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59e001ed86448ce" /><Relationship Type="http://schemas.openxmlformats.org/officeDocument/2006/relationships/extended-properties" Target="/docProps/app.xml" Id="R565d5b59c20a4242" /><Relationship Type="http://schemas.openxmlformats.org/officeDocument/2006/relationships/officeDocument" Target="/ppt/presentation.xml" Id="Ree475f831e1a4788" /></Relationships>
</file>

<file path=ppt/presentation.xml><?xml version="1.0" encoding="utf-8"?>
<p:presentation xmlns:p="http://schemas.openxmlformats.org/presentationml/2006/main">
  <p:sldMasterIdLst>
    <p:sldMasterId xmlns:r="http://schemas.openxmlformats.org/officeDocument/2006/relationships" id="2147483648" r:id="Rd9e225f45e554428"/>
  </p:sldMasterIdLst>
  <p:notesMasterIdLst>
    <p:notesMasterId xmlns:r="http://schemas.openxmlformats.org/officeDocument/2006/relationships" r:id="R1ad8bdc1875f43e0"/>
  </p:notesMasterIdLst>
  <p:sldIdLst>
    <p:sldId xmlns:r="http://schemas.openxmlformats.org/officeDocument/2006/relationships" id="256" r:id="R82678708f0084b28"/>
    <p:sldId xmlns:r="http://schemas.openxmlformats.org/officeDocument/2006/relationships" id="257" r:id="R4555fb87c8744160"/>
    <p:sldId xmlns:r="http://schemas.openxmlformats.org/officeDocument/2006/relationships" id="258" r:id="Ra7208847ea4f400b"/>
    <p:sldId xmlns:r="http://schemas.openxmlformats.org/officeDocument/2006/relationships" id="259" r:id="Rb636b7d2dec64529"/>
    <p:sldId xmlns:r="http://schemas.openxmlformats.org/officeDocument/2006/relationships" id="260" r:id="R42821164f8d140f7"/>
    <p:sldId xmlns:r="http://schemas.openxmlformats.org/officeDocument/2006/relationships" id="261" r:id="Rb48364899e2f4901"/>
    <p:sldId xmlns:r="http://schemas.openxmlformats.org/officeDocument/2006/relationships" id="262" r:id="Re44b3f879bbe4594"/>
    <p:sldId xmlns:r="http://schemas.openxmlformats.org/officeDocument/2006/relationships" id="263" r:id="R9e1fb73ff84241a2"/>
    <p:sldId xmlns:r="http://schemas.openxmlformats.org/officeDocument/2006/relationships" id="264" r:id="R6b021c7752264dae"/>
    <p:sldId xmlns:r="http://schemas.openxmlformats.org/officeDocument/2006/relationships" id="265" r:id="R21ed46c53f4c49c1"/>
    <p:sldId xmlns:r="http://schemas.openxmlformats.org/officeDocument/2006/relationships" id="266" r:id="R76f29fe5daff4d25"/>
    <p:sldId xmlns:r="http://schemas.openxmlformats.org/officeDocument/2006/relationships" id="267" r:id="R1175155ba7dc4e56"/>
    <p:sldId xmlns:r="http://schemas.openxmlformats.org/officeDocument/2006/relationships" id="268" r:id="Rc97d710f3e1f4e26"/>
    <p:sldId xmlns:r="http://schemas.openxmlformats.org/officeDocument/2006/relationships" id="269" r:id="R74258f2fe3014361"/>
    <p:sldId xmlns:r="http://schemas.openxmlformats.org/officeDocument/2006/relationships" id="270" r:id="R526c1f8965104986"/>
    <p:sldId xmlns:r="http://schemas.openxmlformats.org/officeDocument/2006/relationships" id="271" r:id="R5ca951fbb1424980"/>
    <p:sldId xmlns:r="http://schemas.openxmlformats.org/officeDocument/2006/relationships" id="272" r:id="R11c4cea2224d4c2f"/>
    <p:sldId xmlns:r="http://schemas.openxmlformats.org/officeDocument/2006/relationships" id="273" r:id="R0d54e323ed334a0d"/>
    <p:sldId xmlns:r="http://schemas.openxmlformats.org/officeDocument/2006/relationships" id="274" r:id="R687becb55ba44d1a"/>
    <p:sldId xmlns:r="http://schemas.openxmlformats.org/officeDocument/2006/relationships" id="275" r:id="R3f51fd2aa80641f5"/>
    <p:sldId xmlns:r="http://schemas.openxmlformats.org/officeDocument/2006/relationships" id="276" r:id="Ra6942916f43c4728"/>
    <p:sldId xmlns:r="http://schemas.openxmlformats.org/officeDocument/2006/relationships" id="277" r:id="R717c3312cc5646d3"/>
    <p:sldId xmlns:r="http://schemas.openxmlformats.org/officeDocument/2006/relationships" id="278" r:id="R7fb6ea8cd21840d3"/>
    <p:sldId xmlns:r="http://schemas.openxmlformats.org/officeDocument/2006/relationships" id="279" r:id="Rfbe97fb0f0e04d45"/>
    <p:sldId xmlns:r="http://schemas.openxmlformats.org/officeDocument/2006/relationships" id="280" r:id="Rfb39c99ef3cc4e1b"/>
    <p:sldId xmlns:r="http://schemas.openxmlformats.org/officeDocument/2006/relationships" id="281" r:id="R1d264d1bb92b42d7"/>
    <p:sldId xmlns:r="http://schemas.openxmlformats.org/officeDocument/2006/relationships" id="282" r:id="R5b9f3f69574744da"/>
    <p:sldId xmlns:r="http://schemas.openxmlformats.org/officeDocument/2006/relationships" id="283" r:id="Rd6883631e5c14752"/>
    <p:sldId xmlns:r="http://schemas.openxmlformats.org/officeDocument/2006/relationships" id="284" r:id="Reff4d36f6d8c4e33"/>
    <p:sldId xmlns:r="http://schemas.openxmlformats.org/officeDocument/2006/relationships" id="285" r:id="R4ba8422daa1c4ebd"/>
    <p:sldId xmlns:r="http://schemas.openxmlformats.org/officeDocument/2006/relationships" id="286" r:id="Re438a2bad8284a93"/>
    <p:sldId xmlns:r="http://schemas.openxmlformats.org/officeDocument/2006/relationships" id="287" r:id="R4a10092b86214714"/>
    <p:sldId xmlns:r="http://schemas.openxmlformats.org/officeDocument/2006/relationships" id="288" r:id="Rd79ade3c065d4dd3"/>
    <p:sldId xmlns:r="http://schemas.openxmlformats.org/officeDocument/2006/relationships" id="289" r:id="R52a3d948e4ac43ac"/>
    <p:sldId xmlns:r="http://schemas.openxmlformats.org/officeDocument/2006/relationships" id="290" r:id="R79fe5bcfcd224933"/>
    <p:sldId xmlns:r="http://schemas.openxmlformats.org/officeDocument/2006/relationships" id="291" r:id="Rf4a3a780ee504695"/>
    <p:sldId xmlns:r="http://schemas.openxmlformats.org/officeDocument/2006/relationships" id="292" r:id="R473f8bc2814a412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77095f91d2f4913" /><Relationship Type="http://schemas.openxmlformats.org/officeDocument/2006/relationships/slideMaster" Target="/ppt/slideMasters/slideMaster1.xml" Id="Rd9e225f45e554428" /><Relationship Type="http://schemas.openxmlformats.org/officeDocument/2006/relationships/notesMaster" Target="/ppt/notesMasters/notesMaster1.xml" Id="R1ad8bdc1875f43e0" /><Relationship Type="http://schemas.openxmlformats.org/officeDocument/2006/relationships/presProps" Target="/ppt/presProps.xml" Id="R09d3cffb32774647" /><Relationship Type="http://schemas.openxmlformats.org/officeDocument/2006/relationships/tableStyles" Target="/ppt/tableStyles.xml" Id="R15c90171d95e48f1" /><Relationship Type="http://schemas.openxmlformats.org/officeDocument/2006/relationships/slide" Target="/ppt/slides/slide1.xml" Id="R82678708f0084b28" /><Relationship Type="http://schemas.openxmlformats.org/officeDocument/2006/relationships/slide" Target="/ppt/slides/slide2.xml" Id="R4555fb87c8744160" /><Relationship Type="http://schemas.openxmlformats.org/officeDocument/2006/relationships/slide" Target="/ppt/slides/slide3.xml" Id="Ra7208847ea4f400b" /><Relationship Type="http://schemas.openxmlformats.org/officeDocument/2006/relationships/slide" Target="/ppt/slides/slide4.xml" Id="Rb636b7d2dec64529" /><Relationship Type="http://schemas.openxmlformats.org/officeDocument/2006/relationships/slide" Target="/ppt/slides/slide5.xml" Id="R42821164f8d140f7" /><Relationship Type="http://schemas.openxmlformats.org/officeDocument/2006/relationships/slide" Target="/ppt/slides/slide6.xml" Id="Rb48364899e2f4901" /><Relationship Type="http://schemas.openxmlformats.org/officeDocument/2006/relationships/slide" Target="/ppt/slides/slide7.xml" Id="Re44b3f879bbe4594" /><Relationship Type="http://schemas.openxmlformats.org/officeDocument/2006/relationships/slide" Target="/ppt/slides/slide8.xml" Id="R9e1fb73ff84241a2" /><Relationship Type="http://schemas.openxmlformats.org/officeDocument/2006/relationships/slide" Target="/ppt/slides/slide9.xml" Id="R6b021c7752264dae" /><Relationship Type="http://schemas.openxmlformats.org/officeDocument/2006/relationships/slide" Target="/ppt/slides/slide10.xml" Id="R21ed46c53f4c49c1" /><Relationship Type="http://schemas.openxmlformats.org/officeDocument/2006/relationships/slide" Target="/ppt/slides/slide11.xml" Id="R76f29fe5daff4d25" /><Relationship Type="http://schemas.openxmlformats.org/officeDocument/2006/relationships/slide" Target="/ppt/slides/slide12.xml" Id="R1175155ba7dc4e56" /><Relationship Type="http://schemas.openxmlformats.org/officeDocument/2006/relationships/slide" Target="/ppt/slides/slide13.xml" Id="Rc97d710f3e1f4e26" /><Relationship Type="http://schemas.openxmlformats.org/officeDocument/2006/relationships/slide" Target="/ppt/slides/slide14.xml" Id="R74258f2fe3014361" /><Relationship Type="http://schemas.openxmlformats.org/officeDocument/2006/relationships/slide" Target="/ppt/slides/slide15.xml" Id="R526c1f8965104986" /><Relationship Type="http://schemas.openxmlformats.org/officeDocument/2006/relationships/slide" Target="/ppt/slides/slide16.xml" Id="R5ca951fbb1424980" /><Relationship Type="http://schemas.openxmlformats.org/officeDocument/2006/relationships/slide" Target="/ppt/slides/slide17.xml" Id="R11c4cea2224d4c2f" /><Relationship Type="http://schemas.openxmlformats.org/officeDocument/2006/relationships/slide" Target="/ppt/slides/slide18.xml" Id="R0d54e323ed334a0d" /><Relationship Type="http://schemas.openxmlformats.org/officeDocument/2006/relationships/slide" Target="/ppt/slides/slide19.xml" Id="R687becb55ba44d1a" /><Relationship Type="http://schemas.openxmlformats.org/officeDocument/2006/relationships/slide" Target="/ppt/slides/slide20.xml" Id="R3f51fd2aa80641f5" /><Relationship Type="http://schemas.openxmlformats.org/officeDocument/2006/relationships/slide" Target="/ppt/slides/slide21.xml" Id="Ra6942916f43c4728" /><Relationship Type="http://schemas.openxmlformats.org/officeDocument/2006/relationships/slide" Target="/ppt/slides/slide22.xml" Id="R717c3312cc5646d3" /><Relationship Type="http://schemas.openxmlformats.org/officeDocument/2006/relationships/slide" Target="/ppt/slides/slide23.xml" Id="R7fb6ea8cd21840d3" /><Relationship Type="http://schemas.openxmlformats.org/officeDocument/2006/relationships/slide" Target="/ppt/slides/slide24.xml" Id="Rfbe97fb0f0e04d45" /><Relationship Type="http://schemas.openxmlformats.org/officeDocument/2006/relationships/slide" Target="/ppt/slides/slide25.xml" Id="Rfb39c99ef3cc4e1b" /><Relationship Type="http://schemas.openxmlformats.org/officeDocument/2006/relationships/slide" Target="/ppt/slides/slide26.xml" Id="R1d264d1bb92b42d7" /><Relationship Type="http://schemas.openxmlformats.org/officeDocument/2006/relationships/slide" Target="/ppt/slides/slide27.xml" Id="R5b9f3f69574744da" /><Relationship Type="http://schemas.openxmlformats.org/officeDocument/2006/relationships/slide" Target="/ppt/slides/slide28.xml" Id="Rd6883631e5c14752" /><Relationship Type="http://schemas.openxmlformats.org/officeDocument/2006/relationships/slide" Target="/ppt/slides/slide29.xml" Id="Reff4d36f6d8c4e33" /><Relationship Type="http://schemas.openxmlformats.org/officeDocument/2006/relationships/slide" Target="/ppt/slides/slide30.xml" Id="R4ba8422daa1c4ebd" /><Relationship Type="http://schemas.openxmlformats.org/officeDocument/2006/relationships/slide" Target="/ppt/slides/slide31.xml" Id="Re438a2bad8284a93" /><Relationship Type="http://schemas.openxmlformats.org/officeDocument/2006/relationships/slide" Target="/ppt/slides/slide32.xml" Id="R4a10092b86214714" /><Relationship Type="http://schemas.openxmlformats.org/officeDocument/2006/relationships/slide" Target="/ppt/slides/slide33.xml" Id="Rd79ade3c065d4dd3" /><Relationship Type="http://schemas.openxmlformats.org/officeDocument/2006/relationships/slide" Target="/ppt/slides/slide34.xml" Id="R52a3d948e4ac43ac" /><Relationship Type="http://schemas.openxmlformats.org/officeDocument/2006/relationships/slide" Target="/ppt/slides/slide35.xml" Id="R79fe5bcfcd224933" /><Relationship Type="http://schemas.openxmlformats.org/officeDocument/2006/relationships/slide" Target="/ppt/slides/slide36.xml" Id="Rf4a3a780ee504695" /><Relationship Type="http://schemas.openxmlformats.org/officeDocument/2006/relationships/slide" Target="/ppt/slides/slide37.xml" Id="R473f8bc2814a412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c5cf0b65299417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d03bebe0ebc4c63" /><Relationship Type="http://schemas.openxmlformats.org/officeDocument/2006/relationships/notesMaster" Target="/ppt/notesMasters/notesMaster1.xml" Id="Rd4a1982cfcb84169" /></Relationships>
</file>

<file path=ppt/notesSlides/_rels/notesSlide2.xml.rels>&#65279;<?xml version="1.0" encoding="utf-8"?><Relationships xmlns="http://schemas.openxmlformats.org/package/2006/relationships"><Relationship Type="http://schemas.openxmlformats.org/officeDocument/2006/relationships/slide" Target="/ppt/slides/slide2.xml" Id="R422627f7ee754ff4" /><Relationship Type="http://schemas.openxmlformats.org/officeDocument/2006/relationships/notesMaster" Target="/ppt/notesMasters/notesMaster1.xml" Id="R12a4124ac9d1413f" /></Relationships>
</file>

<file path=ppt/notesSlides/_rels/notesSlide3.xml.rels>&#65279;<?xml version="1.0" encoding="utf-8"?><Relationships xmlns="http://schemas.openxmlformats.org/package/2006/relationships"><Relationship Type="http://schemas.openxmlformats.org/officeDocument/2006/relationships/slide" Target="/ppt/slides/slide3.xml" Id="R797ddfa7f8804f90" /><Relationship Type="http://schemas.openxmlformats.org/officeDocument/2006/relationships/notesMaster" Target="/ppt/notesMasters/notesMaster1.xml" Id="R7ac38b8ac91b4dc6" /></Relationships>
</file>

<file path=ppt/notesSlides/_rels/notesSlide4.xml.rels>&#65279;<?xml version="1.0" encoding="utf-8"?><Relationships xmlns="http://schemas.openxmlformats.org/package/2006/relationships"><Relationship Type="http://schemas.openxmlformats.org/officeDocument/2006/relationships/slide" Target="/ppt/slides/slide4.xml" Id="R763c6904eef44974" /><Relationship Type="http://schemas.openxmlformats.org/officeDocument/2006/relationships/notesMaster" Target="/ppt/notesMasters/notesMaster1.xml" Id="R699719d297f64234" /></Relationships>
</file>

<file path=ppt/notesSlides/_rels/notesSlide5.xml.rels>&#65279;<?xml version="1.0" encoding="utf-8"?><Relationships xmlns="http://schemas.openxmlformats.org/package/2006/relationships"><Relationship Type="http://schemas.openxmlformats.org/officeDocument/2006/relationships/slide" Target="/ppt/slides/slide5.xml" Id="Rd3bb491ae9524fdb" /><Relationship Type="http://schemas.openxmlformats.org/officeDocument/2006/relationships/notesMaster" Target="/ppt/notesMasters/notesMaster1.xml" Id="Rbb444810b3884225" /></Relationships>
</file>

<file path=ppt/notesSlides/_rels/notesSlide6.xml.rels>&#65279;<?xml version="1.0" encoding="utf-8"?><Relationships xmlns="http://schemas.openxmlformats.org/package/2006/relationships"><Relationship Type="http://schemas.openxmlformats.org/officeDocument/2006/relationships/slide" Target="/ppt/slides/slide6.xml" Id="R126cbade0b3c4df1" /><Relationship Type="http://schemas.openxmlformats.org/officeDocument/2006/relationships/notesMaster" Target="/ppt/notesMasters/notesMaster1.xml" Id="R76731323c7c34127" /></Relationships>
</file>

<file path=ppt/notesSlides/_rels/notesSlide7.xml.rels>&#65279;<?xml version="1.0" encoding="utf-8"?><Relationships xmlns="http://schemas.openxmlformats.org/package/2006/relationships"><Relationship Type="http://schemas.openxmlformats.org/officeDocument/2006/relationships/slide" Target="/ppt/slides/slide7.xml" Id="R70e26274b8b347a3" /><Relationship Type="http://schemas.openxmlformats.org/officeDocument/2006/relationships/notesMaster" Target="/ppt/notesMasters/notesMaster1.xml" Id="R593d33ccd275469a" /></Relationships>
</file>

<file path=ppt/notesSlides/_rels/notesSlide8.xml.rels>&#65279;<?xml version="1.0" encoding="utf-8"?><Relationships xmlns="http://schemas.openxmlformats.org/package/2006/relationships"><Relationship Type="http://schemas.openxmlformats.org/officeDocument/2006/relationships/slide" Target="/ppt/slides/slide8.xml" Id="Re0fb2d1b20554a30" /><Relationship Type="http://schemas.openxmlformats.org/officeDocument/2006/relationships/notesMaster" Target="/ppt/notesMasters/notesMaster1.xml" Id="R1e28b64a3de14540" /></Relationships>
</file>

<file path=ppt/notesSlides/_rels/notesSlide9.xml.rels>&#65279;<?xml version="1.0" encoding="utf-8"?><Relationships xmlns="http://schemas.openxmlformats.org/package/2006/relationships"><Relationship Type="http://schemas.openxmlformats.org/officeDocument/2006/relationships/slide" Target="/ppt/slides/slide9.xml" Id="R551b07abd8ca40a4" /><Relationship Type="http://schemas.openxmlformats.org/officeDocument/2006/relationships/notesMaster" Target="/ppt/notesMasters/notesMaster1.xml" Id="R1365220314c241b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f420c9e4f534311" /><Relationship Type="http://schemas.openxmlformats.org/officeDocument/2006/relationships/notesMaster" Target="/ppt/notesMasters/notesMaster1.xml" Id="R9e66cff60e6c407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dea2e8d5ee64c51" /><Relationship Type="http://schemas.openxmlformats.org/officeDocument/2006/relationships/notesMaster" Target="/ppt/notesMasters/notesMaster1.xml" Id="R45e9dea5ebf44aa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a4072d4304d4b8d" /><Relationship Type="http://schemas.openxmlformats.org/officeDocument/2006/relationships/notesMaster" Target="/ppt/notesMasters/notesMaster1.xml" Id="R0d3bb74f0536451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00da2f9f2c4492d" /><Relationship Type="http://schemas.openxmlformats.org/officeDocument/2006/relationships/notesMaster" Target="/ppt/notesMasters/notesMaster1.xml" Id="Rc75e3fade0ea448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dbc4ec236174e2a" /><Relationship Type="http://schemas.openxmlformats.org/officeDocument/2006/relationships/notesMaster" Target="/ppt/notesMasters/notesMaster1.xml" Id="Rcba9d590507e4e3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520a392fac34740" /><Relationship Type="http://schemas.openxmlformats.org/officeDocument/2006/relationships/notesMaster" Target="/ppt/notesMasters/notesMaster1.xml" Id="R26ad18d36e06461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0af56b6b4804d76" /><Relationship Type="http://schemas.openxmlformats.org/officeDocument/2006/relationships/notesMaster" Target="/ppt/notesMasters/notesMaster1.xml" Id="R23d333f3dd1142b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b44fa4ae9b44407" /><Relationship Type="http://schemas.openxmlformats.org/officeDocument/2006/relationships/notesMaster" Target="/ppt/notesMasters/notesMaster1.xml" Id="R1ed7f055ca2d40a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fafb363ea024828" /><Relationship Type="http://schemas.openxmlformats.org/officeDocument/2006/relationships/notesMaster" Target="/ppt/notesMasters/notesMaster1.xml" Id="R644398cf22fe4b2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37f8f7116314711" /><Relationship Type="http://schemas.openxmlformats.org/officeDocument/2006/relationships/notesMaster" Target="/ppt/notesMasters/notesMaster1.xml" Id="R0651ba0f811941b8"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91c2ea7955642a8" /><Relationship Type="http://schemas.openxmlformats.org/officeDocument/2006/relationships/notesMaster" Target="/ppt/notesMasters/notesMaster1.xml" Id="Rd0e58ae9c25f412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b06cbb6ee954707" /><Relationship Type="http://schemas.openxmlformats.org/officeDocument/2006/relationships/notesMaster" Target="/ppt/notesMasters/notesMaster1.xml" Id="R4281d46932714b2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7edb2c937a14406" /><Relationship Type="http://schemas.openxmlformats.org/officeDocument/2006/relationships/notesMaster" Target="/ppt/notesMasters/notesMaster1.xml" Id="R190f03cd3ac44a6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254dec4554342b1" /><Relationship Type="http://schemas.openxmlformats.org/officeDocument/2006/relationships/notesMaster" Target="/ppt/notesMasters/notesMaster1.xml" Id="R8f7fe589b8d446ef"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5b621321192c4934" /><Relationship Type="http://schemas.openxmlformats.org/officeDocument/2006/relationships/notesMaster" Target="/ppt/notesMasters/notesMaster1.xml" Id="R6d54b9993e2c4eb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cfccedc1f1364f19" /><Relationship Type="http://schemas.openxmlformats.org/officeDocument/2006/relationships/notesMaster" Target="/ppt/notesMasters/notesMaster1.xml" Id="R7e1b00b165e049da"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da5c14fc02d04780" /><Relationship Type="http://schemas.openxmlformats.org/officeDocument/2006/relationships/notesMaster" Target="/ppt/notesMasters/notesMaster1.xml" Id="R2e756851c07b4beb"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f7e7a729c5094f2e" /><Relationship Type="http://schemas.openxmlformats.org/officeDocument/2006/relationships/notesMaster" Target="/ppt/notesMasters/notesMaster1.xml" Id="Rfb33c4f38c90480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2cc0299bcf7a4a78" /><Relationship Type="http://schemas.openxmlformats.org/officeDocument/2006/relationships/notesMaster" Target="/ppt/notesMasters/notesMaster1.xml" Id="Rfd21e26e231e4a23"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1a325502b43a45bd" /><Relationship Type="http://schemas.openxmlformats.org/officeDocument/2006/relationships/notesMaster" Target="/ppt/notesMasters/notesMaster1.xml" Id="R374a8f408d2b4afd"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3ad5d2763285452c" /><Relationship Type="http://schemas.openxmlformats.org/officeDocument/2006/relationships/notesMaster" Target="/ppt/notesMasters/notesMaster1.xml" Id="Rb6a60824b22641b2"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587efc72d3dd4b77" /><Relationship Type="http://schemas.openxmlformats.org/officeDocument/2006/relationships/notesMaster" Target="/ppt/notesMasters/notesMaster1.xml" Id="Rfcae999a2799402d"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109f49f030ff49d2" /><Relationship Type="http://schemas.openxmlformats.org/officeDocument/2006/relationships/notesMaster" Target="/ppt/notesMasters/notesMaster1.xml" Id="R154540b055be4284"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49d5542d7cb24a31" /><Relationship Type="http://schemas.openxmlformats.org/officeDocument/2006/relationships/notesMaster" Target="/ppt/notesMasters/notesMaster1.xml" Id="Rb0b5155dab8b4b28"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215fdf2dae364cf5" /><Relationship Type="http://schemas.openxmlformats.org/officeDocument/2006/relationships/notesMaster" Target="/ppt/notesMasters/notesMaster1.xml" Id="Rece7f2ac02a5490f"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bcbbd0dffc5e4408" /><Relationship Type="http://schemas.openxmlformats.org/officeDocument/2006/relationships/notesMaster" Target="/ppt/notesMasters/notesMaster1.xml" Id="Rfe5c7125e50f4173"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b54895f2370545a2" /><Relationship Type="http://schemas.openxmlformats.org/officeDocument/2006/relationships/notesMaster" Target="/ppt/notesMasters/notesMaster1.xml" Id="Rb371e0b9eca24aca"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bd3e21d4804e427c" /><Relationship Type="http://schemas.openxmlformats.org/officeDocument/2006/relationships/notesMaster" Target="/ppt/notesMasters/notesMaster1.xml" Id="R09e7b84e1c66466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손해보험 여섯 번째 강의입니다. 이번에는 사람의 건강과 돌봄을 보장하는 제삼보험을 공부합니다. 다쳤다는 사실만으로 모든 담보에서 같은 보험금이 나오지는 않습니다. 상해인지 질병인지, 진단을 보장하는지 실제 치료비를 보상하는지부터 나누어 보겠습니다.</a:t>
            </a:r>
          </a:p>
          <a:p xmlns:a="http://schemas.openxmlformats.org/drawingml/2006/main">
            <a:r>
              <a:t/>
            </a:r>
          </a:p>
          <a:p xmlns:a="http://schemas.openxmlformats.org/drawingml/2006/main">
            <a:r>
              <a:t>앞에서 익힌 손해보험의 실손보상 원칙과 정액급부를 비교하겠습니다. 상해보험의 직업과 면책, 질병보험의 대기기간, 치매와 간병의 판단 기준을 연결한 뒤 실손의료보험을 세대별로 정리합니다. 보험의 이름보다 지급 조건을 읽는 연습이 목표입니다.</a:t>
            </a:r>
          </a:p>
          <a:p xmlns:a="http://schemas.openxmlformats.org/drawingml/2006/main">
            <a:r>
              <a:t/>
            </a:r>
          </a:p>
          <a:p xmlns:a="http://schemas.openxmlformats.org/drawingml/2006/main">
            <a:r>
              <a:t>참고 자료</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
            </a:r>
          </a:p>
          <a:p xmlns:a="http://schemas.openxmlformats.org/drawingml/2006/main">
            <a:r>
              <a:t>보험업법 시행령 제15조</a:t>
            </a:r>
          </a:p>
          <a:p xmlns:a="http://schemas.openxmlformats.org/drawingml/2006/main">
            <a:r>
              <a:t>https://law.go.kr/lsLawLinkInfo.do?chrClsCd=010202&amp;lsJoLnkSeq=1000737631</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상해보험은 급격하고 우연한 외래의 사고로 신체에 손상을 입는 위험을 다룹니다. 단순히 병원에 갔다는 사실보다 어떤 원인으로 다쳤는지가 중요합니다.</a:t>
            </a:r>
          </a:p>
          <a:p xmlns:a="http://schemas.openxmlformats.org/drawingml/2006/main">
            <a:r>
              <a:t/>
            </a:r>
          </a:p>
          <a:p xmlns:a="http://schemas.openxmlformats.org/drawingml/2006/main">
            <a:r>
              <a:t>질병보험은 질병의 진단과 입원, 수술 등의 위험을 다룹니다. 암보험, 치아보험 등이 대표적인 예입니다. 보장하는 질병의 범위와 진단 기준은 상품에 따라 다릅니다.</a:t>
            </a:r>
          </a:p>
          <a:p xmlns:a="http://schemas.openxmlformats.org/drawingml/2006/main">
            <a:r>
              <a:t/>
            </a:r>
          </a:p>
          <a:p xmlns:a="http://schemas.openxmlformats.org/drawingml/2006/main">
            <a:r>
              <a:t>간병보험은 일상생활 장해나 중증 치매 등 약정한 상태가 되었을 때 지급하는 구조입니다. 제삼보험은 생명보험회사와 손해보험회사 모두 관련 허가 범위에서 취급할 수 있습니다. 회사의 이름만 보고 지급방식을 단정하지 마세요.</a:t>
            </a:r>
          </a:p>
          <a:p xmlns:a="http://schemas.openxmlformats.org/drawingml/2006/main">
            <a:r>
              <a:t/>
            </a:r>
          </a:p>
          <a:p xmlns:a="http://schemas.openxmlformats.org/drawingml/2006/main">
            <a:r>
              <a:t>참고 자료</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
            </a:r>
          </a:p>
          <a:p xmlns:a="http://schemas.openxmlformats.org/drawingml/2006/main">
            <a:r>
              <a:t>보험업법 시행령 제15조</a:t>
            </a:r>
          </a:p>
          <a:p xmlns:a="http://schemas.openxmlformats.org/drawingml/2006/main">
            <a:r>
              <a:t>https://law.go.kr/lsLawLinkInfo.do?chrClsCd=010202&amp;lsJoLnkSeq=1000737631</a:t>
            </a:r>
          </a:p>
          <a:p xmlns:a="http://schemas.openxmlformats.org/drawingml/2006/main">
            <a:r>
              <a:t>교재 대조: 285–288쪽.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정액보상은 약속한 지급사유에 해당하면 정해진 금액을 지급하는 방식입니다. 예를 들어 암진단비는 실제 병원비가 얼마였는지만으로 약정금액이 정해지는 것이 아닙니다. 여러 계약이 있다면 각각의 지급 조건을 확인합니다.</a:t>
            </a:r>
          </a:p>
          <a:p xmlns:a="http://schemas.openxmlformats.org/drawingml/2006/main">
            <a:r>
              <a:t/>
            </a:r>
          </a:p>
          <a:p xmlns:a="http://schemas.openxmlformats.org/drawingml/2006/main">
            <a:r>
              <a:t>실손보상은 실제 발생한 보상대상 손해를 기준으로 계산합니다. 자기부담금과 한도, 보장 제외 항목이 있습니다. 여러 실손보험에 가입해도 같은 의료비를 몇 배로 받지는 않습니다. 제삼보험은 모두 정액이거나 모두 실손이라는 설명이 틀린 이유입니다.</a:t>
            </a:r>
          </a:p>
          <a:p xmlns:a="http://schemas.openxmlformats.org/drawingml/2006/main">
            <a:r>
              <a:t/>
            </a:r>
          </a:p>
          <a:p xmlns:a="http://schemas.openxmlformats.org/drawingml/2006/main">
            <a:r>
              <a:t>참고 자료</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
            </a:r>
          </a:p>
          <a:p xmlns:a="http://schemas.openxmlformats.org/drawingml/2006/main">
            <a:r>
              <a:t>보험업법 시행령 제15조</a:t>
            </a:r>
          </a:p>
          <a:p xmlns:a="http://schemas.openxmlformats.org/drawingml/2006/main">
            <a:r>
              <a:t>https://law.go.kr/lsLawLinkInfo.do?chrClsCd=010202&amp;lsJoLnkSeq=1000737631</a:t>
            </a:r>
          </a:p>
          <a:p xmlns:a="http://schemas.openxmlformats.org/drawingml/2006/main">
            <a:r>
              <a:t>교재 대조: 289–291,313–315쪽.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제삼보험은 사망을 전혀 보장하지 못한다는 문장은 틀립니다. 상해로 인한 사망은 상해보험의 주계약에서 보장할 수 있습니다. 상해와 질병이라는 원인의 구분을 먼저 확인하세요.</a:t>
            </a:r>
          </a:p>
          <a:p xmlns:a="http://schemas.openxmlformats.org/drawingml/2006/main">
            <a:r>
              <a:t/>
            </a:r>
          </a:p>
          <a:p xmlns:a="http://schemas.openxmlformats.org/drawingml/2006/main">
            <a:r>
              <a:t>질병으로 인한 사망은 제삼보험에서 특약으로 취급합니다. 손해보험회사의 질병사망 특약에는 보험기간과 보험금액 등에 제한이 있습니다. 대표적으로 팔십 세까지의 기간과 개인당 이억 원의 한도를 함께 기억하되, 실제 가입에서는 해당 요건 전체를 확인합니다.</a:t>
            </a:r>
          </a:p>
          <a:p xmlns:a="http://schemas.openxmlformats.org/drawingml/2006/main">
            <a:r>
              <a:t/>
            </a:r>
          </a:p>
          <a:p xmlns:a="http://schemas.openxmlformats.org/drawingml/2006/main">
            <a:r>
              <a:t>참고 자료</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
            </a:r>
          </a:p>
          <a:p xmlns:a="http://schemas.openxmlformats.org/drawingml/2006/main">
            <a:r>
              <a:t>보험업법 시행령 제15조</a:t>
            </a:r>
          </a:p>
          <a:p xmlns:a="http://schemas.openxmlformats.org/drawingml/2006/main">
            <a:r>
              <a:t>https://law.go.kr/lsLawLinkInfo.do?chrClsCd=010202&amp;lsJoLnkSeq=1000737631</a:t>
            </a:r>
          </a:p>
          <a:p xmlns:a="http://schemas.openxmlformats.org/drawingml/2006/main">
            <a:r>
              <a:t>교재 대조: 288–291쪽.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피보험이익은 보험의 대상 물건 자체가 아니라, 사고가 발생하면 손해를 입게 되는 경제적 이해관계입니다. 건물과 그 건물에 관한 소유자의 경제적 관계를 구분해 보세요. 재산손해보험에서 보험가액을 판단하는 바탕이 됩니다.</a:t>
            </a:r>
          </a:p>
          <a:p xmlns:a="http://schemas.openxmlformats.org/drawingml/2006/main">
            <a:r>
              <a:t/>
            </a:r>
          </a:p>
          <a:p xmlns:a="http://schemas.openxmlformats.org/drawingml/2006/main">
            <a:r>
              <a:t>사람의 생명과 신체를 물건처럼 가격으로 평가하는 것은 아닙니다. 그렇다고 사람을 대상으로 한 모든 급부가 무제한 정액인 것도 아닙니다. 실제 의료비를 보상하는 실손 급부에는 손해의 범위를 넘지 않는 원칙이 적용됩니다.</a:t>
            </a:r>
          </a:p>
          <a:p xmlns:a="http://schemas.openxmlformats.org/drawingml/2006/main">
            <a:r>
              <a:t/>
            </a:r>
          </a:p>
          <a:p xmlns:a="http://schemas.openxmlformats.org/drawingml/2006/main">
            <a:r>
              <a:t>참고 자료</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
            </a:r>
          </a:p>
          <a:p xmlns:a="http://schemas.openxmlformats.org/drawingml/2006/main">
            <a:r>
              <a:t>보험업법 시행령 제15조</a:t>
            </a:r>
          </a:p>
          <a:p xmlns:a="http://schemas.openxmlformats.org/drawingml/2006/main">
            <a:r>
              <a:t>https://law.go.kr/lsLawLinkInfo.do?chrClsCd=010202&amp;lsJoLnkSeq=1000737631</a:t>
            </a:r>
          </a:p>
          <a:p xmlns:a="http://schemas.openxmlformats.org/drawingml/2006/main">
            <a:r>
              <a:t>교재 대조: 289–291쪽.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손해보험에서 제삼보험에 붙이는 질병사망 특약은 생명보험의 일반적인 사망보장과 구분합니다. 보험업법 시행령상 겸영 가능한 질병사망 담보는 특약 형식이어야 하고 보험만기는 팔십 세 이하여야 합니다.</a:t>
            </a:r>
          </a:p>
          <a:p xmlns:a="http://schemas.openxmlformats.org/drawingml/2006/main">
            <a:r>
              <a:t/>
            </a:r>
          </a:p>
          <a:p xmlns:a="http://schemas.openxmlformats.org/drawingml/2006/main">
            <a:r>
              <a:t>보험금액은 개인당 이억 원 이내라는 한도도 함께 확인합니다. 상해사망과 질병사망을 같은 한도 문제로 섞지 마세요. 무엇이 사망의 원인인지가 먼저입니다.</a:t>
            </a:r>
          </a:p>
          <a:p xmlns:a="http://schemas.openxmlformats.org/drawingml/2006/main">
            <a:r>
              <a:t/>
            </a:r>
          </a:p>
          <a:p xmlns:a="http://schemas.openxmlformats.org/drawingml/2006/main">
            <a:r>
              <a:t>만기환급금은 납입보험료 합계액의 범위 안이어야 합니다. 세 조건을 따로 외우기보다 질병사망 특약의 만기, 금액, 환급금이라는 순서로 기억하면 됩니다. 모든 제삼보험 계약의 가입금액을 이억 원으로 제한한다는 뜻은 아닙니다.</a:t>
            </a:r>
          </a:p>
          <a:p xmlns:a="http://schemas.openxmlformats.org/drawingml/2006/main">
            <a:r>
              <a:t/>
            </a:r>
          </a:p>
          <a:p xmlns:a="http://schemas.openxmlformats.org/drawingml/2006/main">
            <a:r>
              <a:t>참고 자료</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
            </a:r>
          </a:p>
          <a:p xmlns:a="http://schemas.openxmlformats.org/drawingml/2006/main">
            <a:r>
              <a:t>보험업법 시행령 제15조</a:t>
            </a:r>
          </a:p>
          <a:p xmlns:a="http://schemas.openxmlformats.org/drawingml/2006/main">
            <a:r>
              <a:t>https://law.go.kr/lsLawLinkInfo.do?chrClsCd=010202&amp;lsJoLnkSeq=1000737631</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급격성은 사고가 갑작스럽게 발생하는 성격입니다. 오랜 기간에 걸쳐 진행한 상태를 순간적인 사고와 동일하게 보면 안 됩니다. 다만 실제 판단에는 구체적인 사고 경위를 살펴야 합니다.</a:t>
            </a:r>
          </a:p>
          <a:p xmlns:a="http://schemas.openxmlformats.org/drawingml/2006/main">
            <a:r>
              <a:t/>
            </a:r>
          </a:p>
          <a:p xmlns:a="http://schemas.openxmlformats.org/drawingml/2006/main">
            <a:r>
              <a:t>우연성은 예상하지 못한 사고나 결과라는 의미입니다. 행동 자체를 스스로 했더라도 결과인 부상은 우연할 수 있습니다. 계단을 의도적으로 걸어 내려왔다는 이유만으로 미끄러진 사고까지 고의라고 하지는 않습니다.</a:t>
            </a:r>
          </a:p>
          <a:p xmlns:a="http://schemas.openxmlformats.org/drawingml/2006/main">
            <a:r>
              <a:t/>
            </a:r>
          </a:p>
          <a:p xmlns:a="http://schemas.openxmlformats.org/drawingml/2006/main">
            <a:r>
              <a:t>외래성은 원인이 신체 외부에 있다는 뜻입니다. 급격성, 우연성, 외래성을 함께 판단하고 그 사고와 손상 사이의 인과관계를 확인합니다. 증상 이름 하나만으로 상해 여부를 결정하지 마세요.</a:t>
            </a:r>
          </a:p>
          <a:p xmlns:a="http://schemas.openxmlformats.org/drawingml/2006/main">
            <a:r>
              <a:t/>
            </a:r>
          </a:p>
          <a:p xmlns:a="http://schemas.openxmlformats.org/drawingml/2006/main">
            <a:r>
              <a:t>참고 자료</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
            </a:r>
          </a:p>
          <a:p xmlns:a="http://schemas.openxmlformats.org/drawingml/2006/main">
            <a:r>
              <a:t>보험업법 시행령 제15조</a:t>
            </a:r>
          </a:p>
          <a:p xmlns:a="http://schemas.openxmlformats.org/drawingml/2006/main">
            <a:r>
              <a:t>https://law.go.kr/lsLawLinkInfo.do?chrClsCd=010202&amp;lsJoLnkSeq=1000737631</a:t>
            </a:r>
          </a:p>
          <a:p xmlns:a="http://schemas.openxmlformats.org/drawingml/2006/main">
            <a:r>
              <a:t>교재 대조: 296–299쪽.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넘어지며 외부 충격을 받아 허리를 다쳤다면 상해의 요건과 사고의 인과관계를 검토합니다. 진료기록과 사고 경위가 연결되어야 합니다. 허리가 아프다는 결과만으로 판단하지 않습니다.</a:t>
            </a:r>
          </a:p>
          <a:p xmlns:a="http://schemas.openxmlformats.org/drawingml/2006/main">
            <a:r>
              <a:t/>
            </a:r>
          </a:p>
          <a:p xmlns:a="http://schemas.openxmlformats.org/drawingml/2006/main">
            <a:r>
              <a:t>퇴행성 변화 등 내부의 질환 때문에 통증이 생겼다면 질병의 관점에서 검토합니다. 기존 질병과 사고가 함께 작용한 경우에는 더욱 구체적인 확인이 필요합니다. 모든 통증을 상해 또는 질병 하나로 일괄 분류하는 것은 정확하지 않습니다.</a:t>
            </a:r>
          </a:p>
          <a:p xmlns:a="http://schemas.openxmlformats.org/drawingml/2006/main">
            <a:r>
              <a:t/>
            </a:r>
          </a:p>
          <a:p xmlns:a="http://schemas.openxmlformats.org/drawingml/2006/main">
            <a:r>
              <a:t>참고 자료</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
            </a:r>
          </a:p>
          <a:p xmlns:a="http://schemas.openxmlformats.org/drawingml/2006/main">
            <a:r>
              <a:t>보험업법 시행령 제15조</a:t>
            </a:r>
          </a:p>
          <a:p xmlns:a="http://schemas.openxmlformats.org/drawingml/2006/main">
            <a:r>
              <a:t>https://law.go.kr/lsLawLinkInfo.do?chrClsCd=010202&amp;lsJoLnkSeq=1000737631</a:t>
            </a:r>
          </a:p>
          <a:p xmlns:a="http://schemas.openxmlformats.org/drawingml/2006/main">
            <a:r>
              <a:t>교재 대조: 298–299,308쪽.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상해보험에서는 직업과 직무가 사고 위험에 영향을 줍니다. 사무직에서 위험한 현장 업무로 바뀌거나 자가용 운전에서 영업용 운전으로 바뀌는 경우가 대표적입니다. 위험이 증가하면 보험료와 정산금액이 달라질 수 있습니다.</a:t>
            </a:r>
          </a:p>
          <a:p xmlns:a="http://schemas.openxmlformats.org/drawingml/2006/main">
            <a:r>
              <a:t/>
            </a:r>
          </a:p>
          <a:p xmlns:a="http://schemas.openxmlformats.org/drawingml/2006/main">
            <a:r>
              <a:t>반대로 위험이 감소하면 보험료가 낮아지고 계약자적립액 등의 차이에 따른 정산금액이 환급될 수 있습니다. 직업 변경은 불이익만 생기는 절차가 아니라 실제 위험에 맞게 계약을 조정하는 절차입니다.</a:t>
            </a:r>
          </a:p>
          <a:p xmlns:a="http://schemas.openxmlformats.org/drawingml/2006/main">
            <a:r>
              <a:t/>
            </a:r>
          </a:p>
          <a:p xmlns:a="http://schemas.openxmlformats.org/drawingml/2006/main">
            <a:r>
              <a:t>변경 사실은 보험회사에 통지해야 합니다. 설계사에게 이야기한 것만으로 회사에 대한 통지 효력이 당연히 생기는 것은 아닙니다. 회사가 정한 절차로 알리고 서면 등 확인 기록을 남겨 두는 것이 좋습니다.</a:t>
            </a:r>
          </a:p>
          <a:p xmlns:a="http://schemas.openxmlformats.org/drawingml/2006/main">
            <a:r>
              <a:t/>
            </a:r>
          </a:p>
          <a:p xmlns:a="http://schemas.openxmlformats.org/drawingml/2006/main">
            <a:r>
              <a:t>참고 자료</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
            </a:r>
          </a:p>
          <a:p xmlns:a="http://schemas.openxmlformats.org/drawingml/2006/main">
            <a:r>
              <a:t>보험업법 시행령 제15조</a:t>
            </a:r>
          </a:p>
          <a:p xmlns:a="http://schemas.openxmlformats.org/drawingml/2006/main">
            <a:r>
              <a:t>https://law.go.kr/lsLawLinkInfo.do?chrClsCd=010202&amp;lsJoLnkSeq=1000737631</a:t>
            </a:r>
          </a:p>
          <a:p xmlns:a="http://schemas.openxmlformats.org/drawingml/2006/main">
            <a:r>
              <a:t>교재 대조: 303–306쪽.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위험이 현저하게 증가했는데 알리지 않으면 보험료 증액이나 계약 해지, 보험금 제한이 문제될 수 있습니다. 회사가 변경 사실을 안 날부터 한 달이라는 기간도 교재의 확인 사항입니다. 절차와 약관 요건을 함께 살펴야 합니다.</a:t>
            </a:r>
          </a:p>
          <a:p xmlns:a="http://schemas.openxmlformats.org/drawingml/2006/main">
            <a:r>
              <a:t/>
            </a:r>
          </a:p>
          <a:p xmlns:a="http://schemas.openxmlformats.org/drawingml/2006/main">
            <a:r>
              <a:t>하지만 사고가 바뀐 직업이나 직무와 관련이 없다면 그 변경을 이유로 보험금을 감액하지 않습니다. 예를 들어 일상생활 중 사고가 새 업무와 무관한지 확인해야 합니다. 통지 누락이라는 사실만으로 모든 사고가 자동 면책된다고 설명하면 안 됩니다.</a:t>
            </a:r>
          </a:p>
          <a:p xmlns:a="http://schemas.openxmlformats.org/drawingml/2006/main">
            <a:r>
              <a:t/>
            </a:r>
          </a:p>
          <a:p xmlns:a="http://schemas.openxmlformats.org/drawingml/2006/main">
            <a:r>
              <a:t>참고 자료</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
            </a:r>
          </a:p>
          <a:p xmlns:a="http://schemas.openxmlformats.org/drawingml/2006/main">
            <a:r>
              <a:t>보험업법 시행령 제15조</a:t>
            </a:r>
          </a:p>
          <a:p xmlns:a="http://schemas.openxmlformats.org/drawingml/2006/main">
            <a:r>
              <a:t>https://law.go.kr/lsLawLinkInfo.do?chrClsCd=010202&amp;lsJoLnkSeq=1000737631</a:t>
            </a:r>
          </a:p>
          <a:p xmlns:a="http://schemas.openxmlformats.org/drawingml/2006/main">
            <a:r>
              <a:t>교재 대조: 304–306쪽.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부주의가 매우 컸다는 것과 사고를 일부러 일으켰다는 것은 다른 판단입니다. 상해보험에서는 중대한 과실이라는 이유만으로 보험회사가 언제나 책임을 면한다고 볼 수 없습니다. 재산보험에서 배운 일반적인 면책 설명을 그대로 옮기지 마세요.</a:t>
            </a:r>
          </a:p>
          <a:p xmlns:a="http://schemas.openxmlformats.org/drawingml/2006/main">
            <a:r>
              <a:t/>
            </a:r>
          </a:p>
          <a:p xmlns:a="http://schemas.openxmlformats.org/drawingml/2006/main">
            <a:r>
              <a:t>고의는 보상하지 않는 사유에 해당할 수 있지만 누가 어떤 사고를 일으켰는지와 약관의 예외를 확인해야 합니다. 특정 수익자의 고의 때문에 다른 수익자에게 지급할 금액까지 모두 사라진다고 단정하는 것도 피해야 합니다. 면책 문장을 읽을 때에는 적용 대상까지 함께 읽습니다.</a:t>
            </a:r>
          </a:p>
          <a:p xmlns:a="http://schemas.openxmlformats.org/drawingml/2006/main">
            <a:r>
              <a:t/>
            </a:r>
          </a:p>
          <a:p xmlns:a="http://schemas.openxmlformats.org/drawingml/2006/main">
            <a:r>
              <a:t>참고 자료</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
            </a:r>
          </a:p>
          <a:p xmlns:a="http://schemas.openxmlformats.org/drawingml/2006/main">
            <a:r>
              <a:t>보험업법 시행령 제15조</a:t>
            </a:r>
          </a:p>
          <a:p xmlns:a="http://schemas.openxmlformats.org/drawingml/2006/main">
            <a:r>
              <a:t>https://law.go.kr/lsLawLinkInfo.do?chrClsCd=010202&amp;lsJoLnkSeq=1000737631</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상해보험에서는 직업의 이름뿐 아니라 실제 하는 일과 위험 정도를 살펴봅니다. 일반적으로 위험급수가 높을수록 위험보험료도 높아지는 방향입니다. 사무직으로 등록했어도 실제로 위험한 현장 작업을 계속한다면 업무 내용을 정확히 알려야 합니다.</a:t>
            </a:r>
          </a:p>
          <a:p xmlns:a="http://schemas.openxmlformats.org/drawingml/2006/main">
            <a:r>
              <a:t/>
            </a:r>
          </a:p>
          <a:p xmlns:a="http://schemas.openxmlformats.org/drawingml/2006/main">
            <a:r>
              <a:t>단체상해보험은 회사 같은 급여단체, 법정단체, 규약에 따른 단체 등 그 성격을 구분합니다. 직원이 입사하거나 퇴사했을 때 명부가 저절로 모두 바뀐다고 생각하지 마세요. 약관이 정한 통지와 회사의 승낙 등 피보험자 추가·교체 절차를 확인합니다.</a:t>
            </a:r>
          </a:p>
          <a:p xmlns:a="http://schemas.openxmlformats.org/drawingml/2006/main">
            <a:r>
              <a:t/>
            </a:r>
          </a:p>
          <a:p xmlns:a="http://schemas.openxmlformats.org/drawingml/2006/main">
            <a:r>
              <a:t>참고 자료</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
            </a:r>
          </a:p>
          <a:p xmlns:a="http://schemas.openxmlformats.org/drawingml/2006/main">
            <a:r>
              <a:t>보험업법 시행령 제15조</a:t>
            </a:r>
          </a:p>
          <a:p xmlns:a="http://schemas.openxmlformats.org/drawingml/2006/main">
            <a:r>
              <a:t>https://law.go.kr/lsLawLinkInfo.do?chrClsCd=010202&amp;lsJoLnkSeq=1000737631</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일하다가 다쳤다는 이유만으로 상해보험에서 전부 보상하지 않는 것은 아닙니다. 실제 가입한 직업과 담보, 사고의 원인을 먼저 확인해야 합니다. 반대로 주말에 일어난 사고라서 무조건 보상된다는 설명도 정확하지 않습니다.</a:t>
            </a:r>
          </a:p>
          <a:p xmlns:a="http://schemas.openxmlformats.org/drawingml/2006/main">
            <a:r>
              <a:t/>
            </a:r>
          </a:p>
          <a:p xmlns:a="http://schemas.openxmlformats.org/drawingml/2006/main">
            <a:r>
              <a:t>약관에는 전문적인 등반이나 특정 경기, 직무상 위험 활동 등 별도의 제외 사유가 있을 수 있습니다. 해당 활동을 담보하는 특약이 있는지도 함께 봅니다. 고의, 전쟁, 임신과 출산 등 면책 항목 역시 문구와 예외를 확인하며, 모든 직업 사고를 하나로 묶지 않습니다.</a:t>
            </a:r>
          </a:p>
          <a:p xmlns:a="http://schemas.openxmlformats.org/drawingml/2006/main">
            <a:r>
              <a:t/>
            </a:r>
          </a:p>
          <a:p xmlns:a="http://schemas.openxmlformats.org/drawingml/2006/main">
            <a:r>
              <a:t>참고 자료</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
            </a:r>
          </a:p>
          <a:p xmlns:a="http://schemas.openxmlformats.org/drawingml/2006/main">
            <a:r>
              <a:t>보험업법 시행령 제15조</a:t>
            </a:r>
          </a:p>
          <a:p xmlns:a="http://schemas.openxmlformats.org/drawingml/2006/main">
            <a:r>
              <a:t>https://law.go.kr/lsLawLinkInfo.do?chrClsCd=010202&amp;lsJoLnkSeq=1000737631</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교통상해 특약은 어떤 교통수단을 어떤 상황에서 이용했는지 확인합니다. 자동차만을 뜻하는지, 다른 교통수단까지 포함하는지, 탑승 중인지 보행 중인지에 따라 담보가 달라집니다. 사고라는 이름만 보고 보험금을 확정하지 마세요.</a:t>
            </a:r>
          </a:p>
          <a:p xmlns:a="http://schemas.openxmlformats.org/drawingml/2006/main">
            <a:r>
              <a:t/>
            </a:r>
          </a:p>
          <a:p xmlns:a="http://schemas.openxmlformats.org/drawingml/2006/main">
            <a:r>
              <a:t>휴일 특약은 약관의 휴일 정의와 사고 발생지의 시간 기준을 확인합니다. 대중교통 특약도 렌터카나 전세버스를 무조건 포함시키지 않습니다. 승강장 대기나 승하차 과정까지 어느 범위를 보장하는지 해당 정의에 대입해서 판단합니다.</a:t>
            </a:r>
          </a:p>
          <a:p xmlns:a="http://schemas.openxmlformats.org/drawingml/2006/main">
            <a:r>
              <a:t/>
            </a:r>
          </a:p>
          <a:p xmlns:a="http://schemas.openxmlformats.org/drawingml/2006/main">
            <a:r>
              <a:t>참고 자료</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
            </a:r>
          </a:p>
          <a:p xmlns:a="http://schemas.openxmlformats.org/drawingml/2006/main">
            <a:r>
              <a:t>보험업법 시행령 제15조</a:t>
            </a:r>
          </a:p>
          <a:p xmlns:a="http://schemas.openxmlformats.org/drawingml/2006/main">
            <a:r>
              <a:t>https://law.go.kr/lsLawLinkInfo.do?chrClsCd=010202&amp;lsJoLnkSeq=1000737631</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질병은 심신의 정상적인 기능에 장애가 생긴 상태를 의미합니다. 반드시 바이러스나 세균에 의한 경우만을 말하는 것은 아닙니다. 특정 질병에 집중한 상품은 보장 대상이 좁을 수 있습니다.</a:t>
            </a:r>
          </a:p>
          <a:p xmlns:a="http://schemas.openxmlformats.org/drawingml/2006/main">
            <a:r>
              <a:t/>
            </a:r>
          </a:p>
          <a:p xmlns:a="http://schemas.openxmlformats.org/drawingml/2006/main">
            <a:r>
              <a:t>진단을 받으면 지급하는 급부와 수술을 해야 지급하는 급부, 입원일수에 따라 지급하는 급부는 다릅니다. 같은 질병이라도 계약마다 지급사유가 다를 수 있으므로 질병명과 급부 조건을 함께 확인합니다.</a:t>
            </a:r>
          </a:p>
          <a:p xmlns:a="http://schemas.openxmlformats.org/drawingml/2006/main">
            <a:r>
              <a:t/>
            </a:r>
          </a:p>
          <a:p xmlns:a="http://schemas.openxmlformats.org/drawingml/2006/main">
            <a:r>
              <a:t>교재에는 일반적인 상품의 가입연령과 기간이 소개되어 있지만 모든 질병보험의 법정 최소연령이 십오 세인 것은 아닙니다. 어린이 상품도 있습니다. 일반적 사례와 법률상 일률적인 제한을 구분하세요.</a:t>
            </a:r>
          </a:p>
          <a:p xmlns:a="http://schemas.openxmlformats.org/drawingml/2006/main">
            <a:r>
              <a:t/>
            </a:r>
          </a:p>
          <a:p xmlns:a="http://schemas.openxmlformats.org/drawingml/2006/main">
            <a:r>
              <a:t>참고 자료</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
            </a:r>
          </a:p>
          <a:p xmlns:a="http://schemas.openxmlformats.org/drawingml/2006/main">
            <a:r>
              <a:t>보험업법 시행령 제15조</a:t>
            </a:r>
          </a:p>
          <a:p xmlns:a="http://schemas.openxmlformats.org/drawingml/2006/main">
            <a:r>
              <a:t>https://law.go.kr/lsLawLinkInfo.do?chrClsCd=010202&amp;lsJoLnkSeq=1000737631</a:t>
            </a:r>
          </a:p>
          <a:p xmlns:a="http://schemas.openxmlformats.org/drawingml/2006/main">
            <a:r>
              <a:t>교재 대조: 307–309쪽.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암보험은 암에 관한 진단과 치료 위험을 중점적으로 보장합니다. 진단비를 받으려면 해당 약관에서 정한 암에 해당하고 진단 확정 요건도 충족해야 합니다. 진료기록의 표현을 확인하는 이유입니다.</a:t>
            </a:r>
          </a:p>
          <a:p xmlns:a="http://schemas.openxmlformats.org/drawingml/2006/main">
            <a:r>
              <a:t/>
            </a:r>
          </a:p>
          <a:p xmlns:a="http://schemas.openxmlformats.org/drawingml/2006/main">
            <a:r>
              <a:t>일반암, 고액암, 소액암 등의 범위는 모든 회사에서 완전히 동일하지 않습니다. 제자리암이나 특정 부위의 암에 별도 금액을 정하기도 합니다. 어떤 암은 무조건 일반암의 십 퍼센트라고 외우기보다 해당 상품의 분류와 금액을 확인하세요.</a:t>
            </a:r>
          </a:p>
          <a:p xmlns:a="http://schemas.openxmlformats.org/drawingml/2006/main">
            <a:r>
              <a:t/>
            </a:r>
          </a:p>
          <a:p xmlns:a="http://schemas.openxmlformats.org/drawingml/2006/main">
            <a:r>
              <a:t>참고 자료</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
            </a:r>
          </a:p>
          <a:p xmlns:a="http://schemas.openxmlformats.org/drawingml/2006/main">
            <a:r>
              <a:t>보험업법 시행령 제15조</a:t>
            </a:r>
          </a:p>
          <a:p xmlns:a="http://schemas.openxmlformats.org/drawingml/2006/main">
            <a:r>
              <a:t>https://law.go.kr/lsLawLinkInfo.do?chrClsCd=010202&amp;lsJoLnkSeq=1000737631</a:t>
            </a:r>
          </a:p>
          <a:p xmlns:a="http://schemas.openxmlformats.org/drawingml/2006/main">
            <a:r>
              <a:t>교재 대조: 309–312쪽.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암의 직접적인 치료는 암을 제거하거나 증식을 억제하는 치료를 중심으로 판단합니다. 의학적인 안전성과 유효성이 입증되어 임상적으로 통용되는지 등 약관의 정의를 살펴야 합니다.</a:t>
            </a:r>
          </a:p>
          <a:p xmlns:a="http://schemas.openxmlformats.org/drawingml/2006/main">
            <a:r>
              <a:t/>
            </a:r>
          </a:p>
          <a:p xmlns:a="http://schemas.openxmlformats.org/drawingml/2006/main">
            <a:r>
              <a:t>수술과 항암화학치료, 항암방사선치료 등이 대표적입니다. 반면 단순한 휴식이나 일반적인 면역력 강화만으로 직접 치료에 자동 해당하는 것은 아닙니다. 암 환자가 받았다는 사실과 암 직접 치료라는 조건은 다릅니다.</a:t>
            </a:r>
          </a:p>
          <a:p xmlns:a="http://schemas.openxmlformats.org/drawingml/2006/main">
            <a:r>
              <a:t/>
            </a:r>
          </a:p>
          <a:p xmlns:a="http://schemas.openxmlformats.org/drawingml/2006/main">
            <a:r>
              <a:t>직접 치료를 위해 필수불가결한 면역력 강화나 합병증 치료 등 약관이 정한 예외도 있습니다. 따라서 무조건 제외한다고 단정해서도 안 됩니다. 치료 목적과 내용, 약관의 인정 요건을 함께 검토해야 합니다.</a:t>
            </a:r>
          </a:p>
          <a:p xmlns:a="http://schemas.openxmlformats.org/drawingml/2006/main">
            <a:r>
              <a:t/>
            </a:r>
          </a:p>
          <a:p xmlns:a="http://schemas.openxmlformats.org/drawingml/2006/main">
            <a:r>
              <a:t>참고 자료</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
            </a:r>
          </a:p>
          <a:p xmlns:a="http://schemas.openxmlformats.org/drawingml/2006/main">
            <a:r>
              <a:t>보험업법 시행령 제15조</a:t>
            </a:r>
          </a:p>
          <a:p xmlns:a="http://schemas.openxmlformats.org/drawingml/2006/main">
            <a:r>
              <a:t>https://law.go.kr/lsLawLinkInfo.do?chrClsCd=010202&amp;lsJoLnkSeq=1000737631</a:t>
            </a:r>
          </a:p>
          <a:p xmlns:a="http://schemas.openxmlformats.org/drawingml/2006/main">
            <a:r>
              <a:t>교재 대조: 310–311쪽.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암보험에는 일반적으로 일정 기간 이후부터 암 보장을 시작하는 구조가 있습니다. 교재의 대표 예가 구십 일입니다. 계약 자체가 성립한 날과 특정 암 담보의 보장개시일이 같지 않을 수 있습니다.</a:t>
            </a:r>
          </a:p>
          <a:p xmlns:a="http://schemas.openxmlformats.org/drawingml/2006/main">
            <a:r>
              <a:t/>
            </a:r>
          </a:p>
          <a:p xmlns:a="http://schemas.openxmlformats.org/drawingml/2006/main">
            <a:r>
              <a:t>보장이 시작된 뒤에도 가입 초기 일정 기간에는 보험금을 감액하는 상품이 있습니다. 일 년 이내 오십 퍼센트 지급이라는 예를 대기기간과 구분하세요. 보장이 시작되지 않은 것과 시작되었지만 금액이 줄어든 것은 다릅니다.</a:t>
            </a:r>
          </a:p>
          <a:p xmlns:a="http://schemas.openxmlformats.org/drawingml/2006/main">
            <a:r>
              <a:t/>
            </a:r>
          </a:p>
          <a:p xmlns:a="http://schemas.openxmlformats.org/drawingml/2006/main">
            <a:r>
              <a:t>이 숫자는 대표적인 상품 예시입니다. 모든 연령과 모든 암 담보에 동일하게 적용되지는 않습니다. 실제 상품에서는 면책기간, 감액기간, 예외 조항을 확인하고 시험에서는 문제에 제시된 조건을 우선 읽으세요.</a:t>
            </a:r>
          </a:p>
          <a:p xmlns:a="http://schemas.openxmlformats.org/drawingml/2006/main">
            <a:r>
              <a:t/>
            </a:r>
          </a:p>
          <a:p xmlns:a="http://schemas.openxmlformats.org/drawingml/2006/main">
            <a:r>
              <a:t>참고 자료</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
            </a:r>
          </a:p>
          <a:p xmlns:a="http://schemas.openxmlformats.org/drawingml/2006/main">
            <a:r>
              <a:t>보험업법 시행령 제15조</a:t>
            </a:r>
          </a:p>
          <a:p xmlns:a="http://schemas.openxmlformats.org/drawingml/2006/main">
            <a:r>
              <a:t>https://law.go.kr/lsLawLinkInfo.do?chrClsCd=010202&amp;lsJoLnkSeq=1000737631</a:t>
            </a:r>
          </a:p>
          <a:p xmlns:a="http://schemas.openxmlformats.org/drawingml/2006/main">
            <a:r>
              <a:t>교재 대조: 311–313쪽.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어린이보험에는 성장 과정의 상해와 질병 등 여러 보장을 결합할 수 있습니다. 어린이를 위한 이름의 상품이라도 모든 질병과 사고를 무조건 보장하는 것은 아닙니다. 태아 가입과 출생 이후의 피보험자 확정 등 해당 상품의 절차도 살펴야 합니다.</a:t>
            </a:r>
          </a:p>
          <a:p xmlns:a="http://schemas.openxmlformats.org/drawingml/2006/main">
            <a:r>
              <a:t/>
            </a:r>
          </a:p>
          <a:p xmlns:a="http://schemas.openxmlformats.org/drawingml/2006/main">
            <a:r>
              <a:t>씨아이보험은 약관이 정한 중대한 질병이나 수술 등의 상태를 확인합니다. 질병 이름만 같다고 항상 같은 지급 결과가 나오지는 않습니다. 사망보험금 일부를 미리 지급하는 구조라면 이후 남은 사망보장 금액이 줄어드는 점도 함께 설명해야 합니다.</a:t>
            </a:r>
          </a:p>
          <a:p xmlns:a="http://schemas.openxmlformats.org/drawingml/2006/main">
            <a:r>
              <a:t/>
            </a:r>
          </a:p>
          <a:p xmlns:a="http://schemas.openxmlformats.org/drawingml/2006/main">
            <a:r>
              <a:t>참고 자료</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
            </a:r>
          </a:p>
          <a:p xmlns:a="http://schemas.openxmlformats.org/drawingml/2006/main">
            <a:r>
              <a:t>보험업법 시행령 제15조</a:t>
            </a:r>
          </a:p>
          <a:p xmlns:a="http://schemas.openxmlformats.org/drawingml/2006/main">
            <a:r>
              <a:t>https://law.go.kr/lsLawLinkInfo.do?chrClsCd=010202&amp;lsJoLnkSeq=1000737631</a:t>
            </a:r>
          </a:p>
          <a:p xmlns:a="http://schemas.openxmlformats.org/drawingml/2006/main">
            <a:r>
              <a:t>교재 대조: 324쪽.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치아보험은 충치 치료와 임플란트 같은 보철치료를 같은 기준으로 계산하지 않습니다. 보장하는 치아의 종류와 치료 방법, 질병인지 상해인지, 치료 개시 시점을 확인합니다. 상품마다 대기기간과 감액기간이 다를 수 있습니다.</a:t>
            </a:r>
          </a:p>
          <a:p xmlns:a="http://schemas.openxmlformats.org/drawingml/2006/main">
            <a:r>
              <a:t/>
            </a:r>
          </a:p>
          <a:p xmlns:a="http://schemas.openxmlformats.org/drawingml/2006/main">
            <a:r>
              <a:t>대기기간이 끝났다고 곧바로 약정금액 전액이 지급되는 것은 아닙니다. 일정 기간에는 일부만 지급하는 감액 규정이 있을 수 있습니다. 시험에서는 제시된 약관의 기간과 비율로 계산하고, 모든 상품에 같은 숫자를 적용하지 마세요.</a:t>
            </a:r>
          </a:p>
          <a:p xmlns:a="http://schemas.openxmlformats.org/drawingml/2006/main">
            <a:r>
              <a:t/>
            </a:r>
          </a:p>
          <a:p xmlns:a="http://schemas.openxmlformats.org/drawingml/2006/main">
            <a:r>
              <a:t>참고 자료</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
            </a:r>
          </a:p>
          <a:p xmlns:a="http://schemas.openxmlformats.org/drawingml/2006/main">
            <a:r>
              <a:t>보험업법 시행령 제15조</a:t>
            </a:r>
          </a:p>
          <a:p xmlns:a="http://schemas.openxmlformats.org/drawingml/2006/main">
            <a:r>
              <a:t>https://law.go.kr/lsLawLinkInfo.do?chrClsCd=010202&amp;lsJoLnkSeq=1000737631</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병원 영수증에서 급여라고 표시된 전체 금액이 모두 환자가 낸 돈은 아닙니다. 건강보험공단이 부담한 금액과 환자의 법정 본인부담금을 구분합니다. 실손은 환자가 부담한 보장대상 의료비를 기준으로 합니다.</a:t>
            </a:r>
          </a:p>
          <a:p xmlns:a="http://schemas.openxmlformats.org/drawingml/2006/main">
            <a:r>
              <a:t/>
            </a:r>
          </a:p>
          <a:p xmlns:a="http://schemas.openxmlformats.org/drawingml/2006/main">
            <a:r>
              <a:t>비급여는 건강보험 급여 대상이 아닌 진료비입니다. 의료기관마다 비용이 다를 수 있습니다. 비급여라는 이유만으로 실손에서 모두 보장하거나 모두 제외하는 것은 아닙니다.</a:t>
            </a:r>
          </a:p>
          <a:p xmlns:a="http://schemas.openxmlformats.org/drawingml/2006/main">
            <a:r>
              <a:t/>
            </a:r>
          </a:p>
          <a:p xmlns:a="http://schemas.openxmlformats.org/drawingml/2006/main">
            <a:r>
              <a:t>실제 지급액을 계산하려면 해당 치료가 보장대상인지 확인하고 자기부담금과 보상한도를 적용해야 합니다. 병원에 낸 총액과 보험회사가 지급할 금액을 바로 같은 것으로 놓으면 안 됩니다.</a:t>
            </a:r>
          </a:p>
          <a:p xmlns:a="http://schemas.openxmlformats.org/drawingml/2006/main">
            <a:r>
              <a:t/>
            </a:r>
          </a:p>
          <a:p xmlns:a="http://schemas.openxmlformats.org/drawingml/2006/main">
            <a:r>
              <a:t>참고 자료</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
            </a:r>
          </a:p>
          <a:p xmlns:a="http://schemas.openxmlformats.org/drawingml/2006/main">
            <a:r>
              <a:t>보험업법 시행령 제15조</a:t>
            </a:r>
          </a:p>
          <a:p xmlns:a="http://schemas.openxmlformats.org/drawingml/2006/main">
            <a:r>
              <a:t>https://law.go.kr/lsLawLinkInfo.do?chrClsCd=010202&amp;lsJoLnkSeq=1000737631</a:t>
            </a:r>
          </a:p>
          <a:p xmlns:a="http://schemas.openxmlformats.org/drawingml/2006/main">
            <a:r>
              <a:t>교재 대조: 313–314쪽.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비례보상 계산을 해 보겠습니다. 보상대상 치료비가 삼천만 원이고 계산을 단순하게 하기 위해 자기부담금은 없다고 가정합니다. 에이 계약의 한도는 천만 원, 비 계약의 한도는 오천만 원입니다.</a:t>
            </a:r>
          </a:p>
          <a:p xmlns:a="http://schemas.openxmlformats.org/drawingml/2006/main">
            <a:r>
              <a:t/>
            </a:r>
          </a:p>
          <a:p xmlns:a="http://schemas.openxmlformats.org/drawingml/2006/main">
            <a:r>
              <a:t>각 계약이 단독으로 부담할 책임을 먼저 구합니다. 에이는 한도 때문에 천만 원이고, 비는 치료비가 삼천만 원이므로 삼천만 원입니다. 한도 천 대 오천의 비율이 아니라 보상책임 천 대 삼천을 사용합니다.</a:t>
            </a:r>
          </a:p>
          <a:p xmlns:a="http://schemas.openxmlformats.org/drawingml/2006/main">
            <a:r>
              <a:t/>
            </a:r>
          </a:p>
          <a:p xmlns:a="http://schemas.openxmlformats.org/drawingml/2006/main">
            <a:r>
              <a:t>책임액의 합계 사천만 원 중 에이의 비중은 사분의 일입니다. 실제 치료비 삼천만 원을 나누면 에이 칠백오십만 원, 비 이천이백오십만 원입니다. 합계는 삼천만 원으로, 실제 손해를 넘어 이익을 얻는 구조가 아닙니다.</a:t>
            </a:r>
          </a:p>
          <a:p xmlns:a="http://schemas.openxmlformats.org/drawingml/2006/main">
            <a:r>
              <a:t/>
            </a:r>
          </a:p>
          <a:p xmlns:a="http://schemas.openxmlformats.org/drawingml/2006/main">
            <a:r>
              <a:t>참고 자료</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
            </a:r>
          </a:p>
          <a:p xmlns:a="http://schemas.openxmlformats.org/drawingml/2006/main">
            <a:r>
              <a:t>보험업법 시행령 제15조</a:t>
            </a:r>
          </a:p>
          <a:p xmlns:a="http://schemas.openxmlformats.org/drawingml/2006/main">
            <a:r>
              <a:t>https://law.go.kr/lsLawLinkInfo.do?chrClsCd=010202&amp;lsJoLnkSeq=1000737631</a:t>
            </a:r>
          </a:p>
          <a:p xmlns:a="http://schemas.openxmlformats.org/drawingml/2006/main">
            <a:r>
              <a:t>교재 대조: 314–315쪽.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사세대 실손은 이천이십일년 칠월 도입되었고 급여 주계약과 비급여 특약을 분리한 것이 특징입니다. 급여의 기본 자기부담률은 이십 퍼센트입니다. 어느 부분의 보험료와 보장을 말하는지 구분하세요.</a:t>
            </a:r>
          </a:p>
          <a:p xmlns:a="http://schemas.openxmlformats.org/drawingml/2006/main">
            <a:r>
              <a:t/>
            </a:r>
          </a:p>
          <a:p xmlns:a="http://schemas.openxmlformats.org/drawingml/2006/main">
            <a:r>
              <a:t>비급여 특약의 기본 자기부담률은 삼십 퍼센트입니다. 일부 항목에는 별도의 금액과 횟수 제한도 있습니다. 이 내용은 사세대 기준이며, 현재 신규 상품을 설명하면서 모든 세대에 그대로 적용해서는 안 됩니다.</a:t>
            </a:r>
          </a:p>
          <a:p xmlns:a="http://schemas.openxmlformats.org/drawingml/2006/main">
            <a:r>
              <a:t/>
            </a:r>
          </a:p>
          <a:p xmlns:a="http://schemas.openxmlformats.org/drawingml/2006/main">
            <a:r>
              <a:t>참고 자료</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
            </a:r>
          </a:p>
          <a:p xmlns:a="http://schemas.openxmlformats.org/drawingml/2006/main">
            <a:r>
              <a:t>보험업법 시행령 제15조</a:t>
            </a:r>
          </a:p>
          <a:p xmlns:a="http://schemas.openxmlformats.org/drawingml/2006/main">
            <a:r>
              <a:t>https://law.go.kr/lsLawLinkInfo.do?chrClsCd=010202&amp;lsJoLnkSeq=1000737631</a:t>
            </a:r>
          </a:p>
          <a:p xmlns:a="http://schemas.openxmlformats.org/drawingml/2006/main">
            <a:r>
              <a:t>교재 대조: 315–318쪽.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사세대 급여 통원은 비율 공제와 최소 공제금액 중 큰 금액을 적용합니다. 병원과 의원급은 최소 만 원, 상급종합병원과 종합병원은 최소 이만 원입니다. 언제나 만 원만 빼면 된다는 뜻이 아닙니다.</a:t>
            </a:r>
          </a:p>
          <a:p xmlns:a="http://schemas.openxmlformats.org/drawingml/2006/main">
            <a:r>
              <a:t/>
            </a:r>
          </a:p>
          <a:p xmlns:a="http://schemas.openxmlformats.org/drawingml/2006/main">
            <a:r>
              <a:t>비급여 통원은 삼십 퍼센트와 최소 삼만 원 중 큰 금액을 공제합니다. 예를 들어 보상대상 비급여 통원비가 십만 원이면 삼십 퍼센트도 삼만 원이므로 공제 후 칠만 원이라는 계산이 가능합니다. 제외항목과 한도가 없다는 가정입니다.</a:t>
            </a:r>
          </a:p>
          <a:p xmlns:a="http://schemas.openxmlformats.org/drawingml/2006/main">
            <a:r>
              <a:t/>
            </a:r>
          </a:p>
          <a:p xmlns:a="http://schemas.openxmlformats.org/drawingml/2006/main">
            <a:r>
              <a:t>상해와 질병별로 급여와 비급여 각각 연 오천만 원, 통원 회당 이십만 원의 기준을 확인합니다. 다만 특정 비급여에는 따로 제한이 있습니다. 모든 치료가 오천만 원까지 아무 조건 없이 보장된다는 뜻은 아닙니다.</a:t>
            </a:r>
          </a:p>
          <a:p xmlns:a="http://schemas.openxmlformats.org/drawingml/2006/main">
            <a:r>
              <a:t/>
            </a:r>
          </a:p>
          <a:p xmlns:a="http://schemas.openxmlformats.org/drawingml/2006/main">
            <a:r>
              <a:t>참고 자료</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
            </a:r>
          </a:p>
          <a:p xmlns:a="http://schemas.openxmlformats.org/drawingml/2006/main">
            <a:r>
              <a:t>보험업법 시행령 제15조</a:t>
            </a:r>
          </a:p>
          <a:p xmlns:a="http://schemas.openxmlformats.org/drawingml/2006/main">
            <a:r>
              <a:t>https://law.go.kr/lsLawLinkInfo.do?chrClsCd=010202&amp;lsJoLnkSeq=1000737631</a:t>
            </a:r>
          </a:p>
          <a:p xmlns:a="http://schemas.openxmlformats.org/drawingml/2006/main">
            <a:r>
              <a:t>교재 대조: 316–318쪽.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직전 일 년 동안 받은 비급여 보험금이 없으면 할인 대상입니다. 할인율은 회사마다 다릅니다. 의료비 전체나 청구금액이 아니라 비급여 보험금 수령액을 기준으로 본다는 점을 기억하세요.</a:t>
            </a:r>
          </a:p>
          <a:p xmlns:a="http://schemas.openxmlformats.org/drawingml/2006/main">
            <a:r>
              <a:t/>
            </a:r>
          </a:p>
          <a:p xmlns:a="http://schemas.openxmlformats.org/drawingml/2006/main">
            <a:r>
              <a:t>비급여 보험금을 받았지만 백만 원 미만이면 할인도 할증도 하지 않는 구간입니다. 이후 백만 원 이상 백오십만 원 미만, 백오십만 원 이상 삼백만 원 미만, 삼백만 원 이상으로 구간이 나뉩니다.</a:t>
            </a:r>
          </a:p>
          <a:p xmlns:a="http://schemas.openxmlformats.org/drawingml/2006/main">
            <a:r>
              <a:t/>
            </a:r>
          </a:p>
          <a:p xmlns:a="http://schemas.openxmlformats.org/drawingml/2006/main">
            <a:r>
              <a:t>각 구간의 할증은 백 퍼센트, 이백 퍼센트, 삼백 퍼센트입니다. 사세대의 비급여 보험료에 적용하며 전체 보험료에 일괄 적용하는 것이 아닙니다. 산정특례 대상 질환이나 장기요양 일, 이 등급자의 관련 의료비 등 제외 기준도 확인합니다.</a:t>
            </a:r>
          </a:p>
          <a:p xmlns:a="http://schemas.openxmlformats.org/drawingml/2006/main">
            <a:r>
              <a:t/>
            </a:r>
          </a:p>
          <a:p xmlns:a="http://schemas.openxmlformats.org/drawingml/2006/main">
            <a:r>
              <a:t>참고 자료</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
            </a:r>
          </a:p>
          <a:p xmlns:a="http://schemas.openxmlformats.org/drawingml/2006/main">
            <a:r>
              <a:t>보험업법 시행령 제15조</a:t>
            </a:r>
          </a:p>
          <a:p xmlns:a="http://schemas.openxmlformats.org/drawingml/2006/main">
            <a:r>
              <a:t>https://law.go.kr/lsLawLinkInfo.do?chrClsCd=010202&amp;lsJoLnkSeq=1000737631</a:t>
            </a:r>
          </a:p>
          <a:p xmlns:a="http://schemas.openxmlformats.org/drawingml/2006/main">
            <a:r>
              <a:t>교재 대조: 317–318쪽.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사세대 도수치료 등은 단순히 치료를 받았다는 이유만으로 무제한 보장하지 않습니다. 십 회마다 병적 완화 효과 등을 확인하는 기준과 연간 횟수 제한 등이 있습니다. 약제도 허가나 신고사항에 맞는 투여 등 조건을 확인합니다.</a:t>
            </a:r>
          </a:p>
          <a:p xmlns:a="http://schemas.openxmlformats.org/drawingml/2006/main">
            <a:r>
              <a:t/>
            </a:r>
          </a:p>
          <a:p xmlns:a="http://schemas.openxmlformats.org/drawingml/2006/main">
            <a:r>
              <a:t>비급여 비용은 같은 항목이라도 병원에 따라 다를 수 있습니다. 건강보험심사평가원 홈페이지와 건강이음 앱의 진료비 정보를 참고할 수 있습니다. 비용 확인은 치료의 필요성을 스스로 판단하라는 뜻이 아니라, 설명을 듣고 합리적으로 선택하기 위한 과정입니다.</a:t>
            </a:r>
          </a:p>
          <a:p xmlns:a="http://schemas.openxmlformats.org/drawingml/2006/main">
            <a:r>
              <a:t/>
            </a:r>
          </a:p>
          <a:p xmlns:a="http://schemas.openxmlformats.org/drawingml/2006/main">
            <a:r>
              <a:t>참고 자료</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
            </a:r>
          </a:p>
          <a:p xmlns:a="http://schemas.openxmlformats.org/drawingml/2006/main">
            <a:r>
              <a:t>보험업법 시행령 제15조</a:t>
            </a:r>
          </a:p>
          <a:p xmlns:a="http://schemas.openxmlformats.org/drawingml/2006/main">
            <a:r>
              <a:t>https://law.go.kr/lsLawLinkInfo.do?chrClsCd=010202&amp;lsJoLnkSeq=1000737631</a:t>
            </a:r>
          </a:p>
          <a:p xmlns:a="http://schemas.openxmlformats.org/drawingml/2006/main">
            <a:r>
              <a:t>교재 대조: 317,319–320쪽.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오세대 실손은 이천이십육년 오월 육일 출시되었습니다. 예전 강의에서 출시 예정이라고 설명하더라도 현재 학습에서는 이미 시행된 변화로 구분해야 합니다.</a:t>
            </a:r>
          </a:p>
          <a:p xmlns:a="http://schemas.openxmlformats.org/drawingml/2006/main">
            <a:r>
              <a:t/>
            </a:r>
          </a:p>
          <a:p xmlns:a="http://schemas.openxmlformats.org/drawingml/2006/main">
            <a:r>
              <a:t>급여 주계약과 함께 비급여를 중증과 비중증 특약으로 나누는 구조입니다. 중증 여부도 막연히 많이 아프다는 뜻이 아니라 정해진 기준으로 구분합니다.</a:t>
            </a:r>
          </a:p>
          <a:p xmlns:a="http://schemas.openxmlformats.org/drawingml/2006/main">
            <a:r>
              <a:t/>
            </a:r>
          </a:p>
          <a:p xmlns:a="http://schemas.openxmlformats.org/drawingml/2006/main">
            <a:r>
              <a:t>기존 가입자의 보장이 새 상품 출시만으로 자동 변경되는 것은 아닙니다. 가입 세대와 전환 여부, 적용 약관을 확인하세요.</a:t>
            </a:r>
          </a:p>
          <a:p xmlns:a="http://schemas.openxmlformats.org/drawingml/2006/main">
            <a:r>
              <a:t/>
            </a:r>
          </a:p>
          <a:p xmlns:a="http://schemas.openxmlformats.org/drawingml/2006/main">
            <a:r>
              <a:t>참고 자료</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
            </a:r>
          </a:p>
          <a:p xmlns:a="http://schemas.openxmlformats.org/drawingml/2006/main">
            <a:r>
              <a:t>보험업법 시행령 제15조</a:t>
            </a:r>
          </a:p>
          <a:p xmlns:a="http://schemas.openxmlformats.org/drawingml/2006/main">
            <a:r>
              <a:t>https://law.go.kr/lsLawLinkInfo.do?chrClsCd=010202&amp;lsJoLnkSeq=1000737631</a:t>
            </a:r>
          </a:p>
          <a:p xmlns:a="http://schemas.openxmlformats.org/drawingml/2006/main">
            <a:r>
              <a:t>교재 대조: 321–323쪽.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오세대 급여 입원의 기본 자기부담률은 이십 퍼센트입니다. 통원은 건강보험 본인부담률을 적용한 금액과 이십 퍼센트, 의료기관별 최소 공제금액을 비교합니다. 사세대 공식을 그대로 사용하지 마세요.</a:t>
            </a:r>
          </a:p>
          <a:p xmlns:a="http://schemas.openxmlformats.org/drawingml/2006/main">
            <a:r>
              <a:t/>
            </a:r>
          </a:p>
          <a:p xmlns:a="http://schemas.openxmlformats.org/drawingml/2006/main">
            <a:r>
              <a:t>중증 비급여 특약은 산정특례 대상 질환과 관련 합병증 등 정해진 범위를 보장합니다. 연 오천만 원, 기본 삼십 퍼센트 자기부담을 적용하며, 종합병원과 상급종합병원 입원에는 연간 자기부담 상한 기준도 있습니다.</a:t>
            </a:r>
          </a:p>
          <a:p xmlns:a="http://schemas.openxmlformats.org/drawingml/2006/main">
            <a:r>
              <a:t/>
            </a:r>
          </a:p>
          <a:p xmlns:a="http://schemas.openxmlformats.org/drawingml/2006/main">
            <a:r>
              <a:t>참고 자료</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
            </a:r>
          </a:p>
          <a:p xmlns:a="http://schemas.openxmlformats.org/drawingml/2006/main">
            <a:r>
              <a:t>보험업법 시행령 제15조</a:t>
            </a:r>
          </a:p>
          <a:p xmlns:a="http://schemas.openxmlformats.org/drawingml/2006/main">
            <a:r>
              <a:t>https://law.go.kr/lsLawLinkInfo.do?chrClsCd=010202&amp;lsJoLnkSeq=1000737631</a:t>
            </a:r>
          </a:p>
          <a:p xmlns:a="http://schemas.openxmlformats.org/drawingml/2006/main">
            <a:r>
              <a:t>교재 대조: 321–323쪽.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비중증 비급여 특약은 연간 천만 원 한도와 기본 오십 퍼센트 자기부담률을 적용합니다. 통원과 병원급 입원 등에 별도 한도가 있으므로 연간 한도만으로 설명하면 부족합니다.</a:t>
            </a:r>
          </a:p>
          <a:p xmlns:a="http://schemas.openxmlformats.org/drawingml/2006/main">
            <a:r>
              <a:t/>
            </a:r>
          </a:p>
          <a:p xmlns:a="http://schemas.openxmlformats.org/drawingml/2006/main">
            <a:r>
              <a:t>통원은 오십 퍼센트와 최소 오만 원을 비교하며 회당 한도도 확인합니다. 근골격계 물리치료와 체외충격파, 비급여 주사 등 일부 항목은 보장에서 제외됩니다. 전환 전에는 자신의 기존 보장과 달라지는 점을 살펴야 합니다.</a:t>
            </a:r>
          </a:p>
          <a:p xmlns:a="http://schemas.openxmlformats.org/drawingml/2006/main">
            <a:r>
              <a:t/>
            </a:r>
          </a:p>
          <a:p xmlns:a="http://schemas.openxmlformats.org/drawingml/2006/main">
            <a:r>
              <a:t>참고 자료</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
            </a:r>
          </a:p>
          <a:p xmlns:a="http://schemas.openxmlformats.org/drawingml/2006/main">
            <a:r>
              <a:t>보험업법 시행령 제15조</a:t>
            </a:r>
          </a:p>
          <a:p xmlns:a="http://schemas.openxmlformats.org/drawingml/2006/main">
            <a:r>
              <a:t>https://law.go.kr/lsLawLinkInfo.do?chrClsCd=010202&amp;lsJoLnkSeq=1000737631</a:t>
            </a:r>
          </a:p>
          <a:p xmlns:a="http://schemas.openxmlformats.org/drawingml/2006/main">
            <a:r>
              <a:t>교재 대조: 321–323쪽.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사세대 실손의료보험의 삼대 비급여는 각각의 별도 한도를 봅니다. 도수치료와 체외충격파, 증식치료는 합산 연간 삼백오십만 원과 오십 회의 한도가 적용됩니다. 치료 효과 확인 등 약관의 추가 조건도 충족해야 합니다.</a:t>
            </a:r>
          </a:p>
          <a:p xmlns:a="http://schemas.openxmlformats.org/drawingml/2006/main">
            <a:r>
              <a:t/>
            </a:r>
          </a:p>
          <a:p xmlns:a="http://schemas.openxmlformats.org/drawingml/2006/main">
            <a:r>
              <a:t>비급여 주사료는 연간 이백오십만 원과 오십 회의 한도를 확인합니다. 한도까지는 아무 주사나 보장된다는 뜻이 아닙니다. 해당 치료의 적응증과 보장 제외 항목, 자기부담금도 적용됩니다.</a:t>
            </a:r>
          </a:p>
          <a:p xmlns:a="http://schemas.openxmlformats.org/drawingml/2006/main">
            <a:r>
              <a:t/>
            </a:r>
          </a:p>
          <a:p xmlns:a="http://schemas.openxmlformats.org/drawingml/2006/main">
            <a:r>
              <a:t>비급여 자기공명영상 진단은 연간 삼백만 원 한도를 확인합니다. 이 숫자들은 사세대 구조에 관한 것이므로 오세대와 혼용하지 마세요. 연간 총 한도, 회당 조건, 자기부담을 순서대로 계산하는 것이 중요합니다.</a:t>
            </a:r>
          </a:p>
          <a:p xmlns:a="http://schemas.openxmlformats.org/drawingml/2006/main">
            <a:r>
              <a:t/>
            </a:r>
          </a:p>
          <a:p xmlns:a="http://schemas.openxmlformats.org/drawingml/2006/main">
            <a:r>
              <a:t>참고 자료</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
            </a:r>
          </a:p>
          <a:p xmlns:a="http://schemas.openxmlformats.org/drawingml/2006/main">
            <a:r>
              <a:t>보험업법 시행령 제15조</a:t>
            </a:r>
          </a:p>
          <a:p xmlns:a="http://schemas.openxmlformats.org/drawingml/2006/main">
            <a:r>
              <a:t>https://law.go.kr/lsLawLinkInfo.do?chrClsCd=010202&amp;lsJoLnkSeq=1000737631</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고령자와 치료 이력이 있는 사람을 위한 실손 상품도 있습니다. 노후실손은 일반 실손과 자기부담 구조가 같다고 가정하지 않습니다. 우선공제 후 추가로 부담하는 금액, 가입 가능 연령, 재가입 주기를 해당 상품 기준으로 봅니다.</a:t>
            </a:r>
          </a:p>
          <a:p xmlns:a="http://schemas.openxmlformats.org/drawingml/2006/main">
            <a:r>
              <a:t/>
            </a:r>
          </a:p>
          <a:p xmlns:a="http://schemas.openxmlformats.org/drawingml/2006/main">
            <a:r>
              <a:t>유병력자 실손은 심사 질문이 간소화된 대신 일반 실손과 보장 범위와 공제가 다를 수 있습니다. 병력이 있다는 이유만으로 모두 가입할 수 없다고 단정하는 것도, 간편심사이므로 모든 치료비가 보장된다고 설명하는 것도 잘못입니다. 질문에는 사실대로 답해야 합니다.</a:t>
            </a:r>
          </a:p>
          <a:p xmlns:a="http://schemas.openxmlformats.org/drawingml/2006/main">
            <a:r>
              <a:t/>
            </a:r>
          </a:p>
          <a:p xmlns:a="http://schemas.openxmlformats.org/drawingml/2006/main">
            <a:r>
              <a:t>참고 자료</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
            </a:r>
          </a:p>
          <a:p xmlns:a="http://schemas.openxmlformats.org/drawingml/2006/main">
            <a:r>
              <a:t>보험업법 시행령 제15조</a:t>
            </a:r>
          </a:p>
          <a:p xmlns:a="http://schemas.openxmlformats.org/drawingml/2006/main">
            <a:r>
              <a:t>https://law.go.kr/lsLawLinkInfo.do?chrClsCd=010202&amp;lsJoLnkSeq=1000737631</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공적 노인장기요양보험은 육십오 세 이상 또는 육십오 세 미만의 노인성 질병이 있는 사람 등 제도의 요건에 따라 장기요양 필요도를 평가합니다. 장기요양 일 등급부터 오 등급, 인지지원등급을 구분합니다.</a:t>
            </a:r>
          </a:p>
          <a:p xmlns:a="http://schemas.openxmlformats.org/drawingml/2006/main">
            <a:r>
              <a:t/>
            </a:r>
          </a:p>
          <a:p xmlns:a="http://schemas.openxmlformats.org/drawingml/2006/main">
            <a:r>
              <a:t>민영 간병보험은 약관이 정한 상태를 지급사유로 합니다. 공적 등급과 연계한 상품도 있지만 모든 간병보험이 같은 등급에서 같은 돈을 주는 것은 아닙니다. 공적 제도와 개별 보험계약을 나누어 이해하세요.</a:t>
            </a:r>
          </a:p>
          <a:p xmlns:a="http://schemas.openxmlformats.org/drawingml/2006/main">
            <a:r>
              <a:t/>
            </a:r>
          </a:p>
          <a:p xmlns:a="http://schemas.openxmlformats.org/drawingml/2006/main">
            <a:r>
              <a:t>참고 자료</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
            </a:r>
          </a:p>
          <a:p xmlns:a="http://schemas.openxmlformats.org/drawingml/2006/main">
            <a:r>
              <a:t>보험업법 시행령 제15조</a:t>
            </a:r>
          </a:p>
          <a:p xmlns:a="http://schemas.openxmlformats.org/drawingml/2006/main">
            <a:r>
              <a:t>https://law.go.kr/lsLawLinkInfo.do?chrClsCd=010202&amp;lsJoLnkSeq=1000737631</a:t>
            </a:r>
          </a:p>
          <a:p xmlns:a="http://schemas.openxmlformats.org/drawingml/2006/main">
            <a:r>
              <a:t>교재 대조: 324–327쪽.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일상생활장해는 일상적인 동작을 얼마나 독립적으로 할 수 있는지에 관한 상태입니다. 교재의 대표 약관에서는 이동을 스스로 할 수 없는 상태가 중요한 출발점입니다. 단순히 움직임이 느려졌다는 사실과 구분합니다.</a:t>
            </a:r>
          </a:p>
          <a:p xmlns:a="http://schemas.openxmlformats.org/drawingml/2006/main">
            <a:r>
              <a:t/>
            </a:r>
          </a:p>
          <a:p xmlns:a="http://schemas.openxmlformats.org/drawingml/2006/main">
            <a:r>
              <a:t>식사, 배변과 배뇨, 목욕, 옷 입고 벗기 등 추가 동작에 관한 조건도 확인합니다. 교재 예시는 이동 제한에 더해 이러한 동작 중 하나 이상에 관한 제한을 결합합니다. 실제 상품의 정의를 빠뜨리지 말아야 합니다.</a:t>
            </a:r>
          </a:p>
          <a:p xmlns:a="http://schemas.openxmlformats.org/drawingml/2006/main">
            <a:r>
              <a:t/>
            </a:r>
          </a:p>
          <a:p xmlns:a="http://schemas.openxmlformats.org/drawingml/2006/main">
            <a:r>
              <a:t>이 상태가 구십 일 이상 계속되고 회복을 기대하기 어렵다는 등의 요건도 있습니다. 일시적인 불편과 지속적인 간병 필요 상태를 구분하려는 기준입니다. 구십 일이라는 숫자 하나만 충족하면 무조건 지급하는 것은 아닙니다.</a:t>
            </a:r>
          </a:p>
          <a:p xmlns:a="http://schemas.openxmlformats.org/drawingml/2006/main">
            <a:r>
              <a:t/>
            </a:r>
          </a:p>
          <a:p xmlns:a="http://schemas.openxmlformats.org/drawingml/2006/main">
            <a:r>
              <a:t>참고 자료</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
            </a:r>
          </a:p>
          <a:p xmlns:a="http://schemas.openxmlformats.org/drawingml/2006/main">
            <a:r>
              <a:t>보험업법 시행령 제15조</a:t>
            </a:r>
          </a:p>
          <a:p xmlns:a="http://schemas.openxmlformats.org/drawingml/2006/main">
            <a:r>
              <a:t>https://law.go.kr/lsLawLinkInfo.do?chrClsCd=010202&amp;lsJoLnkSeq=1000737631</a:t>
            </a:r>
          </a:p>
          <a:p xmlns:a="http://schemas.openxmlformats.org/drawingml/2006/main">
            <a:r>
              <a:t>교재 대조: 326–329쪽.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기억력이 떨어졌다는 느낌만으로 보험금 지급사유를 판단하지 않습니다. 약관의 치매 정의와 진단 확정 방법, 상태의 지속 요건 등을 확인합니다. 질환의 의학적 진단과 보험계약의 지급 조건은 구별해야 합니다.</a:t>
            </a:r>
          </a:p>
          <a:p xmlns:a="http://schemas.openxmlformats.org/drawingml/2006/main">
            <a:r>
              <a:t/>
            </a:r>
          </a:p>
          <a:p xmlns:a="http://schemas.openxmlformats.org/drawingml/2006/main">
            <a:r>
              <a:t>중증 치매를 보장하는 대표적인 교재 예시에는 시디알 삼 점 이상이라는 기준이 나옵니다. 경증 치매까지 보장하는 상품도 별도로 있으므로 모든 치매보험이 삼 점부터라고 일반화하지 마세요. 어떤 중증도를 약정했는지가 핵심입니다.</a:t>
            </a:r>
          </a:p>
          <a:p xmlns:a="http://schemas.openxmlformats.org/drawingml/2006/main">
            <a:r>
              <a:t/>
            </a:r>
          </a:p>
          <a:p xmlns:a="http://schemas.openxmlformats.org/drawingml/2006/main">
            <a:r>
              <a:t>참고 자료</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
            </a:r>
          </a:p>
          <a:p xmlns:a="http://schemas.openxmlformats.org/drawingml/2006/main">
            <a:r>
              <a:t>보험업법 시행령 제15조</a:t>
            </a:r>
          </a:p>
          <a:p xmlns:a="http://schemas.openxmlformats.org/drawingml/2006/main">
            <a:r>
              <a:t>https://law.go.kr/lsLawLinkInfo.do?chrClsCd=010202&amp;lsJoLnkSeq=1000737631</a:t>
            </a:r>
          </a:p>
          <a:p xmlns:a="http://schemas.openxmlformats.org/drawingml/2006/main">
            <a:r>
              <a:t>교재 대조: 326–329쪽.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계약자와 피보험자, 보험수익자가 모두 같은 계약에서 본인이 의식불명이나 중대한 질병으로 보험금을 청구하기 어려워질 수 있습니다. 이런 상황에 대비해 보험금을 대신 청구할 사람을 미리 지정하는 제도가 대리청구인 지정입니다.</a:t>
            </a:r>
          </a:p>
          <a:p xmlns:a="http://schemas.openxmlformats.org/drawingml/2006/main">
            <a:r>
              <a:t/>
            </a:r>
          </a:p>
          <a:p xmlns:a="http://schemas.openxmlformats.org/drawingml/2006/main">
            <a:r>
              <a:t>교재는 주민등록상 배우자 또는 삼 촌 이내 친족을 지정 대상으로 설명합니다. 대리청구인은 보험금을 자기 몫으로 받는 새로운 수익자가 아니라 청구를 대신하는 사람입니다. 수익자 변경과 혼동하지 마세요. 실제 지정 절차와 청구 조건은 해당 보험회사에서 확인합니다.</a:t>
            </a:r>
          </a:p>
          <a:p xmlns:a="http://schemas.openxmlformats.org/drawingml/2006/main">
            <a:r>
              <a:t/>
            </a:r>
          </a:p>
          <a:p xmlns:a="http://schemas.openxmlformats.org/drawingml/2006/main">
            <a:r>
              <a:t>참고 자료</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
            </a:r>
          </a:p>
          <a:p xmlns:a="http://schemas.openxmlformats.org/drawingml/2006/main">
            <a:r>
              <a:t>보험업법 시행령 제15조</a:t>
            </a:r>
          </a:p>
          <a:p xmlns:a="http://schemas.openxmlformats.org/drawingml/2006/main">
            <a:r>
              <a:t>https://law.go.kr/lsLawLinkInfo.do?chrClsCd=010202&amp;lsJoLnkSeq=1000737631</a:t>
            </a:r>
          </a:p>
          <a:p xmlns:a="http://schemas.openxmlformats.org/drawingml/2006/main">
            <a:r>
              <a:t>교재 대조: 189–190쪽.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첫 번째 확인 문제입니다. 실손의료보험을 두 개 가입하고 하나의 치료비를 청구했습니다. 두 회사에서 각각 의료비 전액을 받으면 될까요? 정액과 실손의 차이를 떠올려 보세요.</a:t>
            </a:r>
          </a:p>
          <a:p xmlns:a="http://schemas.openxmlformats.org/drawingml/2006/main">
            <a:r>
              <a:t/>
            </a:r>
          </a:p>
          <a:p xmlns:a="http://schemas.openxmlformats.org/drawingml/2006/main">
            <a:r>
              <a:t>정답은 아닙니다. 실손 급부는 실제 보상대상 손해를 기준으로 비례분담합니다. 다만 정액 진단비는 별도로 각 계약의 지급 조건을 확인합니다. 제삼보험이라는 큰 분류보다 해당 급부가 정액인지 실손인지 먼저 확인해야 합니다.</a:t>
            </a:r>
          </a:p>
          <a:p xmlns:a="http://schemas.openxmlformats.org/drawingml/2006/main">
            <a:r>
              <a:t/>
            </a:r>
          </a:p>
          <a:p xmlns:a="http://schemas.openxmlformats.org/drawingml/2006/main">
            <a:r>
              <a:t>참고 자료</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
            </a:r>
          </a:p>
          <a:p xmlns:a="http://schemas.openxmlformats.org/drawingml/2006/main">
            <a:r>
              <a:t>보험업법 시행령 제15조</a:t>
            </a:r>
          </a:p>
          <a:p xmlns:a="http://schemas.openxmlformats.org/drawingml/2006/main">
            <a:r>
              <a:t>https://law.go.kr/lsLawLinkInfo.do?chrClsCd=010202&amp;lsJoLnkSeq=1000737631</a:t>
            </a:r>
          </a:p>
          <a:p xmlns:a="http://schemas.openxmlformats.org/drawingml/2006/main">
            <a:r>
              <a:t>교재 대조: 313–315쪽.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손해보험 마지막 강의를 정리하겠습니다. 상해는 급격성, 우연성, 외래성을 함께 보고, 질병은 진단과 치료의 약관상 정의를 확인합니다. 직업 중 사고는 모두 면책이라는 식의 지나친 일반화에 주의하세요.</a:t>
            </a:r>
          </a:p>
          <a:p xmlns:a="http://schemas.openxmlformats.org/drawingml/2006/main">
            <a:r>
              <a:t/>
            </a:r>
          </a:p>
          <a:p xmlns:a="http://schemas.openxmlformats.org/drawingml/2006/main">
            <a:r>
              <a:t>제삼보험에는 정액과 실손 방식이 모두 있습니다. 실손은 같은 의료비를 여러 번 전액 받는 구조가 아닙니다. 실손 세대와 급여·비급여를 구분하고 자기부담금과 한도까지 적용해야 실제 지급액을 이해할 수 있습니다.</a:t>
            </a:r>
          </a:p>
          <a:p xmlns:a="http://schemas.openxmlformats.org/drawingml/2006/main">
            <a:r>
              <a:t/>
            </a:r>
          </a:p>
          <a:p xmlns:a="http://schemas.openxmlformats.org/drawingml/2006/main">
            <a:r>
              <a:t>간병과 치매는 병명만으로 판단하지 않습니다. 정해진 등급과 중증도, 지속기간을 보고 미리 지정할 수 있는 대리청구 제도도 기억하세요. 여섯 강의의 확인 문제를 다시 풀며 헷갈리는 구간은 강의 목차에서 바로 찾아 복습하면 됩니다.</a:t>
            </a:r>
          </a:p>
          <a:p xmlns:a="http://schemas.openxmlformats.org/drawingml/2006/main">
            <a:r>
              <a:t/>
            </a:r>
          </a:p>
          <a:p xmlns:a="http://schemas.openxmlformats.org/drawingml/2006/main">
            <a:r>
              <a:t>참고 자료</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
            </a:r>
          </a:p>
          <a:p xmlns:a="http://schemas.openxmlformats.org/drawingml/2006/main">
            <a:r>
              <a:t>보험업법 시행령 제15조</a:t>
            </a:r>
          </a:p>
          <a:p xmlns:a="http://schemas.openxmlformats.org/drawingml/2006/main">
            <a:r>
              <a:t>https://law.go.kr/lsLawLinkInfo.do?chrClsCd=010202&amp;lsJoLnkSeq=1000737631</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78cf26777f747e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5e29eddaed24721" /><Relationship Type="http://schemas.openxmlformats.org/officeDocument/2006/relationships/slideLayout" Target="/ppt/slideLayouts/slideLayout1.xml" Id="Ra256f5149a0d4dbe"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256f5149a0d4db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ns0:Relationships xmlns:ns0="http://schemas.openxmlformats.org/package/2006/relationships"><ns0:Relationship Type="http://schemas.openxmlformats.org/officeDocument/2006/relationships/slideLayout" Target="/ppt/slideLayouts/slideLayout1.xml" Id="R9cd4d68c29cf42c5" /><ns0:Relationship Type="http://schemas.openxmlformats.org/officeDocument/2006/relationships/image" Target="/ppt/media/image.png" Id="R0272064fb3cb41c5" /><ns0:Relationship Type="http://schemas.openxmlformats.org/officeDocument/2006/relationships/image" Target="/ppt/media/image2.png" Id="R3c67fcc8ede24bad" /><ns0:Relationship Type="http://schemas.openxmlformats.org/officeDocument/2006/relationships/notesSlide" Target="/ppt/notesSlides/notesSlide1.xml" Id="R0e0a9a3f0c224bfc" /><ns0:Relationship Id="rIdAZAligned20261008" Type="http://schemas.openxmlformats.org/officeDocument/2006/relationships/image" Target="../media/az-aligned-20261008.png" /></ns0:Relationships>
</file>

<file path=ppt/slides/_rels/slide2.xml.rels><?xml version='1.0' encoding='utf-8'?>
<ns0:Relationships xmlns:ns0="http://schemas.openxmlformats.org/package/2006/relationships"><ns0:Relationship Type="http://schemas.openxmlformats.org/officeDocument/2006/relationships/slideLayout" Target="/ppt/slideLayouts/slideLayout1.xml" Id="R26ba46708f674275" /><ns0:Relationship Type="http://schemas.openxmlformats.org/officeDocument/2006/relationships/image" Target="/ppt/media/image3.png" Id="R52d53e3556294231" /><ns0:Relationship Type="http://schemas.openxmlformats.org/officeDocument/2006/relationships/notesSlide" Target="/ppt/notesSlides/notesSlide2.xml" Id="Re9319904e6e64f10" /><ns0:Relationship Id="rIdAZAligned20261008" Type="http://schemas.openxmlformats.org/officeDocument/2006/relationships/image" Target="../media/az-aligned-20261008.png" /></ns0:Relationships>
</file>

<file path=ppt/slides/_rels/slide3.xml.rels><?xml version='1.0' encoding='utf-8'?>
<ns0:Relationships xmlns:ns0="http://schemas.openxmlformats.org/package/2006/relationships"><ns0:Relationship Type="http://schemas.openxmlformats.org/officeDocument/2006/relationships/slideLayout" Target="/ppt/slideLayouts/slideLayout1.xml" Id="R4ff9269d34b042ee" /><ns0:Relationship Type="http://schemas.openxmlformats.org/officeDocument/2006/relationships/image" Target="/ppt/media/image4.png" Id="R820e16d871884fce" /><ns0:Relationship Type="http://schemas.openxmlformats.org/officeDocument/2006/relationships/image" Target="/ppt/media/image5.png" Id="R240f8c3ee1fd402e" /><ns0:Relationship Type="http://schemas.openxmlformats.org/officeDocument/2006/relationships/notesSlide" Target="/ppt/notesSlides/notesSlide3.xml" Id="Re32af53166924889" /><ns0:Relationship Id="rIdAZAligned20261008" Type="http://schemas.openxmlformats.org/officeDocument/2006/relationships/image" Target="../media/az-aligned-20261008.png" /></ns0:Relationships>
</file>

<file path=ppt/slides/_rels/slide4.xml.rels><?xml version='1.0' encoding='utf-8'?>
<ns0:Relationships xmlns:ns0="http://schemas.openxmlformats.org/package/2006/relationships"><ns0:Relationship Type="http://schemas.openxmlformats.org/officeDocument/2006/relationships/slideLayout" Target="/ppt/slideLayouts/slideLayout1.xml" Id="R494172bf9a474ed3" /><ns0:Relationship Type="http://schemas.openxmlformats.org/officeDocument/2006/relationships/image" Target="/ppt/media/image6.png" Id="R2d00da63b1604f17" /><ns0:Relationship Type="http://schemas.openxmlformats.org/officeDocument/2006/relationships/notesSlide" Target="/ppt/notesSlides/notesSlide4.xml" Id="Rbca9797c3ac74e1f" /><ns0:Relationship Id="rIdAZAligned20261008" Type="http://schemas.openxmlformats.org/officeDocument/2006/relationships/image" Target="../media/az-aligned-20261008.png" /></ns0:Relationships>
</file>

<file path=ppt/slides/_rels/slide5.xml.rels><?xml version='1.0' encoding='utf-8'?>
<ns0:Relationships xmlns:ns0="http://schemas.openxmlformats.org/package/2006/relationships"><ns0:Relationship Type="http://schemas.openxmlformats.org/officeDocument/2006/relationships/slideLayout" Target="/ppt/slideLayouts/slideLayout1.xml" Id="Reb6bab437dbc4021" /><ns0:Relationship Type="http://schemas.openxmlformats.org/officeDocument/2006/relationships/image" Target="/ppt/media/image7.png" Id="R06c5cef153b74fb1" /><ns0:Relationship Type="http://schemas.openxmlformats.org/officeDocument/2006/relationships/notesSlide" Target="/ppt/notesSlides/notesSlide5.xml" Id="Rbe85bc6db5ca4aff" /><ns0:Relationship Id="rIdAZAligned20261008" Type="http://schemas.openxmlformats.org/officeDocument/2006/relationships/image" Target="../media/az-aligned-20261008.png" /></ns0:Relationships>
</file>

<file path=ppt/slides/_rels/slide6.xml.rels><?xml version='1.0' encoding='utf-8'?>
<ns0:Relationships xmlns:ns0="http://schemas.openxmlformats.org/package/2006/relationships"><ns0:Relationship Type="http://schemas.openxmlformats.org/officeDocument/2006/relationships/slideLayout" Target="/ppt/slideLayouts/slideLayout1.xml" Id="R15e383aed6f54b80" /><ns0:Relationship Type="http://schemas.openxmlformats.org/officeDocument/2006/relationships/image" Target="/ppt/media/image8.png" Id="R027c9c1dbb93437c" /><ns0:Relationship Type="http://schemas.openxmlformats.org/officeDocument/2006/relationships/notesSlide" Target="/ppt/notesSlides/notesSlide6.xml" Id="R5dd418e85f944e5f" /><ns0:Relationship Id="rIdAZAligned20261008" Type="http://schemas.openxmlformats.org/officeDocument/2006/relationships/image" Target="../media/az-aligned-20261008.png" /></ns0:Relationships>
</file>

<file path=ppt/slides/_rels/slide7.xml.rels><?xml version='1.0' encoding='utf-8'?>
<ns0:Relationships xmlns:ns0="http://schemas.openxmlformats.org/package/2006/relationships"><ns0:Relationship Type="http://schemas.openxmlformats.org/officeDocument/2006/relationships/slideLayout" Target="/ppt/slideLayouts/slideLayout1.xml" Id="R696dc98267ca4c87" /><ns0:Relationship Type="http://schemas.openxmlformats.org/officeDocument/2006/relationships/image" Target="/ppt/media/image9.png" Id="Rf28c27c9c36e4922" /><ns0:Relationship Type="http://schemas.openxmlformats.org/officeDocument/2006/relationships/notesSlide" Target="/ppt/notesSlides/notesSlide7.xml" Id="Raf8a893557cf480f" /><ns0:Relationship Id="rIdAZAligned20261008" Type="http://schemas.openxmlformats.org/officeDocument/2006/relationships/image" Target="../media/az-aligned-20261008.png" /></ns0:Relationships>
</file>

<file path=ppt/slides/_rels/slide8.xml.rels><?xml version='1.0' encoding='utf-8'?>
<ns0:Relationships xmlns:ns0="http://schemas.openxmlformats.org/package/2006/relationships"><ns0:Relationship Type="http://schemas.openxmlformats.org/officeDocument/2006/relationships/slideLayout" Target="/ppt/slideLayouts/slideLayout1.xml" Id="Rcfa2006721c34993" /><ns0:Relationship Type="http://schemas.openxmlformats.org/officeDocument/2006/relationships/image" Target="/ppt/media/image10.png" Id="Rebd4d83d1fef4ead" /><ns0:Relationship Type="http://schemas.openxmlformats.org/officeDocument/2006/relationships/image" Target="/ppt/media/image11.png" Id="R7e52b1ab8c3b4f79" /><ns0:Relationship Type="http://schemas.openxmlformats.org/officeDocument/2006/relationships/notesSlide" Target="/ppt/notesSlides/notesSlide8.xml" Id="R2e4873b16658408c" /><ns0:Relationship Id="rIdAZAligned20261008" Type="http://schemas.openxmlformats.org/officeDocument/2006/relationships/image" Target="../media/az-aligned-20261008.png" /></ns0:Relationships>
</file>

<file path=ppt/slides/_rels/slide9.xml.rels><?xml version='1.0' encoding='utf-8'?>
<ns0:Relationships xmlns:ns0="http://schemas.openxmlformats.org/package/2006/relationships"><ns0:Relationship Type="http://schemas.openxmlformats.org/officeDocument/2006/relationships/slideLayout" Target="/ppt/slideLayouts/slideLayout1.xml" Id="R96bcbf2feed1467b" /><ns0:Relationship Type="http://schemas.openxmlformats.org/officeDocument/2006/relationships/image" Target="/ppt/media/image12.png" Id="Rd76ea920653d416e" /><ns0:Relationship Type="http://schemas.openxmlformats.org/officeDocument/2006/relationships/notesSlide" Target="/ppt/notesSlides/notesSlide9.xml" Id="R156956e9401b49a0" /><ns0:Relationship Id="rIdAZAligned20261008" Type="http://schemas.openxmlformats.org/officeDocument/2006/relationships/image" Target="../media/az-aligned-20261008.png" /></ns0:Relationships>
</file>

<file path=ppt/slides/_rels/slide10.xml.rels><?xml version='1.0' encoding='utf-8'?>
<ns0:Relationships xmlns:ns0="http://schemas.openxmlformats.org/package/2006/relationships"><ns0:Relationship Type="http://schemas.openxmlformats.org/officeDocument/2006/relationships/slideLayout" Target="/ppt/slideLayouts/slideLayout1.xml" Id="Rb342d4513ecc448b" /><ns0:Relationship Type="http://schemas.openxmlformats.org/officeDocument/2006/relationships/image" Target="/ppt/media/image13.png" Id="Ra8dc02ac75e34ea8" /><ns0:Relationship Type="http://schemas.openxmlformats.org/officeDocument/2006/relationships/notesSlide" Target="/ppt/notesSlides/notesSlide10.xml" Id="R791181e5e2994eec" /><ns0:Relationship Id="rIdAZAligned20261008" Type="http://schemas.openxmlformats.org/officeDocument/2006/relationships/image" Target="../media/az-aligned-20261008.png" /></ns0:Relationships>
</file>

<file path=ppt/slides/_rels/slide11.xml.rels><?xml version='1.0' encoding='utf-8'?>
<ns0:Relationships xmlns:ns0="http://schemas.openxmlformats.org/package/2006/relationships"><ns0:Relationship Type="http://schemas.openxmlformats.org/officeDocument/2006/relationships/slideLayout" Target="/ppt/slideLayouts/slideLayout1.xml" Id="R80a58dfe81984c25" /><ns0:Relationship Type="http://schemas.openxmlformats.org/officeDocument/2006/relationships/image" Target="/ppt/media/image14.png" Id="Rbdd738c316ea491a" /><ns0:Relationship Type="http://schemas.openxmlformats.org/officeDocument/2006/relationships/notesSlide" Target="/ppt/notesSlides/notesSlide11.xml" Id="Rc53f4da7273c43c4" /><ns0:Relationship Id="rIdAZAligned20261008" Type="http://schemas.openxmlformats.org/officeDocument/2006/relationships/image" Target="../media/az-aligned-20261008.png" /></ns0:Relationships>
</file>

<file path=ppt/slides/_rels/slide12.xml.rels><?xml version='1.0' encoding='utf-8'?>
<ns0:Relationships xmlns:ns0="http://schemas.openxmlformats.org/package/2006/relationships"><ns0:Relationship Type="http://schemas.openxmlformats.org/officeDocument/2006/relationships/slideLayout" Target="/ppt/slideLayouts/slideLayout1.xml" Id="R16892d0a57064eeb" /><ns0:Relationship Type="http://schemas.openxmlformats.org/officeDocument/2006/relationships/image" Target="/ppt/media/image15.png" Id="R87b12aca9b5f46e9" /><ns0:Relationship Type="http://schemas.openxmlformats.org/officeDocument/2006/relationships/image" Target="/ppt/media/image16.png" Id="R41170a18462a42fe" /><ns0:Relationship Type="http://schemas.openxmlformats.org/officeDocument/2006/relationships/notesSlide" Target="/ppt/notesSlides/notesSlide12.xml" Id="R7f1d3ac03d884a93" /><ns0:Relationship Id="rIdAZAligned20261008" Type="http://schemas.openxmlformats.org/officeDocument/2006/relationships/image" Target="../media/az-aligned-20261008.png" /></ns0:Relationships>
</file>

<file path=ppt/slides/_rels/slide13.xml.rels><?xml version='1.0' encoding='utf-8'?>
<ns0:Relationships xmlns:ns0="http://schemas.openxmlformats.org/package/2006/relationships"><ns0:Relationship Type="http://schemas.openxmlformats.org/officeDocument/2006/relationships/slideLayout" Target="/ppt/slideLayouts/slideLayout1.xml" Id="Rcbdb8208d2644e7a" /><ns0:Relationship Type="http://schemas.openxmlformats.org/officeDocument/2006/relationships/image" Target="/ppt/media/image17.png" Id="R5076ee8976304795" /><ns0:Relationship Type="http://schemas.openxmlformats.org/officeDocument/2006/relationships/image" Target="/ppt/media/image18.png" Id="R0cad2732e2754bd1" /><ns0:Relationship Type="http://schemas.openxmlformats.org/officeDocument/2006/relationships/notesSlide" Target="/ppt/notesSlides/notesSlide13.xml" Id="Rce817294c8ca4d28" /><ns0:Relationship Id="rIdAZAligned20261008" Type="http://schemas.openxmlformats.org/officeDocument/2006/relationships/image" Target="../media/az-aligned-20261008.png" /></ns0:Relationships>
</file>

<file path=ppt/slides/_rels/slide14.xml.rels><?xml version='1.0' encoding='utf-8'?>
<ns0:Relationships xmlns:ns0="http://schemas.openxmlformats.org/package/2006/relationships"><ns0:Relationship Type="http://schemas.openxmlformats.org/officeDocument/2006/relationships/slideLayout" Target="/ppt/slideLayouts/slideLayout1.xml" Id="Rf925b72d31f54781" /><ns0:Relationship Type="http://schemas.openxmlformats.org/officeDocument/2006/relationships/image" Target="/ppt/media/image19.png" Id="R4582f82145164496" /><ns0:Relationship Type="http://schemas.openxmlformats.org/officeDocument/2006/relationships/image" Target="/ppt/media/image20.png" Id="R3db9f368ecc44ff6" /><ns0:Relationship Type="http://schemas.openxmlformats.org/officeDocument/2006/relationships/notesSlide" Target="/ppt/notesSlides/notesSlide14.xml" Id="R1dcebbf14b2049f0" /><ns0:Relationship Id="rIdAZAligned20261008" Type="http://schemas.openxmlformats.org/officeDocument/2006/relationships/image" Target="../media/az-aligned-20261008.png" /></ns0:Relationships>
</file>

<file path=ppt/slides/_rels/slide15.xml.rels><?xml version='1.0' encoding='utf-8'?>
<ns0:Relationships xmlns:ns0="http://schemas.openxmlformats.org/package/2006/relationships"><ns0:Relationship Type="http://schemas.openxmlformats.org/officeDocument/2006/relationships/slideLayout" Target="/ppt/slideLayouts/slideLayout1.xml" Id="R8a503e8a09384b3e" /><ns0:Relationship Type="http://schemas.openxmlformats.org/officeDocument/2006/relationships/image" Target="/ppt/media/image21.png" Id="R305728c24bc54822" /><ns0:Relationship Type="http://schemas.openxmlformats.org/officeDocument/2006/relationships/notesSlide" Target="/ppt/notesSlides/notesSlide15.xml" Id="R9f39f600770641fb" /><ns0:Relationship Id="rIdAZAligned20261008" Type="http://schemas.openxmlformats.org/officeDocument/2006/relationships/image" Target="../media/az-aligned-20261008.png" /></ns0:Relationships>
</file>

<file path=ppt/slides/_rels/slide16.xml.rels><?xml version='1.0' encoding='utf-8'?>
<ns0:Relationships xmlns:ns0="http://schemas.openxmlformats.org/package/2006/relationships"><ns0:Relationship Type="http://schemas.openxmlformats.org/officeDocument/2006/relationships/slideLayout" Target="/ppt/slideLayouts/slideLayout1.xml" Id="Rbcdf8e58ef934acc" /><ns0:Relationship Type="http://schemas.openxmlformats.org/officeDocument/2006/relationships/image" Target="/ppt/media/image22.png" Id="R5b4f5be480a64482" /><ns0:Relationship Type="http://schemas.openxmlformats.org/officeDocument/2006/relationships/image" Target="/ppt/media/image23.png" Id="Ra7dbdf939dee421e" /><ns0:Relationship Type="http://schemas.openxmlformats.org/officeDocument/2006/relationships/notesSlide" Target="/ppt/notesSlides/notesSlide16.xml" Id="R34b5c423c8c04ee7" /><ns0:Relationship Id="rIdAZAligned20261008" Type="http://schemas.openxmlformats.org/officeDocument/2006/relationships/image" Target="../media/az-aligned-20261008.png" /></ns0:Relationships>
</file>

<file path=ppt/slides/_rels/slide17.xml.rels><?xml version='1.0' encoding='utf-8'?>
<ns0:Relationships xmlns:ns0="http://schemas.openxmlformats.org/package/2006/relationships"><ns0:Relationship Type="http://schemas.openxmlformats.org/officeDocument/2006/relationships/slideLayout" Target="/ppt/slideLayouts/slideLayout1.xml" Id="R6089a55dfe514556" /><ns0:Relationship Type="http://schemas.openxmlformats.org/officeDocument/2006/relationships/image" Target="/ppt/media/image24.png" Id="R0334d7f1a5e14abc" /><ns0:Relationship Type="http://schemas.openxmlformats.org/officeDocument/2006/relationships/notesSlide" Target="/ppt/notesSlides/notesSlide17.xml" Id="R07f6a3afc61e4ea0" /><ns0:Relationship Id="rIdAZAligned20261008" Type="http://schemas.openxmlformats.org/officeDocument/2006/relationships/image" Target="../media/az-aligned-20261008.png" /></ns0:Relationships>
</file>

<file path=ppt/slides/_rels/slide18.xml.rels><?xml version='1.0' encoding='utf-8'?>
<ns0:Relationships xmlns:ns0="http://schemas.openxmlformats.org/package/2006/relationships"><ns0:Relationship Type="http://schemas.openxmlformats.org/officeDocument/2006/relationships/slideLayout" Target="/ppt/slideLayouts/slideLayout1.xml" Id="R51111dd347e84700" /><ns0:Relationship Type="http://schemas.openxmlformats.org/officeDocument/2006/relationships/image" Target="/ppt/media/image25.png" Id="Ra93b78a29ca846c9" /><ns0:Relationship Type="http://schemas.openxmlformats.org/officeDocument/2006/relationships/notesSlide" Target="/ppt/notesSlides/notesSlide18.xml" Id="Rde104f75ecc44088" /><ns0:Relationship Id="rIdAZAligned20261008" Type="http://schemas.openxmlformats.org/officeDocument/2006/relationships/image" Target="../media/az-aligned-20261008.png" /></ns0:Relationships>
</file>

<file path=ppt/slides/_rels/slide19.xml.rels><?xml version='1.0' encoding='utf-8'?>
<ns0:Relationships xmlns:ns0="http://schemas.openxmlformats.org/package/2006/relationships"><ns0:Relationship Type="http://schemas.openxmlformats.org/officeDocument/2006/relationships/slideLayout" Target="/ppt/slideLayouts/slideLayout1.xml" Id="Rdaf3529343ac4e1d" /><ns0:Relationship Type="http://schemas.openxmlformats.org/officeDocument/2006/relationships/image" Target="/ppt/media/image26.png" Id="R2394bb21bdc14b59" /><ns0:Relationship Type="http://schemas.openxmlformats.org/officeDocument/2006/relationships/notesSlide" Target="/ppt/notesSlides/notesSlide19.xml" Id="R5f2708a4d4234bda" /><ns0:Relationship Id="rIdAZAligned20261008" Type="http://schemas.openxmlformats.org/officeDocument/2006/relationships/image" Target="../media/az-aligned-20261008.png" /></ns0:Relationships>
</file>

<file path=ppt/slides/_rels/slide20.xml.rels><?xml version='1.0' encoding='utf-8'?>
<ns0:Relationships xmlns:ns0="http://schemas.openxmlformats.org/package/2006/relationships"><ns0:Relationship Type="http://schemas.openxmlformats.org/officeDocument/2006/relationships/slideLayout" Target="/ppt/slideLayouts/slideLayout1.xml" Id="R565ced1a0aec406d" /><ns0:Relationship Type="http://schemas.openxmlformats.org/officeDocument/2006/relationships/image" Target="/ppt/media/image27.png" Id="R28e4a961ca6b4561" /><ns0:Relationship Type="http://schemas.openxmlformats.org/officeDocument/2006/relationships/image" Target="/ppt/media/image28.png" Id="R99f9cd38613b4fa0" /><ns0:Relationship Type="http://schemas.openxmlformats.org/officeDocument/2006/relationships/notesSlide" Target="/ppt/notesSlides/notesSlide20.xml" Id="R2cc179cc9d4e4864" /><ns0:Relationship Id="rIdAZAligned20261008" Type="http://schemas.openxmlformats.org/officeDocument/2006/relationships/image" Target="../media/az-aligned-20261008.png" /></ns0:Relationships>
</file>

<file path=ppt/slides/_rels/slide21.xml.rels><?xml version='1.0' encoding='utf-8'?>
<ns0:Relationships xmlns:ns0="http://schemas.openxmlformats.org/package/2006/relationships"><ns0:Relationship Type="http://schemas.openxmlformats.org/officeDocument/2006/relationships/slideLayout" Target="/ppt/slideLayouts/slideLayout1.xml" Id="R8d848bedbb3a4cf3" /><ns0:Relationship Type="http://schemas.openxmlformats.org/officeDocument/2006/relationships/image" Target="/ppt/media/image29.png" Id="R1c62c708359d4c16" /><ns0:Relationship Type="http://schemas.openxmlformats.org/officeDocument/2006/relationships/notesSlide" Target="/ppt/notesSlides/notesSlide21.xml" Id="R47d9887e594b4445" /><ns0:Relationship Id="rIdAZAligned20261008" Type="http://schemas.openxmlformats.org/officeDocument/2006/relationships/image" Target="../media/az-aligned-20261008.png" /></ns0:Relationships>
</file>

<file path=ppt/slides/_rels/slide22.xml.rels><?xml version='1.0' encoding='utf-8'?>
<ns0:Relationships xmlns:ns0="http://schemas.openxmlformats.org/package/2006/relationships"><ns0:Relationship Type="http://schemas.openxmlformats.org/officeDocument/2006/relationships/slideLayout" Target="/ppt/slideLayouts/slideLayout1.xml" Id="R559ecf5d66554a42" /><ns0:Relationship Type="http://schemas.openxmlformats.org/officeDocument/2006/relationships/image" Target="/ppt/media/image30.png" Id="R53073d536d6147fe" /><ns0:Relationship Type="http://schemas.openxmlformats.org/officeDocument/2006/relationships/notesSlide" Target="/ppt/notesSlides/notesSlide22.xml" Id="R6e110b4b6a914b83" /><ns0:Relationship Id="rIdAZAligned20261008" Type="http://schemas.openxmlformats.org/officeDocument/2006/relationships/image" Target="../media/az-aligned-20261008.png" /></ns0:Relationships>
</file>

<file path=ppt/slides/_rels/slide23.xml.rels><?xml version='1.0' encoding='utf-8'?>
<ns0:Relationships xmlns:ns0="http://schemas.openxmlformats.org/package/2006/relationships"><ns0:Relationship Type="http://schemas.openxmlformats.org/officeDocument/2006/relationships/slideLayout" Target="/ppt/slideLayouts/slideLayout1.xml" Id="R98a9e864db3542ca" /><ns0:Relationship Type="http://schemas.openxmlformats.org/officeDocument/2006/relationships/image" Target="/ppt/media/image31.png" Id="Rc36576c3dd2144db" /><ns0:Relationship Type="http://schemas.openxmlformats.org/officeDocument/2006/relationships/notesSlide" Target="/ppt/notesSlides/notesSlide23.xml" Id="Rafc8f398a6484332" /><ns0:Relationship Id="rIdAZAligned20261008" Type="http://schemas.openxmlformats.org/officeDocument/2006/relationships/image" Target="../media/az-aligned-20261008.png" /></ns0:Relationships>
</file>

<file path=ppt/slides/_rels/slide24.xml.rels><?xml version='1.0' encoding='utf-8'?>
<ns0:Relationships xmlns:ns0="http://schemas.openxmlformats.org/package/2006/relationships"><ns0:Relationship Type="http://schemas.openxmlformats.org/officeDocument/2006/relationships/slideLayout" Target="/ppt/slideLayouts/slideLayout1.xml" Id="R7525cebfb5854d9d" /><ns0:Relationship Type="http://schemas.openxmlformats.org/officeDocument/2006/relationships/image" Target="/ppt/media/image32.png" Id="Rda52cbaa08734f17" /><ns0:Relationship Type="http://schemas.openxmlformats.org/officeDocument/2006/relationships/notesSlide" Target="/ppt/notesSlides/notesSlide24.xml" Id="R5ca8b8b75f5745a0" /><ns0:Relationship Id="rIdAZAligned20261008" Type="http://schemas.openxmlformats.org/officeDocument/2006/relationships/image" Target="../media/az-aligned-20261008.png" /></ns0:Relationships>
</file>

<file path=ppt/slides/_rels/slide25.xml.rels><?xml version='1.0' encoding='utf-8'?>
<ns0:Relationships xmlns:ns0="http://schemas.openxmlformats.org/package/2006/relationships"><ns0:Relationship Type="http://schemas.openxmlformats.org/officeDocument/2006/relationships/slideLayout" Target="/ppt/slideLayouts/slideLayout1.xml" Id="R4680f1e9eb5d4f7f" /><ns0:Relationship Type="http://schemas.openxmlformats.org/officeDocument/2006/relationships/image" Target="/ppt/media/image33.png" Id="Rce5cc62791454fc5" /><ns0:Relationship Type="http://schemas.openxmlformats.org/officeDocument/2006/relationships/notesSlide" Target="/ppt/notesSlides/notesSlide25.xml" Id="Rc267e601acde476a" /><ns0:Relationship Id="rIdAZAligned20261008" Type="http://schemas.openxmlformats.org/officeDocument/2006/relationships/image" Target="../media/az-aligned-20261008.png" /></ns0:Relationships>
</file>

<file path=ppt/slides/_rels/slide26.xml.rels><?xml version='1.0' encoding='utf-8'?>
<ns0:Relationships xmlns:ns0="http://schemas.openxmlformats.org/package/2006/relationships"><ns0:Relationship Type="http://schemas.openxmlformats.org/officeDocument/2006/relationships/slideLayout" Target="/ppt/slideLayouts/slideLayout1.xml" Id="Re60c9f1217014493" /><ns0:Relationship Type="http://schemas.openxmlformats.org/officeDocument/2006/relationships/image" Target="/ppt/media/image34.png" Id="Re68fd17dcfcb463a" /><ns0:Relationship Type="http://schemas.openxmlformats.org/officeDocument/2006/relationships/image" Target="/ppt/media/image35.png" Id="Re98b8eed51754c93" /><ns0:Relationship Type="http://schemas.openxmlformats.org/officeDocument/2006/relationships/notesSlide" Target="/ppt/notesSlides/notesSlide26.xml" Id="Rc7018d65ec5e4533" /><ns0:Relationship Id="rIdAZAligned20261008" Type="http://schemas.openxmlformats.org/officeDocument/2006/relationships/image" Target="../media/az-aligned-20261008.png" /></ns0:Relationships>
</file>

<file path=ppt/slides/_rels/slide27.xml.rels><?xml version='1.0' encoding='utf-8'?>
<ns0:Relationships xmlns:ns0="http://schemas.openxmlformats.org/package/2006/relationships"><ns0:Relationship Type="http://schemas.openxmlformats.org/officeDocument/2006/relationships/slideLayout" Target="/ppt/slideLayouts/slideLayout1.xml" Id="Rf7cf94c9274749d5" /><ns0:Relationship Type="http://schemas.openxmlformats.org/officeDocument/2006/relationships/image" Target="/ppt/media/image36.png" Id="R4c7935b06e6a4f49" /><ns0:Relationship Type="http://schemas.openxmlformats.org/officeDocument/2006/relationships/notesSlide" Target="/ppt/notesSlides/notesSlide27.xml" Id="R3aea065d3b394de7" /><ns0:Relationship Id="rIdAZAligned20261008" Type="http://schemas.openxmlformats.org/officeDocument/2006/relationships/image" Target="../media/az-aligned-20261008.png" /></ns0:Relationships>
</file>

<file path=ppt/slides/_rels/slide28.xml.rels><?xml version='1.0' encoding='utf-8'?>
<ns0:Relationships xmlns:ns0="http://schemas.openxmlformats.org/package/2006/relationships"><ns0:Relationship Type="http://schemas.openxmlformats.org/officeDocument/2006/relationships/slideLayout" Target="/ppt/slideLayouts/slideLayout1.xml" Id="R2291671ac46949b0" /><ns0:Relationship Type="http://schemas.openxmlformats.org/officeDocument/2006/relationships/image" Target="/ppt/media/image37.png" Id="Rb0baf67b6b3143fb" /><ns0:Relationship Type="http://schemas.openxmlformats.org/officeDocument/2006/relationships/notesSlide" Target="/ppt/notesSlides/notesSlide28.xml" Id="Rcdef4f665e164538" /><ns0:Relationship Id="rIdAZAligned20261008" Type="http://schemas.openxmlformats.org/officeDocument/2006/relationships/image" Target="../media/az-aligned-20261008.png" /></ns0:Relationships>
</file>

<file path=ppt/slides/_rels/slide29.xml.rels><?xml version='1.0' encoding='utf-8'?>
<ns0:Relationships xmlns:ns0="http://schemas.openxmlformats.org/package/2006/relationships"><ns0:Relationship Type="http://schemas.openxmlformats.org/officeDocument/2006/relationships/slideLayout" Target="/ppt/slideLayouts/slideLayout1.xml" Id="Rd40b354d46944308" /><ns0:Relationship Type="http://schemas.openxmlformats.org/officeDocument/2006/relationships/image" Target="/ppt/media/image38.png" Id="R59f550422aa54c6a" /><ns0:Relationship Type="http://schemas.openxmlformats.org/officeDocument/2006/relationships/notesSlide" Target="/ppt/notesSlides/notesSlide29.xml" Id="R5449e6d579914265" /><ns0:Relationship Id="rIdAZAligned20261008" Type="http://schemas.openxmlformats.org/officeDocument/2006/relationships/image" Target="../media/az-aligned-20261008.png" /></ns0:Relationships>
</file>

<file path=ppt/slides/_rels/slide30.xml.rels><?xml version='1.0' encoding='utf-8'?>
<ns0:Relationships xmlns:ns0="http://schemas.openxmlformats.org/package/2006/relationships"><ns0:Relationship Type="http://schemas.openxmlformats.org/officeDocument/2006/relationships/slideLayout" Target="/ppt/slideLayouts/slideLayout1.xml" Id="Rfa6f692e3f694e6c" /><ns0:Relationship Type="http://schemas.openxmlformats.org/officeDocument/2006/relationships/image" Target="/ppt/media/image39.png" Id="R3957746740d44974" /><ns0:Relationship Type="http://schemas.openxmlformats.org/officeDocument/2006/relationships/notesSlide" Target="/ppt/notesSlides/notesSlide30.xml" Id="R226e7e7c45a74ac3" /><ns0:Relationship Id="rIdAZAligned20261008" Type="http://schemas.openxmlformats.org/officeDocument/2006/relationships/image" Target="../media/az-aligned-20261008.png" /></ns0:Relationships>
</file>

<file path=ppt/slides/_rels/slide31.xml.rels><?xml version='1.0' encoding='utf-8'?>
<ns0:Relationships xmlns:ns0="http://schemas.openxmlformats.org/package/2006/relationships"><ns0:Relationship Type="http://schemas.openxmlformats.org/officeDocument/2006/relationships/slideLayout" Target="/ppt/slideLayouts/slideLayout1.xml" Id="R04b7bc4b3ff34679" /><ns0:Relationship Type="http://schemas.openxmlformats.org/officeDocument/2006/relationships/image" Target="/ppt/media/image40.png" Id="Rba5a5669a1cc4f64" /><ns0:Relationship Type="http://schemas.openxmlformats.org/officeDocument/2006/relationships/image" Target="/ppt/media/image41.png" Id="R10bf9bbe4e934d93" /><ns0:Relationship Type="http://schemas.openxmlformats.org/officeDocument/2006/relationships/notesSlide" Target="/ppt/notesSlides/notesSlide31.xml" Id="R1757a7ecf0754ba4" /><ns0:Relationship Id="rIdAZAligned20261008" Type="http://schemas.openxmlformats.org/officeDocument/2006/relationships/image" Target="../media/az-aligned-20261008.png" /></ns0:Relationships>
</file>

<file path=ppt/slides/_rels/slide32.xml.rels><?xml version='1.0' encoding='utf-8'?>
<ns0:Relationships xmlns:ns0="http://schemas.openxmlformats.org/package/2006/relationships"><ns0:Relationship Type="http://schemas.openxmlformats.org/officeDocument/2006/relationships/slideLayout" Target="/ppt/slideLayouts/slideLayout1.xml" Id="Rd20d635a3d614d60" /><ns0:Relationship Type="http://schemas.openxmlformats.org/officeDocument/2006/relationships/image" Target="/ppt/media/image42.png" Id="R44b2895b3c4a4451" /><ns0:Relationship Type="http://schemas.openxmlformats.org/officeDocument/2006/relationships/image" Target="/ppt/media/image43.png" Id="R9229ac458a96469f" /><ns0:Relationship Type="http://schemas.openxmlformats.org/officeDocument/2006/relationships/notesSlide" Target="/ppt/notesSlides/notesSlide32.xml" Id="R3ad97bc6e5774b6e" /><ns0:Relationship Id="rIdAZAligned20261008" Type="http://schemas.openxmlformats.org/officeDocument/2006/relationships/image" Target="../media/az-aligned-20261008.png" /></ns0:Relationships>
</file>

<file path=ppt/slides/_rels/slide33.xml.rels><?xml version='1.0' encoding='utf-8'?>
<ns0:Relationships xmlns:ns0="http://schemas.openxmlformats.org/package/2006/relationships"><ns0:Relationship Type="http://schemas.openxmlformats.org/officeDocument/2006/relationships/slideLayout" Target="/ppt/slideLayouts/slideLayout1.xml" Id="R128409f208f348fb" /><ns0:Relationship Type="http://schemas.openxmlformats.org/officeDocument/2006/relationships/image" Target="/ppt/media/image44.png" Id="R2c66cfd412124351" /><ns0:Relationship Type="http://schemas.openxmlformats.org/officeDocument/2006/relationships/notesSlide" Target="/ppt/notesSlides/notesSlide33.xml" Id="R41474569fa944c05" /><ns0:Relationship Id="rIdAZAligned20261008" Type="http://schemas.openxmlformats.org/officeDocument/2006/relationships/image" Target="../media/az-aligned-20261008.png" /></ns0:Relationships>
</file>

<file path=ppt/slides/_rels/slide34.xml.rels><?xml version='1.0' encoding='utf-8'?>
<ns0:Relationships xmlns:ns0="http://schemas.openxmlformats.org/package/2006/relationships"><ns0:Relationship Type="http://schemas.openxmlformats.org/officeDocument/2006/relationships/slideLayout" Target="/ppt/slideLayouts/slideLayout1.xml" Id="R029f6f11f33748ae" /><ns0:Relationship Type="http://schemas.openxmlformats.org/officeDocument/2006/relationships/image" Target="/ppt/media/image45.png" Id="R2e4242ad4871456a" /><ns0:Relationship Type="http://schemas.openxmlformats.org/officeDocument/2006/relationships/image" Target="/ppt/media/image46.png" Id="R0fba27b02fe04e79" /><ns0:Relationship Type="http://schemas.openxmlformats.org/officeDocument/2006/relationships/notesSlide" Target="/ppt/notesSlides/notesSlide34.xml" Id="R0b636f790ef54882" /><ns0:Relationship Id="rIdAZAligned20261008" Type="http://schemas.openxmlformats.org/officeDocument/2006/relationships/image" Target="../media/az-aligned-20261008.png" /></ns0:Relationships>
</file>

<file path=ppt/slides/_rels/slide35.xml.rels><?xml version='1.0' encoding='utf-8'?>
<ns0:Relationships xmlns:ns0="http://schemas.openxmlformats.org/package/2006/relationships"><ns0:Relationship Type="http://schemas.openxmlformats.org/officeDocument/2006/relationships/slideLayout" Target="/ppt/slideLayouts/slideLayout1.xml" Id="R8ffdeeeebeb94fbc" /><ns0:Relationship Type="http://schemas.openxmlformats.org/officeDocument/2006/relationships/image" Target="/ppt/media/image47.png" Id="R5cee0a2ca5634457" /><ns0:Relationship Type="http://schemas.openxmlformats.org/officeDocument/2006/relationships/notesSlide" Target="/ppt/notesSlides/notesSlide35.xml" Id="Rf2eae195b4494a5a" /><ns0:Relationship Id="rIdAZAligned20261008" Type="http://schemas.openxmlformats.org/officeDocument/2006/relationships/image" Target="../media/az-aligned-20261008.png" /></ns0:Relationships>
</file>

<file path=ppt/slides/_rels/slide36.xml.rels><?xml version='1.0' encoding='utf-8'?>
<ns0:Relationships xmlns:ns0="http://schemas.openxmlformats.org/package/2006/relationships"><ns0:Relationship Type="http://schemas.openxmlformats.org/officeDocument/2006/relationships/slideLayout" Target="/ppt/slideLayouts/slideLayout1.xml" Id="Rdea0661c4e154326" /><ns0:Relationship Type="http://schemas.openxmlformats.org/officeDocument/2006/relationships/image" Target="/ppt/media/image48.png" Id="R47f3cb8a8ade4433" /><ns0:Relationship Type="http://schemas.openxmlformats.org/officeDocument/2006/relationships/notesSlide" Target="/ppt/notesSlides/notesSlide36.xml" Id="Rd7c7c6cf5db248e4" /><ns0:Relationship Id="rIdAZAligned20261008" Type="http://schemas.openxmlformats.org/officeDocument/2006/relationships/image" Target="../media/az-aligned-20261008.png" /></ns0:Relationships>
</file>

<file path=ppt/slides/_rels/slide37.xml.rels><?xml version='1.0' encoding='utf-8'?>
<ns0:Relationships xmlns:ns0="http://schemas.openxmlformats.org/package/2006/relationships"><ns0:Relationship Type="http://schemas.openxmlformats.org/officeDocument/2006/relationships/slideLayout" Target="/ppt/slideLayouts/slideLayout1.xml" Id="R51ddee66eb064841" /><ns0:Relationship Type="http://schemas.openxmlformats.org/officeDocument/2006/relationships/image" Target="/ppt/media/image49.png" Id="Reb5b57ab000a40e3" /><ns0:Relationship Type="http://schemas.openxmlformats.org/officeDocument/2006/relationships/image" Target="/ppt/media/image50.png" Id="Rf8ff557edcc74494" /><ns0:Relationship Type="http://schemas.openxmlformats.org/officeDocument/2006/relationships/notesSlide" Target="/ppt/notesSlides/notesSlide37.xml" Id="R0b9efbbe8e3a4059" /><ns0:Relationship Id="rIdAZAligned20261008" Type="http://schemas.openxmlformats.org/officeDocument/2006/relationships/image" Target="../media/az-aligned-20261008.png" /></ns0:Relationships>
</file>

<file path=ppt/slides/slide1.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14" name="">
            <ns1:extLst>
              <ns1:ext uri="{FF2B5EF4-FFF2-40B4-BE49-F238E27FC236}">
                <ns2:creationId id="{21D95236-73FF-468E-8C29-D83B51F67535}"/>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FE8B58B8-A18B-4E96-B532-BD92B6C8F3DC}"/>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손해보험 6강</ns1:t>
            </ns1:r>
          </ns1:p>
        </ns0:txBody>
      </ns0:sp>
      <ns0:sp>
        <ns0:nvSpPr>
          <ns0:cNvPr id="5" name="">
            <ns1:extLst>
              <ns1:ext uri="{FF2B5EF4-FFF2-40B4-BE49-F238E27FC236}">
                <ns2:creationId id="{66F5BF86-5E25-4AF7-B4D2-053496AABA3E}"/>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01 / 37</ns1:t>
            </ns1:r>
          </ns1:p>
        </ns0:txBody>
      </ns0:sp>
      <ns0:sp>
        <ns0:nvSpPr>
          <ns0:cNvPr id="6" name="">
            <ns1:extLst>
              <ns1:ext uri="{FF2B5EF4-FFF2-40B4-BE49-F238E27FC236}">
                <ns2:creationId id="{7226985B-F4BF-4497-9FA4-C1A838589B12}"/>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sp>
      <ns0:pic>
        <ns0:nvPicPr>
          <ns0:cNvPr id="20" name=""/>
          <ns0:cNvPicPr>
            <ns1:picLocks noChangeAspect="1"/>
          </ns0:cNvPicPr>
          <ns0:nvPr/>
        </ns0:nvPicPr>
        <ns0:blipFill>
          <ns1:blip ns3:embed="R3c67fcc8ede24bad"/>
          <ns1:srcRect l="0" t="9532" r="0" b="9532"/>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8AFAE007-4049-40CE-BC67-8F958430A5EE}"/>
              </ns1:ext>
            </ns1:extLst>
          </ns0:cNvPr>
          <ns0:cNvSpPr>
            <ns1:spLocks noGrp="1"/>
          </ns0:cNvSpPr>
          <ns0:nvPr/>
        </ns0:nvSpPr>
        <ns0:spPr>
          <ns1:xfrm>
            <ns1:off x="457200" y="723900"/>
            <ns1:ext cx="11239500" cy="1307783"/>
          </ns1:xfrm>
          <ns1:prstGeom prst="rect">
            <ns1:avLst/>
          </ns1:prstGeom>
          <ns1:noFill/>
          <ns1:ln w="0">
            <ns1:noFill/>
          </ns1:ln>
        </ns0:spPr>
        <ns0:txBody>
          <ns1:bodyPr>
            <ns1:noAutofit/>
          </ns1:bodyPr>
          <ns1:lstStyle/>
          <ns1:p>
            <ns1:pPr>
              <ns1:defRPr sz="3675">
                <ns1:solidFill>
                  <ns1:srgbClr val="FFFFFF"/>
                </ns1:solidFill>
                <ns1:latin typeface="Paperlogy 6 SemiBold"/>
                <ns1:ea typeface="Paperlogy 6 SemiBold"/>
                <ns1:cs typeface="Paperlogy 6 SemiBold"/>
              </ns1:defRPr>
            </ns1:pPr>
            <ns1:r>
              <ns1:rPr sz="3675">
                <ns1:solidFill>
                  <ns1:srgbClr val="FFFFFF"/>
                </ns1:solidFill>
                <ns1:latin typeface="Paperlogy 6 SemiBold"/>
                <ns1:ea typeface="Paperlogy 6 SemiBold"/>
                <ns1:cs typeface="Paperlogy 6 SemiBold"/>
              </ns1:rPr>
              <ns1:t>상해·질병·간병을</ns1:t>
            </ns1:r>
          </ns1:p>
          <ns1:p>
            <ns1:pPr>
              <ns1:defRPr sz="3675">
                <ns1:solidFill>
                  <ns1:srgbClr val="FFFFFF"/>
                </ns1:solidFill>
                <ns1:latin typeface="Paperlogy 6 SemiBold"/>
                <ns1:ea typeface="Paperlogy 6 SemiBold"/>
                <ns1:cs typeface="Paperlogy 6 SemiBold"/>
              </ns1:defRPr>
            </ns1:pPr>
            <ns1:r>
              <ns1:rPr sz="3675">
                <ns1:solidFill>
                  <ns1:srgbClr val="FFFFFF"/>
                </ns1:solidFill>
                <ns1:latin typeface="Paperlogy 6 SemiBold"/>
                <ns1:ea typeface="Paperlogy 6 SemiBold"/>
                <ns1:cs typeface="Paperlogy 6 SemiBold"/>
              </ns1:rPr>
              <ns1:t>보장 조건으로 이해하기</ns1:t>
            </ns1:r>
          </ns1:p>
        </ns0:txBody>
      </ns0:sp>
      <ns0:sp>
        <ns0:nvSpPr>
          <ns0:cNvPr id="9" name="">
            <ns1:extLst>
              <ns1:ext uri="{FF2B5EF4-FFF2-40B4-BE49-F238E27FC236}">
                <ns2:creationId id="{2535C1BE-C0E6-43E0-8861-AA09C034AF09}"/>
              </ns1:ext>
            </ns1:extLst>
          </ns0:cNvPr>
          <ns0:cNvSpPr>
            <ns1:spLocks noGrp="1"/>
          </ns0:cNvSpPr>
          <ns0:nvPr/>
        </ns0:nvSpPr>
        <ns0:spPr>
          <ns1:xfrm>
            <ns1:off x="457200" y="210788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B093A7EE-B074-4EA0-BAB7-679AE7E0B6F4}"/>
              </ns1:ext>
            </ns1:extLst>
          </ns0:cNvPr>
          <ns0:cNvSpPr>
            <ns1:spLocks noGrp="1"/>
          </ns0:cNvSpPr>
          <ns0:nvPr/>
        </ns0:nvSpPr>
        <ns0:spPr>
          <ns1:xfrm>
            <ns1:off x="476250" y="2362200"/>
            <ns1:ext cx="6667500" cy="420529"/>
          </ns1:xfrm>
          <ns1:prstGeom prst="rect">
            <ns1:avLst/>
          </ns1:prstGeom>
          <ns1:noFill/>
          <ns1:ln w="0">
            <ns1:noFill/>
          </ns1:ln>
        </ns0:spPr>
        <ns0:txBody>
          <ns1:bodyPr>
            <ns1:noAutofit/>
          </ns1:bodyPr>
          <ns1:lstStyle/>
          <ns1:p>
            <ns1:pPr>
              <ns1:defRPr sz="2175">
                <ns1:solidFill>
                  <ns1:srgbClr val="87C9FF"/>
                </ns1:solidFill>
                <ns1:latin typeface="Paperlogy 6 SemiBold"/>
                <ns1:ea typeface="Paperlogy 6 SemiBold"/>
                <ns1:cs typeface="Paperlogy 6 SemiBold"/>
              </ns1:defRPr>
            </ns1:pPr>
            <ns1:r>
              <ns1:rPr sz="2175">
                <ns1:solidFill>
                  <ns1:srgbClr val="87C9FF"/>
                </ns1:solidFill>
                <ns1:latin typeface="Paperlogy 6 SemiBold"/>
                <ns1:ea typeface="Paperlogy 6 SemiBold"/>
                <ns1:cs typeface="Paperlogy 6 SemiBold"/>
              </ns1:rPr>
              <ns1:t>제3보험</ns1:t>
            </ns1:r>
          </ns1:p>
        </ns0:txBody>
      </ns0:sp>
      <ns0:sp>
        <ns0:nvSpPr>
          <ns0:cNvPr id="11" name="">
            <ns1:extLst>
              <ns1:ext uri="{FF2B5EF4-FFF2-40B4-BE49-F238E27FC236}">
                <ns2:creationId id="{DF3AA289-CA09-4BA5-825A-24EC210C0FBD}"/>
              </ns1:ext>
            </ns1:extLst>
          </ns0:cNvPr>
          <ns0:cNvSpPr>
            <ns1:spLocks noGrp="1"/>
          </ns0:cNvSpPr>
          <ns0:nvPr/>
        </ns0:nvSpPr>
        <ns0:spPr>
          <ns1:xfrm>
            <ns1:off x="457200" y="2943225"/>
            <ns1:ext cx="6724650" cy="600551"/>
          </ns1:xfrm>
          <ns1:prstGeom prst="rect">
            <ns1:avLst/>
          </ns1:prstGeom>
          <ns1:noFill/>
          <ns1:ln w="0">
            <ns1:noFill/>
          </ns1:ln>
        </ns0:spPr>
        <ns0:txBody>
          <ns1:bodyPr>
            <ns1:noAutofit/>
          </ns1:bodyPr>
          <ns1:lstStyle/>
          <ns1:p>
            <ns1:pPr>
              <ns1:defRPr sz="3225">
                <ns1:solidFill>
                  <ns1:srgbClr val="FFFFFF"/>
                </ns1:solidFill>
                <ns1:latin typeface="Paperlogy 6 SemiBold"/>
                <ns1:ea typeface="Paperlogy 6 SemiBold"/>
                <ns1:cs typeface="Paperlogy 6 SemiBold"/>
              </ns1:defRPr>
            </ns1:pPr>
            <ns1:r>
              <ns1:rPr sz="3225">
                <ns1:solidFill>
                  <ns1:srgbClr val="FFFFFF"/>
                </ns1:solidFill>
                <ns1:latin typeface="Paperlogy 6 SemiBold"/>
                <ns1:ea typeface="Paperlogy 6 SemiBold"/>
                <ns1:cs typeface="Paperlogy 6 SemiBold"/>
              </ns1:rPr>
              <ns1:t>원인·지급방식·약관의 정의</ns1:t>
            </ns1:r>
          </ns1:p>
        </ns0:txBody>
      </ns0:sp>
      <ns0:sp>
        <ns0:nvSpPr>
          <ns0:cNvPr id="12" name="">
            <ns1:extLst>
              <ns1:ext uri="{FF2B5EF4-FFF2-40B4-BE49-F238E27FC236}">
                <ns2:creationId id="{2A43644C-0BF9-40A0-B593-A7F383A753D5}"/>
              </ns1:ext>
            </ns1:extLst>
          </ns0:cNvPr>
          <ns0:cNvSpPr>
            <ns1:spLocks noGrp="1"/>
          </ns0:cNvSpPr>
          <ns0:nvPr/>
        </ns0:nvSpPr>
        <ns0:spPr>
          <ns1:xfrm>
            <ns1:off x="476250" y="4476750"/>
            <ns1:ext cx="6667500" cy="394811"/>
          </ns1:xfrm>
          <ns1:prstGeom prst="rect">
            <ns1:avLst/>
          </ns1:prstGeom>
          <ns1:noFill/>
          <ns1:ln w="0">
            <ns1:noFill/>
          </ns1:ln>
        </ns0:spPr>
        <ns0:txBody>
          <ns1:bodyPr>
            <ns1:noAutofit/>
          </ns1:bodyPr>
          <ns1:lstStyle/>
          <ns1:p>
            <ns1:pPr>
              <ns1:defRPr sz="2025">
                <ns1:solidFill>
                  <ns1:srgbClr val="F1C779"/>
                </ns1:solidFill>
                <ns1:latin typeface="Paperlogy 6 SemiBold"/>
                <ns1:ea typeface="Paperlogy 6 SemiBold"/>
                <ns1:cs typeface="Paperlogy 6 SemiBold"/>
              </ns1:defRPr>
            </ns1:pPr>
            <ns1:r>
              <ns1:rPr sz="2025">
                <ns1:solidFill>
                  <ns1:srgbClr val="F1C779"/>
                </ns1:solidFill>
                <ns1:latin typeface="Paperlogy 6 SemiBold"/>
                <ns1:ea typeface="Paperlogy 6 SemiBold"/>
                <ns1:cs typeface="Paperlogy 6 SemiBold"/>
              </ns1:rPr>
              <ns1:t>실손의료보험</ns1:t>
            </ns1:r>
          </ns1:p>
        </ns0:txBody>
      </ns0:sp>
      <ns0:sp>
        <ns0:nvSpPr>
          <ns0:cNvPr id="13" name="">
            <ns1:extLst>
              <ns1:ext uri="{FF2B5EF4-FFF2-40B4-BE49-F238E27FC236}">
                <ns2:creationId id="{F6E7745C-A206-4361-9482-219E4F2AD440}"/>
              </ns1:ext>
            </ns1:extLst>
          </ns0:cNvPr>
          <ns0:cNvSpPr>
            <ns1:spLocks noGrp="1"/>
          </ns0:cNvSpPr>
          <ns0:nvPr/>
        </ns0:nvSpPr>
        <ns0:spPr>
          <ns1:xfrm>
            <ns1:off x="476250" y="4972050"/>
            <ns1:ext cx="6667500" cy="420529"/>
          </ns1:xfrm>
          <ns1:prstGeom prst="rect">
            <ns1:avLst/>
          </ns1:prstGeom>
          <ns1:noFill/>
          <ns1:ln w="0">
            <ns1:noFill/>
          </ns1:ln>
        </ns0:spPr>
        <ns0:txBody>
          <ns1:bodyPr>
            <ns1:noAutofit/>
          </ns1:bodyPr>
          <ns1:lstStyle/>
          <ns1:p>
            <ns1:pPr>
              <ns1:defRPr sz="2175">
                <ns1:solidFill>
                  <ns1:srgbClr val="FFFFFF"/>
                </ns1:solidFill>
                <ns1:latin typeface="Paperlogy 4 Regular"/>
                <ns1:ea typeface="Paperlogy 4 Regular"/>
                <ns1:cs typeface="Paperlogy 4 Regular"/>
              </ns1:defRPr>
            </ns1:pPr>
            <ns1:r>
              <ns1:rPr sz="2175">
                <ns1:solidFill>
                  <ns1:srgbClr val="FFFFFF"/>
                </ns1:solidFill>
                <ns1:latin typeface="Paperlogy 4 Regular"/>
                <ns1:ea typeface="Paperlogy 4 Regular"/>
                <ns1:cs typeface="Paperlogy 4 Regular"/>
              </ns1:rPr>
              <ns1:t>세대별 구조와 자기부담금</ns1:t>
            </ns1:r>
          </ns1:p>
        </ns0:txBody>
      </ns0:sp>
      <ns0:pic>
        <ns0:nvPicPr>
          <ns0:cNvPr id="21"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587855412"/>
      </ns0:ext>
    </ns0:extLst>
  </ns0:cSld>
</ns0:sld>
</file>

<file path=ppt/slides/slide2.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1" name="">
            <ns1:extLst>
              <ns1:ext uri="{FF2B5EF4-FFF2-40B4-BE49-F238E27FC236}">
                <ns2:creationId id="{35548F5E-DE84-4E30-9EF8-93741EDFC721}"/>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60E021C9-2D84-4CF0-B101-EC4C813E60A0}"/>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6강</ns1:t>
            </ns1:r>
          </ns1:p>
        </ns0:txBody>
      </ns0:sp>
      <ns0:sp>
        <ns0:nvSpPr>
          <ns0:cNvPr id="5" name="">
            <ns1:extLst>
              <ns1:ext uri="{FF2B5EF4-FFF2-40B4-BE49-F238E27FC236}">
                <ns2:creationId id="{3095B3A7-BFBD-4784-BB90-9C76F3E28B92}"/>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02 / 37</ns1:t>
            </ns1:r>
          </ns1:p>
        </ns0:txBody>
      </ns0:sp>
      <ns0:sp>
        <ns0:nvSpPr>
          <ns0:cNvPr id="6" name="">
            <ns1:extLst>
              <ns1:ext uri="{FF2B5EF4-FFF2-40B4-BE49-F238E27FC236}">
                <ns2:creationId id="{876418A1-7C7E-4BB1-916B-1D0083D76483}"/>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91EADE91-35BE-451A-8121-F71E6FD80340}"/>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제3보험의 세 가지 영역</ns1:t>
            </ns1:r>
          </ns1:p>
        </ns0:txBody>
      </ns0:sp>
      <ns0:sp>
        <ns0:nvSpPr>
          <ns0:cNvPr id="8" name="">
            <ns1:extLst>
              <ns1:ext uri="{FF2B5EF4-FFF2-40B4-BE49-F238E27FC236}">
                <ns2:creationId id="{2BB7B49A-8F78-4690-99ED-A9FECD1A4E9E}"/>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1339D9AB-D513-4EE1-B207-54A34F5740A6}"/>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10" name="">
            <ns1:extLst>
              <ns1:ext uri="{FF2B5EF4-FFF2-40B4-BE49-F238E27FC236}">
                <ns2:creationId id="{30641674-2521-42EF-A78C-568C33CC4928}"/>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sp>
      <ns0:sp>
        <ns0:nvSpPr>
          <ns0:cNvPr id="11" name="">
            <ns1:extLst>
              <ns1:ext uri="{FF2B5EF4-FFF2-40B4-BE49-F238E27FC236}">
                <ns2:creationId id="{00D157B3-80EF-49B2-AAB2-F031F8C641A1}"/>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상해</ns1:t>
            </ns1:r>
          </ns1:p>
        </ns0:txBody>
      </ns0:sp>
      <ns0:sp>
        <ns0:nvSpPr>
          <ns0:cNvPr id="12" name="">
            <ns1:extLst>
              <ns1:ext uri="{FF2B5EF4-FFF2-40B4-BE49-F238E27FC236}">
                <ns2:creationId id="{1C858641-DD36-47D9-9D1D-46D5F31E593E}"/>
              </ns1:ext>
            </ns1:extLst>
          </ns0:cNvPr>
          <ns0:cNvSpPr>
            <ns1:spLocks noGrp="1"/>
          </ns0:cNvSpPr>
          <ns0:nvPr/>
        </ns0:nvSpPr>
        <ns0:spPr>
          <ns1:xfrm>
            <ns1:off x="6953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우연한 외래 사고로 입은 신체</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손상</ns1:t>
            </ns1:r>
          </ns1:p>
        </ns0:txBody>
      </ns0:sp>
      <ns0:sp>
        <ns0:nvSpPr>
          <ns0:cNvPr id="13" name="">
            <ns1:extLst>
              <ns1:ext uri="{FF2B5EF4-FFF2-40B4-BE49-F238E27FC236}">
                <ns2:creationId id="{ED393D9A-BEB5-4C8A-814D-7DD7462B49CA}"/>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4" name="">
            <ns1:extLst>
              <ns1:ext uri="{FF2B5EF4-FFF2-40B4-BE49-F238E27FC236}">
                <ns2:creationId id="{70D30D82-8171-4CD2-A5A5-35CF52EDFCA6}"/>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sp>
      <ns0:sp>
        <ns0:nvSpPr>
          <ns0:cNvPr id="15" name="">
            <ns1:extLst>
              <ns1:ext uri="{FF2B5EF4-FFF2-40B4-BE49-F238E27FC236}">
                <ns2:creationId id="{349DDB86-398E-4510-AC39-B9D4077B07E9}"/>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질병</ns1:t>
            </ns1:r>
          </ns1:p>
        </ns0:txBody>
      </ns0:sp>
      <ns0:sp>
        <ns0:nvSpPr>
          <ns0:cNvPr id="16" name="">
            <ns1:extLst>
              <ns1:ext uri="{FF2B5EF4-FFF2-40B4-BE49-F238E27FC236}">
                <ns2:creationId id="{F5EED6C1-3F63-4C92-AEC5-319163E53CFF}"/>
              </ns1:ext>
            </ns1:extLst>
          </ns0:cNvPr>
          <ns0:cNvSpPr>
            <ns1:spLocks noGrp="1"/>
          </ns0:cNvSpPr>
          <ns0:nvPr/>
        </ns0:nvSpPr>
        <ns0:spPr>
          <ns1:xfrm>
            <ns1:off x="453707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질병의 진단·입원·수술 등</ns1:t>
            </ns1:r>
          </ns1:p>
        </ns0:txBody>
      </ns0:sp>
      <ns0:sp>
        <ns0:nvSpPr>
          <ns0:cNvPr id="17" name="">
            <ns1:extLst>
              <ns1:ext uri="{FF2B5EF4-FFF2-40B4-BE49-F238E27FC236}">
                <ns2:creationId id="{8713D9E2-86A6-4222-891C-9D4D36EE5892}"/>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8" name="">
            <ns1:extLst>
              <ns1:ext uri="{FF2B5EF4-FFF2-40B4-BE49-F238E27FC236}">
                <ns2:creationId id="{B0D45A69-3ED8-4CB5-A07D-0CF0B84B332F}"/>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sp>
      <ns0:sp>
        <ns0:nvSpPr>
          <ns0:cNvPr id="19" name="">
            <ns1:extLst>
              <ns1:ext uri="{FF2B5EF4-FFF2-40B4-BE49-F238E27FC236}">
                <ns2:creationId id="{63EF1AFF-E50D-4227-AD65-99E8D742D6B2}"/>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간병</ns1:t>
            </ns1:r>
          </ns1:p>
        </ns0:txBody>
      </ns0:sp>
      <ns0:sp>
        <ns0:nvSpPr>
          <ns0:cNvPr id="20" name="">
            <ns1:extLst>
              <ns1:ext uri="{FF2B5EF4-FFF2-40B4-BE49-F238E27FC236}">
                <ns2:creationId id="{C8C962C7-FD0A-4870-965B-800278A0EF75}"/>
              </ns1:ext>
            </ns1:extLst>
          </ns0:cNvPr>
          <ns0:cNvSpPr>
            <ns1:spLocks noGrp="1"/>
          </ns0:cNvSpPr>
          <ns0:nvPr/>
        </ns0:nvSpPr>
        <ns0:spPr>
          <ns1:xfrm>
            <ns1:off x="83788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정해진 장기 돌봄 상태에 대한</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보장</ns1:t>
            </ns1: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206793505"/>
      </ns0:ext>
    </ns0:extLst>
  </ns0:cSld>
</ns0:sld>
</file>

<file path=ppt/slides/slide3.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8" name="">
            <ns1:extLst>
              <ns1:ext uri="{FF2B5EF4-FFF2-40B4-BE49-F238E27FC236}">
                <ns2:creationId id="{B7A7C439-F66C-4B98-890A-EF88EF7C2A71}"/>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30635430-7534-4CF7-87D8-963DF9893D34}"/>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6강</ns1:t>
            </ns1:r>
          </ns1:p>
        </ns0:txBody>
      </ns0:sp>
      <ns0:sp>
        <ns0:nvSpPr>
          <ns0:cNvPr id="5" name="">
            <ns1:extLst>
              <ns1:ext uri="{FF2B5EF4-FFF2-40B4-BE49-F238E27FC236}">
                <ns2:creationId id="{444B182C-FA58-4B8A-9E35-8F5FF5A1912B}"/>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03 / 37</ns1:t>
            </ns1:r>
          </ns1:p>
        </ns0:txBody>
      </ns0:sp>
      <ns0:sp>
        <ns0:nvSpPr>
          <ns0:cNvPr id="6" name="">
            <ns1:extLst>
              <ns1:ext uri="{FF2B5EF4-FFF2-40B4-BE49-F238E27FC236}">
                <ns2:creationId id="{2ECF64C9-C6D1-46D9-8C63-1258AA4C2AAC}"/>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pic>
        <ns0:nvPicPr>
          <ns0:cNvPr id="24" name=""/>
          <ns0:cNvPicPr>
            <ns1:picLocks noChangeAspect="1"/>
          </ns0:cNvPicPr>
          <ns0:nvPr/>
        </ns0:nvPicPr>
        <ns0:blipFill>
          <ns1:blip ns3:embed="R240f8c3ee1fd402e"/>
          <ns1:srcRect l="23924" t="0" r="23924" b="0"/>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2B634A3E-063C-4957-B955-CFD6EBA8AA6C}"/>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정액과 실손은 지급방식의 차이</ns1:t>
            </ns1:r>
          </ns1:p>
        </ns0:txBody>
      </ns0:sp>
      <ns0:sp>
        <ns0:nvSpPr>
          <ns0:cNvPr id="9" name="">
            <ns1:extLst>
              <ns1:ext uri="{FF2B5EF4-FFF2-40B4-BE49-F238E27FC236}">
                <ns2:creationId id="{CC6155DB-8D48-4DD3-BD96-A14295472345}"/>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92D01DDC-D449-456C-8471-3FD46432D972}"/>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sp>
      <ns0:sp>
        <ns0:nvSpPr>
          <ns0:cNvPr id="11" name="">
            <ns1:extLst>
              <ns1:ext uri="{FF2B5EF4-FFF2-40B4-BE49-F238E27FC236}">
                <ns2:creationId id="{3772515A-B149-4660-87AD-677B9B96235D}"/>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2" name="">
            <ns1:extLst>
              <ns1:ext uri="{FF2B5EF4-FFF2-40B4-BE49-F238E27FC236}">
                <ns2:creationId id="{F2B32AE0-10B7-44B5-A8EC-4471B7EB9BD3}"/>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정액보상</ns1:t>
            </ns1:r>
          </ns1:p>
        </ns0:txBody>
      </ns0:sp>
      <ns0:sp>
        <ns0:nvSpPr>
          <ns0:cNvPr id="13" name="">
            <ns1:extLst>
              <ns1:ext uri="{FF2B5EF4-FFF2-40B4-BE49-F238E27FC236}">
                <ns2:creationId id="{D3016252-BEFE-46C2-8F8C-57E4E45EC6B6}"/>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지급사유 충족 시 약정한 금액</ns1:t>
            </ns1:r>
          </ns1:p>
        </ns0:txBody>
      </ns0:sp>
      <ns0:sp>
        <ns0:nvSpPr>
          <ns0:cNvPr id="14" name="">
            <ns1:extLst>
              <ns1:ext uri="{FF2B5EF4-FFF2-40B4-BE49-F238E27FC236}">
                <ns2:creationId id="{BA79E6A5-1849-41CE-9216-6C7C8CB4CCE6}"/>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sp>
      <ns0:sp>
        <ns0:nvSpPr>
          <ns0:cNvPr id="15" name="">
            <ns1:extLst>
              <ns1:ext uri="{FF2B5EF4-FFF2-40B4-BE49-F238E27FC236}">
                <ns2:creationId id="{DC72061A-E099-4867-B041-3C5A18A76A67}"/>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6" name="">
            <ns1:extLst>
              <ns1:ext uri="{FF2B5EF4-FFF2-40B4-BE49-F238E27FC236}">
                <ns2:creationId id="{5CC0E597-27DE-449C-BA5D-2DC1FC26A7F8}"/>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실손보상</ns1:t>
            </ns1:r>
          </ns1:p>
        </ns0:txBody>
      </ns0:sp>
      <ns0:sp>
        <ns0:nvSpPr>
          <ns0:cNvPr id="17" name="">
            <ns1:extLst>
              <ns1:ext uri="{FF2B5EF4-FFF2-40B4-BE49-F238E27FC236}">
                <ns2:creationId id="{509C1C40-E7E6-47D0-A39D-8B7CE3C2234B}"/>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실제 보상대상 손해에서 자기부담금 등을 반영</ns1:t>
            </ns1:r>
          </ns1:p>
        </ns0:txBody>
      </ns0:sp>
      <ns0:pic>
        <ns0:nvPicPr>
          <ns0:cNvPr id="25"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125015375"/>
      </ns0:ext>
    </ns0:extLst>
  </ns0:cSld>
</ns0:sld>
</file>

<file path=ppt/slides/slide4.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7" name="">
            <ns1:extLst>
              <ns1:ext uri="{FF2B5EF4-FFF2-40B4-BE49-F238E27FC236}">
                <ns2:creationId id="{5AE552D4-EE13-4481-A71B-5B51CA17918A}"/>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8DBB0F6F-F88E-4DAD-B800-5525441F7324}"/>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6강</ns1:t>
            </ns1:r>
          </ns1:p>
        </ns0:txBody>
      </ns0:sp>
      <ns0:sp>
        <ns0:nvSpPr>
          <ns0:cNvPr id="5" name="">
            <ns1:extLst>
              <ns1:ext uri="{FF2B5EF4-FFF2-40B4-BE49-F238E27FC236}">
                <ns2:creationId id="{3BDFD986-0740-45A1-A4B2-BD80686219BB}"/>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04 / 37</ns1:t>
            </ns1:r>
          </ns1:p>
        </ns0:txBody>
      </ns0:sp>
      <ns0:sp>
        <ns0:nvSpPr>
          <ns0:cNvPr id="6" name="">
            <ns1:extLst>
              <ns1:ext uri="{FF2B5EF4-FFF2-40B4-BE49-F238E27FC236}">
                <ns2:creationId id="{30D45DF9-ECA6-4779-BFC4-81FC745FB276}"/>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39386CBB-8E4D-4021-BEDA-2D8AE6F6D6C4}"/>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사망보장은 원인을 나누어 보기</ns1:t>
            </ns1:r>
          </ns1:p>
        </ns0:txBody>
      </ns0:sp>
      <ns0:sp>
        <ns0:nvSpPr>
          <ns0:cNvPr id="8" name="">
            <ns1:extLst>
              <ns1:ext uri="{FF2B5EF4-FFF2-40B4-BE49-F238E27FC236}">
                <ns2:creationId id="{F27BE19F-3427-4870-AA40-15153842F4B3}"/>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3E569856-21E9-451B-A2FD-9470E32FE326}"/>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sp>
      <ns0:sp>
        <ns0:nvSpPr>
          <ns0:cNvPr id="10" name="">
            <ns1:extLst>
              <ns1:ext uri="{FF2B5EF4-FFF2-40B4-BE49-F238E27FC236}">
                <ns2:creationId id="{117C8946-9EA4-4A56-98F0-10338FE1B858}"/>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1" name="">
            <ns1:extLst>
              <ns1:ext uri="{FF2B5EF4-FFF2-40B4-BE49-F238E27FC236}">
                <ns2:creationId id="{E731D0FB-F688-488A-A738-1560C308A572}"/>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상해사망</ns1:t>
            </ns1:r>
          </ns1:p>
        </ns0:txBody>
      </ns0:sp>
      <ns0:sp>
        <ns0:nvSpPr>
          <ns0:cNvPr id="12" name="">
            <ns1:extLst>
              <ns1:ext uri="{FF2B5EF4-FFF2-40B4-BE49-F238E27FC236}">
                <ns2:creationId id="{ED057882-0C7F-479F-9B26-7B8D60C77EA6}"/>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상해보험의 주계약으로 보장 가능</ns1:t>
            </ns1:r>
          </ns1:p>
        </ns0:txBody>
      </ns0:sp>
      <ns0:sp>
        <ns0:nvSpPr>
          <ns0:cNvPr id="13" name="">
            <ns1:extLst>
              <ns1:ext uri="{FF2B5EF4-FFF2-40B4-BE49-F238E27FC236}">
                <ns2:creationId id="{222B5116-55A4-4B17-BC8F-3BBB3485FA00}"/>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sp>
      <ns0:sp>
        <ns0:nvSpPr>
          <ns0:cNvPr id="14" name="">
            <ns1:extLst>
              <ns1:ext uri="{FF2B5EF4-FFF2-40B4-BE49-F238E27FC236}">
                <ns2:creationId id="{B6B94A46-A29E-4DB9-AFB4-4B858D52FB0B}"/>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5" name="">
            <ns1:extLst>
              <ns1:ext uri="{FF2B5EF4-FFF2-40B4-BE49-F238E27FC236}">
                <ns2:creationId id="{89E1E61E-7CD7-4ACF-BFC9-F5C20B8F9974}"/>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질병사망</ns1:t>
            </ns1:r>
          </ns1:p>
        </ns0:txBody>
      </ns0:sp>
      <ns0:sp>
        <ns0:nvSpPr>
          <ns0:cNvPr id="16" name="">
            <ns1:extLst>
              <ns1:ext uri="{FF2B5EF4-FFF2-40B4-BE49-F238E27FC236}">
                <ns2:creationId id="{0E8CFC39-1771-4442-95A0-E27193FA68DD}"/>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제3보험에서는 특약으로 취급</ns1:t>
            </ns1:r>
          </ns1:p>
        </ns0:txBody>
      </ns0:sp>
      <ns0:pic>
        <ns0:nvPicPr>
          <ns0:cNvPr id="18"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352360995"/>
      </ns0:ext>
    </ns0:extLst>
  </ns0:cSld>
</ns0:sld>
</file>

<file path=ppt/slides/slide5.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7" name="">
            <ns1:extLst>
              <ns1:ext uri="{FF2B5EF4-FFF2-40B4-BE49-F238E27FC236}">
                <ns2:creationId id="{E346D8C6-7CE1-433A-9DB1-44443F6FDF73}"/>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7A42026E-F6EF-4704-8DD8-E1D0C4506BBC}"/>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6강</ns1:t>
            </ns1:r>
          </ns1:p>
        </ns0:txBody>
      </ns0:sp>
      <ns0:sp>
        <ns0:nvSpPr>
          <ns0:cNvPr id="5" name="">
            <ns1:extLst>
              <ns1:ext uri="{FF2B5EF4-FFF2-40B4-BE49-F238E27FC236}">
                <ns2:creationId id="{9FE130D2-AB83-405E-BA84-AD20383E29F1}"/>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05 / 37</ns1:t>
            </ns1:r>
          </ns1:p>
        </ns0:txBody>
      </ns0:sp>
      <ns0:sp>
        <ns0:nvSpPr>
          <ns0:cNvPr id="6" name="">
            <ns1:extLst>
              <ns1:ext uri="{FF2B5EF4-FFF2-40B4-BE49-F238E27FC236}">
                <ns2:creationId id="{3E3385D1-1489-4048-ABDA-B3267C97F69D}"/>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3CF0D2CF-EB3E-4C10-8DD9-F0D8FAED45D3}"/>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피보험이익을 사람의 가격과 혼동하지 않기</ns1:t>
            </ns1:r>
          </ns1:p>
        </ns0:txBody>
      </ns0:sp>
      <ns0:sp>
        <ns0:nvSpPr>
          <ns0:cNvPr id="8" name="">
            <ns1:extLst>
              <ns1:ext uri="{FF2B5EF4-FFF2-40B4-BE49-F238E27FC236}">
                <ns2:creationId id="{446109E1-7908-42E9-8203-6523C24595B2}"/>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EA0EE9C3-98B8-4A17-BE09-CCDD9A07D2B4}"/>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sp>
      <ns0:sp>
        <ns0:nvSpPr>
          <ns0:cNvPr id="10" name="">
            <ns1:extLst>
              <ns1:ext uri="{FF2B5EF4-FFF2-40B4-BE49-F238E27FC236}">
                <ns2:creationId id="{72CEF4B7-279F-445B-B75F-BF0C98E0453E}"/>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1" name="">
            <ns1:extLst>
              <ns1:ext uri="{FF2B5EF4-FFF2-40B4-BE49-F238E27FC236}">
                <ns2:creationId id="{65C908EE-171E-4E1E-A174-80975E2A932E}"/>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재산보험</ns1:t>
            </ns1:r>
          </ns1:p>
        </ns0:txBody>
      </ns0:sp>
      <ns0:sp>
        <ns0:nvSpPr>
          <ns0:cNvPr id="12" name="">
            <ns1:extLst>
              <ns1:ext uri="{FF2B5EF4-FFF2-40B4-BE49-F238E27FC236}">
                <ns2:creationId id="{DA49BD45-EFA4-4DB3-BC11-E734C400FFB7}"/>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사고로 손해를 입을 경제적 이해관계</ns1:t>
            </ns1:r>
          </ns1:p>
        </ns0:txBody>
      </ns0:sp>
      <ns0:sp>
        <ns0:nvSpPr>
          <ns0:cNvPr id="13" name="">
            <ns1:extLst>
              <ns1:ext uri="{FF2B5EF4-FFF2-40B4-BE49-F238E27FC236}">
                <ns2:creationId id="{1BEDE572-F5AD-4D2D-BDA4-45EC97E2FBD7}"/>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sp>
      <ns0:sp>
        <ns0:nvSpPr>
          <ns0:cNvPr id="14" name="">
            <ns1:extLst>
              <ns1:ext uri="{FF2B5EF4-FFF2-40B4-BE49-F238E27FC236}">
                <ns2:creationId id="{5FAEE355-2373-4B6F-B4C7-DA6B15AB89FD}"/>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5" name="">
            <ns1:extLst>
              <ns1:ext uri="{FF2B5EF4-FFF2-40B4-BE49-F238E27FC236}">
                <ns2:creationId id="{03202959-639A-4086-8915-8693D2FF7634}"/>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사람의 보험</ns1:t>
            </ns1:r>
          </ns1:p>
        </ns0:txBody>
      </ns0:sp>
      <ns0:sp>
        <ns0:nvSpPr>
          <ns0:cNvPr id="16" name="">
            <ns1:extLst>
              <ns1:ext uri="{FF2B5EF4-FFF2-40B4-BE49-F238E27FC236}">
                <ns2:creationId id="{9AD33737-5EAD-4A9E-BBF5-7F3CB4847722}"/>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생명과 신체의 가치를 그대로 금액 평가하지 않음</ns1:t>
            </ns1:r>
          </ns1:p>
        </ns0:txBody>
      </ns0:sp>
      <ns0:pic>
        <ns0:nvPicPr>
          <ns0:cNvPr id="18"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25204918"/>
      </ns0:ext>
    </ns0:extLst>
  </ns0:cSld>
</ns0:sld>
</file>

<file path=ppt/slides/slide6.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18" name="">
            <ns1:extLst>
              <ns1:ext uri="{FF2B5EF4-FFF2-40B4-BE49-F238E27FC236}">
                <ns2:creationId id="{E4B6EB0F-8DC1-4A70-96AF-72938F50B9F6}"/>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B72E71AD-6265-418F-8B16-6C95D96058AD}"/>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손해보험 6강</ns1:t>
            </ns1:r>
          </ns1:p>
        </ns0:txBody>
      </ns0:sp>
      <ns0:sp>
        <ns0:nvSpPr>
          <ns0:cNvPr id="5" name="">
            <ns1:extLst>
              <ns1:ext uri="{FF2B5EF4-FFF2-40B4-BE49-F238E27FC236}">
                <ns2:creationId id="{DB19FAED-7875-4305-9CA3-22F76972F2FD}"/>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06 / 37</ns1:t>
            </ns1:r>
          </ns1:p>
        </ns0:txBody>
      </ns0:sp>
      <ns0:sp>
        <ns0:nvSpPr>
          <ns0:cNvPr id="6" name="">
            <ns1:extLst>
              <ns1:ext uri="{FF2B5EF4-FFF2-40B4-BE49-F238E27FC236}">
                <ns2:creationId id="{DA18CD10-D941-4A36-B1C3-C7740220CC88}"/>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sp>
      <ns0:sp>
        <ns0:nvSpPr>
          <ns0:cNvPr id="7" name="">
            <ns1:extLst>
              <ns1:ext uri="{FF2B5EF4-FFF2-40B4-BE49-F238E27FC236}">
                <ns2:creationId id="{79FF1A44-1055-4DAE-BCEA-CC350EB20CFB}"/>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질병사망 특약의 세 가지 한도</ns1:t>
            </ns1:r>
          </ns1:p>
        </ns0:txBody>
      </ns0:sp>
      <ns0:sp>
        <ns0:nvSpPr>
          <ns0:cNvPr id="8" name="">
            <ns1:extLst>
              <ns1:ext uri="{FF2B5EF4-FFF2-40B4-BE49-F238E27FC236}">
                <ns2:creationId id="{DDBFA921-51A8-4F15-A5A7-9C5B1C2FA59C}"/>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4EBE9334-0CA2-49FA-A7E6-BFBE7DC0C5CD}"/>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sp>
      <ns0:sp>
        <ns0:nvSpPr>
          <ns0:cNvPr id="10" name="">
            <ns1:extLst>
              <ns1:ext uri="{FF2B5EF4-FFF2-40B4-BE49-F238E27FC236}">
                <ns2:creationId id="{827C0159-A20E-41F5-AF09-341302139B46}"/>
              </ns1:ext>
            </ns1:extLst>
          </ns0:cNvPr>
          <ns0:cNvSpPr>
            <ns1:spLocks noGrp="1"/>
          </ns0:cNvSpPr>
          <ns0:nvPr/>
        </ns0:nvSpPr>
        <ns0:spPr>
          <ns1:xfrm>
            <ns1:off x="695325" y="2438400"/>
            <ns1:ext cx="3105150" cy="973455"/>
          </ns1:xfrm>
          <ns1:prstGeom prst="rect">
            <ns1:avLst/>
          </ns1:prstGeom>
          <ns1:noFill/>
          <ns1:ln w="0">
            <ns1:noFill/>
          </ns1:ln>
        </ns0:spPr>
        <ns0:txBody>
          <ns1:bodyPr>
            <ns1:noAutofit/>
          </ns1:bodyPr>
          <ns1:lstStyle/>
          <ns1:p>
            <ns1:pPr>
              <ns1:defRPr sz="5400">
                <ns1:solidFill>
                  <ns1:srgbClr val="87C9FF"/>
                </ns1:solidFill>
                <ns1:latin typeface="Paperlogy 6 SemiBold"/>
                <ns1:ea typeface="Paperlogy 6 SemiBold"/>
                <ns1:cs typeface="Paperlogy 6 SemiBold"/>
              </ns1:defRPr>
            </ns1:pPr>
            <ns1:r>
              <ns1:rPr sz="5400">
                <ns1:solidFill>
                  <ns1:srgbClr val="87C9FF"/>
                </ns1:solidFill>
                <ns1:latin typeface="Paperlogy 6 SemiBold"/>
                <ns1:ea typeface="Paperlogy 6 SemiBold"/>
                <ns1:cs typeface="Paperlogy 6 SemiBold"/>
              </ns1:rPr>
              <ns1:t>80세</ns1:t>
            </ns1:r>
          </ns1:p>
        </ns0:txBody>
      </ns0:sp>
      <ns0:sp>
        <ns0:nvSpPr>
          <ns0:cNvPr id="11" name="">
            <ns1:extLst>
              <ns1:ext uri="{FF2B5EF4-FFF2-40B4-BE49-F238E27FC236}">
                <ns2:creationId id="{379C8173-B6AB-43DA-8523-BB76CB9D7DBD}"/>
              </ns1:ext>
            </ns1:extLst>
          </ns0:cNvPr>
          <ns0:cNvSpPr>
            <ns1:spLocks noGrp="1"/>
          </ns0:cNvSpPr>
          <ns0:nvPr/>
        </ns0:nvSpPr>
        <ns0:spPr>
          <ns1:xfrm>
            <ns1:off x="7048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보험만기 이하</ns1:t>
            </ns1:r>
          </ns1:p>
        </ns0:txBody>
      </ns0:sp>
      <ns0:sp>
        <ns0:nvSpPr>
          <ns0:cNvPr id="12" name="">
            <ns1:extLst>
              <ns1:ext uri="{FF2B5EF4-FFF2-40B4-BE49-F238E27FC236}">
                <ns2:creationId id="{BDF90BD8-E83A-4EC8-B8EA-B55C169F3961}"/>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sp>
      <ns0:sp>
        <ns0:nvSpPr>
          <ns0:cNvPr id="13" name="">
            <ns1:extLst>
              <ns1:ext uri="{FF2B5EF4-FFF2-40B4-BE49-F238E27FC236}">
                <ns2:creationId id="{87AB3A09-DBCE-40FB-B540-C90AF8758906}"/>
              </ns1:ext>
            </ns1:extLst>
          </ns0:cNvPr>
          <ns0:cNvSpPr>
            <ns1:spLocks noGrp="1"/>
          </ns0:cNvSpPr>
          <ns0:nvPr/>
        </ns0:nvSpPr>
        <ns0:spPr>
          <ns1:xfrm>
            <ns1:off x="4543425" y="2438400"/>
            <ns1:ext cx="3105150" cy="973455"/>
          </ns1:xfrm>
          <ns1:prstGeom prst="rect">
            <ns1:avLst/>
          </ns1:prstGeom>
          <ns1:noFill/>
          <ns1:ln w="0">
            <ns1:noFill/>
          </ns1:ln>
        </ns0:spPr>
        <ns0:txBody>
          <ns1:bodyPr>
            <ns1:noAutofit/>
          </ns1:bodyPr>
          <ns1:lstStyle/>
          <ns1:p>
            <ns1:pPr>
              <ns1:defRPr sz="5400">
                <ns1:solidFill>
                  <ns1:srgbClr val="F1C779"/>
                </ns1:solidFill>
                <ns1:latin typeface="Paperlogy 6 SemiBold"/>
                <ns1:ea typeface="Paperlogy 6 SemiBold"/>
                <ns1:cs typeface="Paperlogy 6 SemiBold"/>
              </ns1:defRPr>
            </ns1:pPr>
            <ns1:r>
              <ns1:rPr sz="5400">
                <ns1:solidFill>
                  <ns1:srgbClr val="F1C779"/>
                </ns1:solidFill>
                <ns1:latin typeface="Paperlogy 6 SemiBold"/>
                <ns1:ea typeface="Paperlogy 6 SemiBold"/>
                <ns1:cs typeface="Paperlogy 6 SemiBold"/>
              </ns1:rPr>
              <ns1:t>2억원</ns1:t>
            </ns1:r>
          </ns1:p>
        </ns0:txBody>
      </ns0:sp>
      <ns0:sp>
        <ns0:nvSpPr>
          <ns0:cNvPr id="14" name="">
            <ns1:extLst>
              <ns1:ext uri="{FF2B5EF4-FFF2-40B4-BE49-F238E27FC236}">
                <ns2:creationId id="{D25A8571-C989-40D4-B823-8BA3CE6EF2CD}"/>
              </ns1:ext>
            </ns1:extLst>
          </ns0:cNvPr>
          <ns0:cNvSpPr>
            <ns1:spLocks noGrp="1"/>
          </ns0:cNvSpPr>
          <ns0:nvPr/>
        </ns0:nvSpPr>
        <ns0:spPr>
          <ns1:xfrm>
            <ns1:off x="45529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개인당 보험금액 이내</ns1:t>
            </ns1:r>
          </ns1:p>
        </ns0:txBody>
      </ns0:sp>
      <ns0:sp>
        <ns0:nvSpPr>
          <ns0:cNvPr id="15" name="">
            <ns1:extLst>
              <ns1:ext uri="{FF2B5EF4-FFF2-40B4-BE49-F238E27FC236}">
                <ns2:creationId id="{80C79A89-702F-4A9B-AA24-0F4F721D1AEF}"/>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sp>
      <ns0:sp>
        <ns0:nvSpPr>
          <ns0:cNvPr id="16" name="">
            <ns1:extLst>
              <ns1:ext uri="{FF2B5EF4-FFF2-40B4-BE49-F238E27FC236}">
                <ns2:creationId id="{0448A081-EFFC-448B-B593-52BA6E202486}"/>
              </ns1:ext>
            </ns1:extLst>
          </ns0:cNvPr>
          <ns0:cNvSpPr>
            <ns1:spLocks noGrp="1"/>
          </ns0:cNvSpPr>
          <ns0:nvPr/>
        </ns0:nvSpPr>
        <ns0:spPr>
          <ns1:xfrm>
            <ns1:off x="8391525" y="2438400"/>
            <ns1:ext cx="3105150" cy="973455"/>
          </ns1:xfrm>
          <ns1:prstGeom prst="rect">
            <ns1:avLst/>
          </ns1:prstGeom>
          <ns1:noFill/>
          <ns1:ln w="0">
            <ns1:noFill/>
          </ns1:ln>
        </ns0:spPr>
        <ns0:txBody>
          <ns1:bodyPr>
            <ns1:noAutofit/>
          </ns1:bodyPr>
          <ns1:lstStyle/>
          <ns1:p>
            <ns1:pPr>
              <ns1:defRPr sz="5400">
                <ns1:solidFill>
                  <ns1:srgbClr val="87C9FF"/>
                </ns1:solidFill>
                <ns1:latin typeface="Paperlogy 6 SemiBold"/>
                <ns1:ea typeface="Paperlogy 6 SemiBold"/>
                <ns1:cs typeface="Paperlogy 6 SemiBold"/>
              </ns1:defRPr>
            </ns1:pPr>
            <ns1:r>
              <ns1:rPr sz="5400">
                <ns1:solidFill>
                  <ns1:srgbClr val="87C9FF"/>
                </ns1:solidFill>
                <ns1:latin typeface="Paperlogy 6 SemiBold"/>
                <ns1:ea typeface="Paperlogy 6 SemiBold"/>
                <ns1:cs typeface="Paperlogy 6 SemiBold"/>
              </ns1:rPr>
              <ns1:t>환급금</ns1:t>
            </ns1:r>
          </ns1:p>
        </ns0:txBody>
      </ns0:sp>
      <ns0:sp>
        <ns0:nvSpPr>
          <ns0:cNvPr id="17" name="">
            <ns1:extLst>
              <ns1:ext uri="{FF2B5EF4-FFF2-40B4-BE49-F238E27FC236}">
                <ns2:creationId id="{A0E1FA69-069F-42A5-A272-C2F4FAD7FEDA}"/>
              </ns1:ext>
            </ns1:extLst>
          </ns0:cNvPr>
          <ns0:cNvSpPr>
            <ns1:spLocks noGrp="1"/>
          </ns0:cNvSpPr>
          <ns0:nvPr/>
        </ns0:nvSpPr>
        <ns0:spPr>
          <ns1:xfrm>
            <ns1:off x="84010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납입보험료 합계 이내</ns1:t>
            </ns1:r>
          </ns1:p>
        </ns0:txBody>
      </ns0:sp>
      <ns0:pic>
        <ns0:nvPicPr>
          <ns0:cNvPr id="19"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520612110"/>
      </ns0:ext>
    </ns0:extLst>
  </ns0:cSld>
</ns0:sld>
</file>

<file path=ppt/slides/slide7.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1" name="">
            <ns1:extLst>
              <ns1:ext uri="{FF2B5EF4-FFF2-40B4-BE49-F238E27FC236}">
                <ns2:creationId id="{4BE7A733-7289-44F9-BC26-E249CFAD2A37}"/>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8130ABEE-DC7F-4FE2-91F2-14BBD4C69FF6}"/>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6강</ns1:t>
            </ns1:r>
          </ns1:p>
        </ns0:txBody>
      </ns0:sp>
      <ns0:sp>
        <ns0:nvSpPr>
          <ns0:cNvPr id="5" name="">
            <ns1:extLst>
              <ns1:ext uri="{FF2B5EF4-FFF2-40B4-BE49-F238E27FC236}">
                <ns2:creationId id="{9F8B5D6E-C1A8-43A2-A427-2EBE1027416E}"/>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07 / 37</ns1:t>
            </ns1:r>
          </ns1:p>
        </ns0:txBody>
      </ns0:sp>
      <ns0:sp>
        <ns0:nvSpPr>
          <ns0:cNvPr id="6" name="">
            <ns1:extLst>
              <ns1:ext uri="{FF2B5EF4-FFF2-40B4-BE49-F238E27FC236}">
                <ns2:creationId id="{7AE32AD9-6D10-4A4D-86A7-FC94AC1BDA3E}"/>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918615A6-CA77-4275-BEBC-49CE3AF911E0}"/>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상해의 세 요건</ns1:t>
            </ns1:r>
          </ns1:p>
        </ns0:txBody>
      </ns0:sp>
      <ns0:sp>
        <ns0:nvSpPr>
          <ns0:cNvPr id="8" name="">
            <ns1:extLst>
              <ns1:ext uri="{FF2B5EF4-FFF2-40B4-BE49-F238E27FC236}">
                <ns2:creationId id="{6A1150CD-912F-4A99-B71C-6B286CC233C9}"/>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4B6913AF-4B89-4BFF-ACAF-36ED7FB22F09}"/>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10" name="">
            <ns1:extLst>
              <ns1:ext uri="{FF2B5EF4-FFF2-40B4-BE49-F238E27FC236}">
                <ns2:creationId id="{1F5C5BD7-83A7-41B4-8B6B-7125B810C933}"/>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sp>
      <ns0:sp>
        <ns0:nvSpPr>
          <ns0:cNvPr id="11" name="">
            <ns1:extLst>
              <ns1:ext uri="{FF2B5EF4-FFF2-40B4-BE49-F238E27FC236}">
                <ns2:creationId id="{46E90E9A-83B6-435B-94B9-11A5182F9F53}"/>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급격성</ns1:t>
            </ns1:r>
          </ns1:p>
        </ns0:txBody>
      </ns0:sp>
      <ns0:sp>
        <ns0:nvSpPr>
          <ns0:cNvPr id="12" name="">
            <ns1:extLst>
              <ns1:ext uri="{FF2B5EF4-FFF2-40B4-BE49-F238E27FC236}">
                <ns2:creationId id="{91A2F01D-1E4E-4794-9338-95C6918B1799}"/>
              </ns1:ext>
            </ns1:extLst>
          </ns0:cNvPr>
          <ns0:cNvSpPr>
            <ns1:spLocks noGrp="1"/>
          </ns0:cNvSpPr>
          <ns0:nvPr/>
        </ns0:nvSpPr>
        <ns0:spPr>
          <ns1:xfrm>
            <ns1:off x="69532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사고가 돌발적으로 발생</ns1:t>
            </ns1:r>
          </ns1:p>
        </ns0:txBody>
      </ns0:sp>
      <ns0:sp>
        <ns0:nvSpPr>
          <ns0:cNvPr id="13" name="">
            <ns1:extLst>
              <ns1:ext uri="{FF2B5EF4-FFF2-40B4-BE49-F238E27FC236}">
                <ns2:creationId id="{7E3747E8-4D34-4BA9-95EA-1989021908E4}"/>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4" name="">
            <ns1:extLst>
              <ns1:ext uri="{FF2B5EF4-FFF2-40B4-BE49-F238E27FC236}">
                <ns2:creationId id="{043B9DB2-74B3-4FCA-98D1-BF6501734B2D}"/>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sp>
      <ns0:sp>
        <ns0:nvSpPr>
          <ns0:cNvPr id="15" name="">
            <ns1:extLst>
              <ns1:ext uri="{FF2B5EF4-FFF2-40B4-BE49-F238E27FC236}">
                <ns2:creationId id="{18B96A16-93CB-4640-A72E-6ABDC7A5CC4C}"/>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우연성</ns1:t>
            </ns1:r>
          </ns1:p>
        </ns0:txBody>
      </ns0:sp>
      <ns0:sp>
        <ns0:nvSpPr>
          <ns0:cNvPr id="16" name="">
            <ns1:extLst>
              <ns1:ext uri="{FF2B5EF4-FFF2-40B4-BE49-F238E27FC236}">
                <ns2:creationId id="{1952014F-21E0-4808-8DC4-25BC880679C2}"/>
              </ns1:ext>
            </ns1:extLst>
          </ns0:cNvPr>
          <ns0:cNvSpPr>
            <ns1:spLocks noGrp="1"/>
          </ns0:cNvSpPr>
          <ns0:nvPr/>
        </ns0:nvSpPr>
        <ns0:spPr>
          <ns1:xfrm>
            <ns1:off x="453707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예측하지 못한 사고 또는 결과</ns1:t>
            </ns1:r>
          </ns1:p>
        </ns0:txBody>
      </ns0:sp>
      <ns0:sp>
        <ns0:nvSpPr>
          <ns0:cNvPr id="17" name="">
            <ns1:extLst>
              <ns1:ext uri="{FF2B5EF4-FFF2-40B4-BE49-F238E27FC236}">
                <ns2:creationId id="{9FB5E4CB-7D16-4E4E-A1E9-0A802334B897}"/>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8" name="">
            <ns1:extLst>
              <ns1:ext uri="{FF2B5EF4-FFF2-40B4-BE49-F238E27FC236}">
                <ns2:creationId id="{B059540B-300C-4B51-B29B-CAA04994F803}"/>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sp>
      <ns0:sp>
        <ns0:nvSpPr>
          <ns0:cNvPr id="19" name="">
            <ns1:extLst>
              <ns1:ext uri="{FF2B5EF4-FFF2-40B4-BE49-F238E27FC236}">
                <ns2:creationId id="{A255D7BC-9341-4B94-A78C-793D58EF6FCB}"/>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외래성</ns1:t>
            </ns1:r>
          </ns1:p>
        </ns0:txBody>
      </ns0:sp>
      <ns0:sp>
        <ns0:nvSpPr>
          <ns0:cNvPr id="20" name="">
            <ns1:extLst>
              <ns1:ext uri="{FF2B5EF4-FFF2-40B4-BE49-F238E27FC236}">
                <ns2:creationId id="{A07FEF93-96D5-4FCD-A457-1E188F9EF41F}"/>
              </ns1:ext>
            </ns1:extLst>
          </ns0:cNvPr>
          <ns0:cNvSpPr>
            <ns1:spLocks noGrp="1"/>
          </ns0:cNvSpPr>
          <ns0:nvPr/>
        </ns0:nvSpPr>
        <ns0:spPr>
          <ns1:xfrm>
            <ns1:off x="837882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신체 외부에서 작용한 원인</ns1:t>
            </ns1: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031083101"/>
      </ns0:ext>
    </ns0:extLst>
  </ns0:cSld>
</ns0:sld>
</file>

<file path=ppt/slides/slide8.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8" name="">
            <ns1:extLst>
              <ns1:ext uri="{FF2B5EF4-FFF2-40B4-BE49-F238E27FC236}">
                <ns2:creationId id="{AC862494-1F29-4DDC-913E-486E9D577CC7}"/>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44014192-6687-42EF-ABB7-91A8232F98F1}"/>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6강</ns1:t>
            </ns1:r>
          </ns1:p>
        </ns0:txBody>
      </ns0:sp>
      <ns0:sp>
        <ns0:nvSpPr>
          <ns0:cNvPr id="5" name="">
            <ns1:extLst>
              <ns1:ext uri="{FF2B5EF4-FFF2-40B4-BE49-F238E27FC236}">
                <ns2:creationId id="{BB891A5A-8DA5-4E0B-8EB8-A43AE03BC935}"/>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08 / 37</ns1:t>
            </ns1:r>
          </ns1:p>
        </ns0:txBody>
      </ns0:sp>
      <ns0:sp>
        <ns0:nvSpPr>
          <ns0:cNvPr id="6" name="">
            <ns1:extLst>
              <ns1:ext uri="{FF2B5EF4-FFF2-40B4-BE49-F238E27FC236}">
                <ns2:creationId id="{BCFBCDD9-C6C9-450E-A8BB-BDEB3FD92B77}"/>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pic>
        <ns0:nvPicPr>
          <ns0:cNvPr id="24" name=""/>
          <ns0:cNvPicPr>
            <ns1:picLocks noChangeAspect="1"/>
          </ns0:cNvPicPr>
          <ns0:nvPr/>
        </ns0:nvPicPr>
        <ns0:blipFill>
          <ns1:blip ns3:embed="R7e52b1ab8c3b4f79"/>
          <ns1:srcRect l="0" t="9532" r="0" b="9532"/>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2FA757A2-C10C-4124-9019-B4D677AE3699}"/>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같은 허리 통증, 다른 원인</ns1:t>
            </ns1:r>
          </ns1:p>
        </ns0:txBody>
      </ns0:sp>
      <ns0:sp>
        <ns0:nvSpPr>
          <ns0:cNvPr id="9" name="">
            <ns1:extLst>
              <ns1:ext uri="{FF2B5EF4-FFF2-40B4-BE49-F238E27FC236}">
                <ns2:creationId id="{9804D04E-9659-4075-825E-C99EF4BC385B}"/>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45DA2323-14A3-4A98-A09D-EF50C349EBEA}"/>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sp>
      <ns0:sp>
        <ns0:nvSpPr>
          <ns0:cNvPr id="11" name="">
            <ns1:extLst>
              <ns1:ext uri="{FF2B5EF4-FFF2-40B4-BE49-F238E27FC236}">
                <ns2:creationId id="{FD7036F1-7875-4667-84B2-E1A07C8EA972}"/>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2" name="">
            <ns1:extLst>
              <ns1:ext uri="{FF2B5EF4-FFF2-40B4-BE49-F238E27FC236}">
                <ns2:creationId id="{B072F856-038F-4AC3-82D5-26D923A4A588}"/>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외부 사고</ns1:t>
            </ns1:r>
          </ns1:p>
        </ns0:txBody>
      </ns0:sp>
      <ns0:sp>
        <ns0:nvSpPr>
          <ns0:cNvPr id="13" name="">
            <ns1:extLst>
              <ns1:ext uri="{FF2B5EF4-FFF2-40B4-BE49-F238E27FC236}">
                <ns2:creationId id="{A043882A-E1D4-4165-BFA6-C8D4C191BD20}"/>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넘어지며 충격을 받아 다친 경우</ns1:t>
            </ns1:r>
          </ns1:p>
        </ns0:txBody>
      </ns0:sp>
      <ns0:sp>
        <ns0:nvSpPr>
          <ns0:cNvPr id="14" name="">
            <ns1:extLst>
              <ns1:ext uri="{FF2B5EF4-FFF2-40B4-BE49-F238E27FC236}">
                <ns2:creationId id="{D195C049-62D7-4BBE-B411-30CDD40762C5}"/>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sp>
      <ns0:sp>
        <ns0:nvSpPr>
          <ns0:cNvPr id="15" name="">
            <ns1:extLst>
              <ns1:ext uri="{FF2B5EF4-FFF2-40B4-BE49-F238E27FC236}">
                <ns2:creationId id="{6E978B3F-D80F-435B-B072-CAB1946FA9D6}"/>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6" name="">
            <ns1:extLst>
              <ns1:ext uri="{FF2B5EF4-FFF2-40B4-BE49-F238E27FC236}">
                <ns2:creationId id="{A8A11048-424F-4C84-9A6E-EBA8807F0F21}"/>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내부 질환</ns1:t>
            </ns1:r>
          </ns1:p>
        </ns0:txBody>
      </ns0:sp>
      <ns0:sp>
        <ns0:nvSpPr>
          <ns0:cNvPr id="17" name="">
            <ns1:extLst>
              <ns1:ext uri="{FF2B5EF4-FFF2-40B4-BE49-F238E27FC236}">
                <ns2:creationId id="{C6B74E35-275E-41E4-8366-DB37D9039EB2}"/>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퇴행성 변화 등으로 통증이 생긴 경우</ns1:t>
            </ns1:r>
          </ns1:p>
        </ns0:txBody>
      </ns0:sp>
      <ns0:pic>
        <ns0:nvPicPr>
          <ns0:cNvPr id="25"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831765543"/>
      </ns0:ext>
    </ns0:extLst>
  </ns0:cSld>
</ns0:sld>
</file>

<file path=ppt/slides/slide9.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1" name="">
            <ns1:extLst>
              <ns1:ext uri="{FF2B5EF4-FFF2-40B4-BE49-F238E27FC236}">
                <ns2:creationId id="{CEB11C3A-C4E0-4772-8318-A5533038B26D}"/>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7BD760D5-FC34-4432-AA07-79FA88951049}"/>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6강</ns1:t>
            </ns1:r>
          </ns1:p>
        </ns0:txBody>
      </ns0:sp>
      <ns0:sp>
        <ns0:nvSpPr>
          <ns0:cNvPr id="5" name="">
            <ns1:extLst>
              <ns1:ext uri="{FF2B5EF4-FFF2-40B4-BE49-F238E27FC236}">
                <ns2:creationId id="{44E35952-6762-4F45-AD17-841A1ED94B9F}"/>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09 / 37</ns1:t>
            </ns1:r>
          </ns1:p>
        </ns0:txBody>
      </ns0:sp>
      <ns0:sp>
        <ns0:nvSpPr>
          <ns0:cNvPr id="6" name="">
            <ns1:extLst>
              <ns1:ext uri="{FF2B5EF4-FFF2-40B4-BE49-F238E27FC236}">
                <ns2:creationId id="{6A6A2EEE-855B-4109-BA2D-E0F556F42B79}"/>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FD53275E-C9C2-4B8D-B093-48AE2DCE4ED2}"/>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직업이 바뀌면 회사에 알리기</ns1:t>
            </ns1:r>
          </ns1:p>
        </ns0:txBody>
      </ns0:sp>
      <ns0:sp>
        <ns0:nvSpPr>
          <ns0:cNvPr id="8" name="">
            <ns1:extLst>
              <ns1:ext uri="{FF2B5EF4-FFF2-40B4-BE49-F238E27FC236}">
                <ns2:creationId id="{2D9D33C6-42F9-4F6E-8AA4-022220D5803B}"/>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1FFFB378-50EC-498D-848E-D8342B8BD323}"/>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10" name="">
            <ns1:extLst>
              <ns1:ext uri="{FF2B5EF4-FFF2-40B4-BE49-F238E27FC236}">
                <ns2:creationId id="{2AF9B371-BF19-49D5-B0E0-AB8D4CB5BD11}"/>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sp>
      <ns0:sp>
        <ns0:nvSpPr>
          <ns0:cNvPr id="11" name="">
            <ns1:extLst>
              <ns1:ext uri="{FF2B5EF4-FFF2-40B4-BE49-F238E27FC236}">
                <ns2:creationId id="{24222D14-6AF1-4B55-9156-75A0BBF0EDEF}"/>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위험 증가</ns1:t>
            </ns1:r>
          </ns1:p>
        </ns0:txBody>
      </ns0:sp>
      <ns0:sp>
        <ns0:nvSpPr>
          <ns0:cNvPr id="12" name="">
            <ns1:extLst>
              <ns1:ext uri="{FF2B5EF4-FFF2-40B4-BE49-F238E27FC236}">
                <ns2:creationId id="{DE0D3A7C-1E07-461A-BB63-4F39AAE511BC}"/>
              </ns1:ext>
            </ns1:extLst>
          </ns0:cNvPr>
          <ns0:cNvSpPr>
            <ns1:spLocks noGrp="1"/>
          </ns0:cNvSpPr>
          <ns0:nvPr/>
        </ns0:nvSpPr>
        <ns0:spPr>
          <ns1:xfrm>
            <ns1:off x="6953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보험료 증액·정산금 추가 납입</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가능</ns1:t>
            </ns1:r>
          </ns1:p>
        </ns0:txBody>
      </ns0:sp>
      <ns0:sp>
        <ns0:nvSpPr>
          <ns0:cNvPr id="13" name="">
            <ns1:extLst>
              <ns1:ext uri="{FF2B5EF4-FFF2-40B4-BE49-F238E27FC236}">
                <ns2:creationId id="{0643DF25-29B7-4D06-AC94-D3AB7949B287}"/>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4" name="">
            <ns1:extLst>
              <ns1:ext uri="{FF2B5EF4-FFF2-40B4-BE49-F238E27FC236}">
                <ns2:creationId id="{4E347546-5077-441A-9667-B059D7A2CB7B}"/>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sp>
      <ns0:sp>
        <ns0:nvSpPr>
          <ns0:cNvPr id="15" name="">
            <ns1:extLst>
              <ns1:ext uri="{FF2B5EF4-FFF2-40B4-BE49-F238E27FC236}">
                <ns2:creationId id="{C48601BB-4604-40C1-9D52-39D0802D74F3}"/>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위험 감소</ns1:t>
            </ns1:r>
          </ns1:p>
        </ns0:txBody>
      </ns0:sp>
      <ns0:sp>
        <ns0:nvSpPr>
          <ns0:cNvPr id="16" name="">
            <ns1:extLst>
              <ns1:ext uri="{FF2B5EF4-FFF2-40B4-BE49-F238E27FC236}">
                <ns2:creationId id="{4A052ACD-3E9E-4362-A679-AA3E77A8F4D3}"/>
              </ns1:ext>
            </ns1:extLst>
          </ns0:cNvPr>
          <ns0:cNvSpPr>
            <ns1:spLocks noGrp="1"/>
          </ns0:cNvSpPr>
          <ns0:nvPr/>
        </ns0:nvSpPr>
        <ns0:spPr>
          <ns1:xfrm>
            <ns1:off x="453707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보험료 감액·정산금 환급 가능</ns1:t>
            </ns1:r>
          </ns1:p>
        </ns0:txBody>
      </ns0:sp>
      <ns0:sp>
        <ns0:nvSpPr>
          <ns0:cNvPr id="17" name="">
            <ns1:extLst>
              <ns1:ext uri="{FF2B5EF4-FFF2-40B4-BE49-F238E27FC236}">
                <ns2:creationId id="{2C9C6069-C314-4F85-B131-4B11AC95EA9F}"/>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8" name="">
            <ns1:extLst>
              <ns1:ext uri="{FF2B5EF4-FFF2-40B4-BE49-F238E27FC236}">
                <ns2:creationId id="{AD73ABA6-91A2-4013-A6E9-AE4A3AE1DFBD}"/>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sp>
      <ns0:sp>
        <ns0:nvSpPr>
          <ns0:cNvPr id="19" name="">
            <ns1:extLst>
              <ns1:ext uri="{FF2B5EF4-FFF2-40B4-BE49-F238E27FC236}">
                <ns2:creationId id="{31FB2271-C6E4-4A36-8A36-6630C016511F}"/>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통지 상대</ns1:t>
            </ns1:r>
          </ns1:p>
        </ns0:txBody>
      </ns0:sp>
      <ns0:sp>
        <ns0:nvSpPr>
          <ns0:cNvPr id="20" name="">
            <ns1:extLst>
              <ns1:ext uri="{FF2B5EF4-FFF2-40B4-BE49-F238E27FC236}">
                <ns2:creationId id="{D18EFC08-ADE7-4EDC-BAAA-64168C29FB53}"/>
              </ns1:ext>
            </ns1:extLst>
          </ns0:cNvPr>
          <ns0:cNvSpPr>
            <ns1:spLocks noGrp="1"/>
          </ns0:cNvSpPr>
          <ns0:nvPr/>
        </ns0:nvSpPr>
        <ns0:spPr>
          <ns1:xfrm>
            <ns1:off x="83788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보험회사에 알리고 기록</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남기기</ns1:t>
            </ns1: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592174243"/>
      </ns0:ext>
    </ns0:extLst>
  </ns0:cSld>
</ns0:sld>
</file>

<file path=ppt/slides/slide10.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7" name="">
            <ns1:extLst>
              <ns1:ext uri="{FF2B5EF4-FFF2-40B4-BE49-F238E27FC236}">
                <ns2:creationId id="{56FF0708-3080-4F60-BF81-EAAB1C51F0C9}"/>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94060390-8C8B-436C-BB9F-257E0435803F}"/>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6강</ns1:t>
            </ns1:r>
          </ns1:p>
        </ns0:txBody>
      </ns0:sp>
      <ns0:sp>
        <ns0:nvSpPr>
          <ns0:cNvPr id="5" name="">
            <ns1:extLst>
              <ns1:ext uri="{FF2B5EF4-FFF2-40B4-BE49-F238E27FC236}">
                <ns2:creationId id="{DFE6540D-192D-4092-AD20-AAA61E446567}"/>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10 / 37</ns1:t>
            </ns1:r>
          </ns1:p>
        </ns0:txBody>
      </ns0:sp>
      <ns0:sp>
        <ns0:nvSpPr>
          <ns0:cNvPr id="6" name="">
            <ns1:extLst>
              <ns1:ext uri="{FF2B5EF4-FFF2-40B4-BE49-F238E27FC236}">
                <ns2:creationId id="{D535FDA6-B436-4401-8311-4FB6DBB66921}"/>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D0A808EA-26A5-4E17-89FD-9E8B47B12B9E}"/>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통지하지 않았을 때도 인과관계 확인</ns1:t>
            </ns1:r>
          </ns1:p>
        </ns0:txBody>
      </ns0:sp>
      <ns0:sp>
        <ns0:nvSpPr>
          <ns0:cNvPr id="8" name="">
            <ns1:extLst>
              <ns1:ext uri="{FF2B5EF4-FFF2-40B4-BE49-F238E27FC236}">
                <ns2:creationId id="{B2E4676D-2F0E-4492-B6CA-6539F9402269}"/>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DC907D8C-6240-4E69-ADDC-D3B1E5212B84}"/>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sp>
      <ns0:sp>
        <ns0:nvSpPr>
          <ns0:cNvPr id="10" name="">
            <ns1:extLst>
              <ns1:ext uri="{FF2B5EF4-FFF2-40B4-BE49-F238E27FC236}">
                <ns2:creationId id="{9C47D4A9-B354-4C0E-837B-2242F6742693}"/>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1" name="">
            <ns1:extLst>
              <ns1:ext uri="{FF2B5EF4-FFF2-40B4-BE49-F238E27FC236}">
                <ns2:creationId id="{0238582B-B535-403E-8173-F3A1C33F7504}"/>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관련 사고</ns1:t>
            </ns1:r>
          </ns1:p>
        </ns0:txBody>
      </ns0:sp>
      <ns0:sp>
        <ns0:nvSpPr>
          <ns0:cNvPr id="12" name="">
            <ns1:extLst>
              <ns1:ext uri="{FF2B5EF4-FFF2-40B4-BE49-F238E27FC236}">
                <ns2:creationId id="{BF13BC62-266E-4FC2-8B9B-4F0E3E44F1BF}"/>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약관에 따른 보험금 제한 등이 문제될 수 있음</ns1:t>
            </ns1:r>
          </ns1:p>
        </ns0:txBody>
      </ns0:sp>
      <ns0:sp>
        <ns0:nvSpPr>
          <ns0:cNvPr id="13" name="">
            <ns1:extLst>
              <ns1:ext uri="{FF2B5EF4-FFF2-40B4-BE49-F238E27FC236}">
                <ns2:creationId id="{52876C75-E19C-40AC-AE93-D9F8D646F14C}"/>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sp>
      <ns0:sp>
        <ns0:nvSpPr>
          <ns0:cNvPr id="14" name="">
            <ns1:extLst>
              <ns1:ext uri="{FF2B5EF4-FFF2-40B4-BE49-F238E27FC236}">
                <ns2:creationId id="{F35FB906-F5B1-4746-BF3F-A3ABA11F14A8}"/>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5" name="">
            <ns1:extLst>
              <ns1:ext uri="{FF2B5EF4-FFF2-40B4-BE49-F238E27FC236}">
                <ns2:creationId id="{4DEA1634-A1F8-4FED-83E8-E196DB1CD1B7}"/>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무관한 사고</ns1:t>
            </ns1:r>
          </ns1:p>
        </ns0:txBody>
      </ns0:sp>
      <ns0:sp>
        <ns0:nvSpPr>
          <ns0:cNvPr id="16" name="">
            <ns1:extLst>
              <ns1:ext uri="{FF2B5EF4-FFF2-40B4-BE49-F238E27FC236}">
                <ns2:creationId id="{432BA7F9-1900-4C89-826A-76A1D1CC6F50}"/>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직업 변경을 이유로 한 감액을 적용하지 않음</ns1:t>
            </ns1:r>
          </ns1:p>
        </ns0:txBody>
      </ns0:sp>
      <ns0:pic>
        <ns0:nvPicPr>
          <ns0:cNvPr id="18"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041590946"/>
      </ns0:ext>
    </ns0:extLst>
  </ns0:cSld>
</ns0:sld>
</file>

<file path=ppt/slides/slide11.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7" name="">
            <ns1:extLst>
              <ns1:ext uri="{FF2B5EF4-FFF2-40B4-BE49-F238E27FC236}">
                <ns2:creationId id="{B35F3B49-2C25-4975-A6D6-119DA84D444B}"/>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B953EE6B-82AE-4EA7-92AA-383A7D231C2D}"/>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6강</ns1:t>
            </ns1:r>
          </ns1:p>
        </ns0:txBody>
      </ns0:sp>
      <ns0:sp>
        <ns0:nvSpPr>
          <ns0:cNvPr id="5" name="">
            <ns1:extLst>
              <ns1:ext uri="{FF2B5EF4-FFF2-40B4-BE49-F238E27FC236}">
                <ns2:creationId id="{155B7816-E531-46EF-80D5-3AC96CDCE449}"/>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11 / 37</ns1:t>
            </ns1:r>
          </ns1:p>
        </ns0:txBody>
      </ns0:sp>
      <ns0:sp>
        <ns0:nvSpPr>
          <ns0:cNvPr id="6" name="">
            <ns1:extLst>
              <ns1:ext uri="{FF2B5EF4-FFF2-40B4-BE49-F238E27FC236}">
                <ns2:creationId id="{9B72CC9F-4AB7-49CF-AE33-65E0121843A3}"/>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152A13D7-8B8C-4C98-B04D-C47E7CE99DBE}"/>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중대한 과실과 고의의 구분</ns1:t>
            </ns1:r>
          </ns1:p>
        </ns0:txBody>
      </ns0:sp>
      <ns0:sp>
        <ns0:nvSpPr>
          <ns0:cNvPr id="8" name="">
            <ns1:extLst>
              <ns1:ext uri="{FF2B5EF4-FFF2-40B4-BE49-F238E27FC236}">
                <ns2:creationId id="{8120356D-2FF7-47FF-9FD1-F32A63A47D3E}"/>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02433790-4A76-44B1-ADCD-483120E5C72D}"/>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sp>
      <ns0:sp>
        <ns0:nvSpPr>
          <ns0:cNvPr id="10" name="">
            <ns1:extLst>
              <ns1:ext uri="{FF2B5EF4-FFF2-40B4-BE49-F238E27FC236}">
                <ns2:creationId id="{F477323E-E407-4CB0-A668-3A2940A8F545}"/>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1" name="">
            <ns1:extLst>
              <ns1:ext uri="{FF2B5EF4-FFF2-40B4-BE49-F238E27FC236}">
                <ns2:creationId id="{A9D6982D-45A5-42A1-993B-902128C8E4B3}"/>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중대한 과실</ns1:t>
            </ns1:r>
          </ns1:p>
        </ns0:txBody>
      </ns0:sp>
      <ns0:sp>
        <ns0:nvSpPr>
          <ns0:cNvPr id="12" name="">
            <ns1:extLst>
              <ns1:ext uri="{FF2B5EF4-FFF2-40B4-BE49-F238E27FC236}">
                <ns2:creationId id="{1C1B9E11-E5B5-4E35-90A6-05DBC5565F88}"/>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상해보험에서 곧바로 면책으로 단정하지 않음</ns1:t>
            </ns1:r>
          </ns1:p>
        </ns0:txBody>
      </ns0:sp>
      <ns0:sp>
        <ns0:nvSpPr>
          <ns0:cNvPr id="13" name="">
            <ns1:extLst>
              <ns1:ext uri="{FF2B5EF4-FFF2-40B4-BE49-F238E27FC236}">
                <ns2:creationId id="{04761A52-4781-499A-9942-F24DBB0D72BB}"/>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sp>
      <ns0:sp>
        <ns0:nvSpPr>
          <ns0:cNvPr id="14" name="">
            <ns1:extLst>
              <ns1:ext uri="{FF2B5EF4-FFF2-40B4-BE49-F238E27FC236}">
                <ns2:creationId id="{44F2188C-E6D7-4B71-B2F8-3C3A6A25EB33}"/>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5" name="">
            <ns1:extLst>
              <ns1:ext uri="{FF2B5EF4-FFF2-40B4-BE49-F238E27FC236}">
                <ns2:creationId id="{F8663B0F-C2CF-4DB4-AFE2-A709D9B1BAFA}"/>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고의</ns1:t>
            </ns1:r>
          </ns1:p>
        </ns0:txBody>
      </ns0:sp>
      <ns0:sp>
        <ns0:nvSpPr>
          <ns0:cNvPr id="16" name="">
            <ns1:extLst>
              <ns1:ext uri="{FF2B5EF4-FFF2-40B4-BE49-F238E27FC236}">
                <ns2:creationId id="{9F1FF148-F5CC-4C4F-9F01-0CB123A3D232}"/>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행위자·급부·약관의 면책 조건 확인</ns1:t>
            </ns1:r>
          </ns1:p>
        </ns0:txBody>
      </ns0:sp>
      <ns0:pic>
        <ns0:nvPicPr>
          <ns0:cNvPr id="18"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921843748"/>
      </ns0:ext>
    </ns0:extLst>
  </ns0:cSld>
</ns0:sld>
</file>

<file path=ppt/slides/slide12.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8" name="">
            <ns1:extLst>
              <ns1:ext uri="{FF2B5EF4-FFF2-40B4-BE49-F238E27FC236}">
                <ns2:creationId id="{378786DC-0CFE-40E6-A223-233ACA68583B}"/>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F0BA9F3E-DF16-4CEA-B5AB-50E2B9891D85}"/>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6강</ns1:t>
            </ns1:r>
          </ns1:p>
        </ns0:txBody>
      </ns0:sp>
      <ns0:sp>
        <ns0:nvSpPr>
          <ns0:cNvPr id="5" name="">
            <ns1:extLst>
              <ns1:ext uri="{FF2B5EF4-FFF2-40B4-BE49-F238E27FC236}">
                <ns2:creationId id="{12ABB5DB-61FE-472F-85C5-61C3B89E4A5B}"/>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12 / 37</ns1:t>
            </ns1:r>
          </ns1:p>
        </ns0:txBody>
      </ns0:sp>
      <ns0:sp>
        <ns0:nvSpPr>
          <ns0:cNvPr id="6" name="">
            <ns1:extLst>
              <ns1:ext uri="{FF2B5EF4-FFF2-40B4-BE49-F238E27FC236}">
                <ns2:creationId id="{336CA833-E87A-4C61-8207-4E48C2A3DA17}"/>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pic>
        <ns0:nvPicPr>
          <ns0:cNvPr id="24" name=""/>
          <ns0:cNvPicPr>
            <ns1:picLocks noChangeAspect="1"/>
          </ns0:cNvPicPr>
          <ns0:nvPr/>
        </ns0:nvPicPr>
        <ns0:blipFill>
          <ns1:blip ns3:embed="R41170a18462a42fe"/>
          <ns1:srcRect l="23924" t="0" r="23924" b="0"/>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F1ED0839-8D43-4DA0-9B47-23CBCE12FA5C}"/>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직업 위험과 단체상해보험</ns1:t>
            </ns1:r>
          </ns1:p>
        </ns0:txBody>
      </ns0:sp>
      <ns0:sp>
        <ns0:nvSpPr>
          <ns0:cNvPr id="9" name="">
            <ns1:extLst>
              <ns1:ext uri="{FF2B5EF4-FFF2-40B4-BE49-F238E27FC236}">
                <ns2:creationId id="{CD94956D-63EA-43E6-AEC7-DDBECBCBA33B}"/>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1A91103E-1062-4D2D-9B0A-CE5699F872CB}"/>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sp>
      <ns0:sp>
        <ns0:nvSpPr>
          <ns0:cNvPr id="11" name="">
            <ns1:extLst>
              <ns1:ext uri="{FF2B5EF4-FFF2-40B4-BE49-F238E27FC236}">
                <ns2:creationId id="{76048034-AFCF-4C4F-A304-7EF2C8B3568F}"/>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2" name="">
            <ns1:extLst>
              <ns1:ext uri="{FF2B5EF4-FFF2-40B4-BE49-F238E27FC236}">
                <ns2:creationId id="{F66891A6-10A5-4CA9-807F-C7770A7F152C}"/>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직업 위험</ns1:t>
            </ns1:r>
          </ns1:p>
        </ns0:txBody>
      </ns0:sp>
      <ns0:sp>
        <ns0:nvSpPr>
          <ns0:cNvPr id="13" name="">
            <ns1:extLst>
              <ns1:ext uri="{FF2B5EF4-FFF2-40B4-BE49-F238E27FC236}">
                <ns2:creationId id="{C549B795-C058-4D87-8BC8-C457921A1552}"/>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실제 업무 내용과 위험 정도 확인</ns1:t>
            </ns1:r>
          </ns1:p>
        </ns0:txBody>
      </ns0:sp>
      <ns0:sp>
        <ns0:nvSpPr>
          <ns0:cNvPr id="14" name="">
            <ns1:extLst>
              <ns1:ext uri="{FF2B5EF4-FFF2-40B4-BE49-F238E27FC236}">
                <ns2:creationId id="{92CF601D-0C2B-4A5D-AA37-AC873631F043}"/>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sp>
      <ns0:sp>
        <ns0:nvSpPr>
          <ns0:cNvPr id="15" name="">
            <ns1:extLst>
              <ns1:ext uri="{FF2B5EF4-FFF2-40B4-BE49-F238E27FC236}">
                <ns2:creationId id="{EECD9153-ABFA-428A-8FB7-9A520E2BB01B}"/>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6" name="">
            <ns1:extLst>
              <ns1:ext uri="{FF2B5EF4-FFF2-40B4-BE49-F238E27FC236}">
                <ns2:creationId id="{80D3F2BF-1E99-4971-B238-34DA261DF3FE}"/>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단체 계약</ns1:t>
            </ns1:r>
          </ns1:p>
        </ns0:txBody>
      </ns0:sp>
      <ns0:sp>
        <ns0:nvSpPr>
          <ns0:cNvPr id="17" name="">
            <ns1:extLst>
              <ns1:ext uri="{FF2B5EF4-FFF2-40B4-BE49-F238E27FC236}">
                <ns2:creationId id="{E3D192BD-C313-413A-8788-940F5F307E27}"/>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단체의 성격·명부·피보험자 변경 절차</ns1:t>
            </ns1:r>
          </ns1:p>
        </ns0:txBody>
      </ns0:sp>
      <ns0:pic>
        <ns0:nvPicPr>
          <ns0:cNvPr id="25"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049993955"/>
      </ns0:ext>
    </ns0:extLst>
  </ns0:cSld>
</ns0:sld>
</file>

<file path=ppt/slides/slide13.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8" name="">
            <ns1:extLst>
              <ns1:ext uri="{FF2B5EF4-FFF2-40B4-BE49-F238E27FC236}">
                <ns2:creationId id="{048AA84F-104D-4DE0-9078-523DD1050C4B}"/>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1E0182FD-B070-4244-8DE4-1DABE5C945DF}"/>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6강</ns1:t>
            </ns1:r>
          </ns1:p>
        </ns0:txBody>
      </ns0:sp>
      <ns0:sp>
        <ns0:nvSpPr>
          <ns0:cNvPr id="5" name="">
            <ns1:extLst>
              <ns1:ext uri="{FF2B5EF4-FFF2-40B4-BE49-F238E27FC236}">
                <ns2:creationId id="{C870D9D8-74E4-4C47-9982-C2CFF80C6AE4}"/>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13 / 37</ns1:t>
            </ns1:r>
          </ns1:p>
        </ns0:txBody>
      </ns0:sp>
      <ns0:sp>
        <ns0:nvSpPr>
          <ns0:cNvPr id="6" name="">
            <ns1:extLst>
              <ns1:ext uri="{FF2B5EF4-FFF2-40B4-BE49-F238E27FC236}">
                <ns2:creationId id="{9F60BF55-0905-458C-AB58-422539E857D3}"/>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pic>
        <ns0:nvPicPr>
          <ns0:cNvPr id="24" name=""/>
          <ns0:cNvPicPr>
            <ns1:picLocks noChangeAspect="1"/>
          </ns0:cNvPicPr>
          <ns0:nvPr/>
        </ns0:nvPicPr>
        <ns0:blipFill>
          <ns1:blip ns3:embed="R0cad2732e2754bd1"/>
          <ns1:srcRect l="0" t="9532" r="0" b="9532"/>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D499F002-847E-4530-B495-36DFD215CD7F}"/>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직업 중 사고가 모두 면책은 아닙니다</ns1:t>
            </ns1:r>
          </ns1:p>
        </ns0:txBody>
      </ns0:sp>
      <ns0:sp>
        <ns0:nvSpPr>
          <ns0:cNvPr id="9" name="">
            <ns1:extLst>
              <ns1:ext uri="{FF2B5EF4-FFF2-40B4-BE49-F238E27FC236}">
                <ns2:creationId id="{63281F98-5732-4B74-B853-DB13919C74CC}"/>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341E2AB0-8CF3-48BB-A2E0-B058B6B3C146}"/>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sp>
      <ns0:sp>
        <ns0:nvSpPr>
          <ns0:cNvPr id="11" name="">
            <ns1:extLst>
              <ns1:ext uri="{FF2B5EF4-FFF2-40B4-BE49-F238E27FC236}">
                <ns2:creationId id="{AECDB26B-2A80-488D-A4E2-FCA7BC255B06}"/>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2" name="">
            <ns1:extLst>
              <ns1:ext uri="{FF2B5EF4-FFF2-40B4-BE49-F238E27FC236}">
                <ns2:creationId id="{25920A4C-2C2A-4EA5-8CBB-E0728DC2DD52}"/>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기본 판단</ns1:t>
            </ns1:r>
          </ns1:p>
        </ns0:txBody>
      </ns0:sp>
      <ns0:sp>
        <ns0:nvSpPr>
          <ns0:cNvPr id="13" name="">
            <ns1:extLst>
              <ns1:ext uri="{FF2B5EF4-FFF2-40B4-BE49-F238E27FC236}">
                <ns2:creationId id="{2F6B8659-AB73-4DF2-9BA1-0BBE47DFA096}"/>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가입 담보와 사고 원인을 확인</ns1:t>
            </ns1:r>
          </ns1:p>
        </ns0:txBody>
      </ns0:sp>
      <ns0:sp>
        <ns0:nvSpPr>
          <ns0:cNvPr id="14" name="">
            <ns1:extLst>
              <ns1:ext uri="{FF2B5EF4-FFF2-40B4-BE49-F238E27FC236}">
                <ns2:creationId id="{90B1680A-DA9E-4FB3-A0B5-2D154A118423}"/>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sp>
      <ns0:sp>
        <ns0:nvSpPr>
          <ns0:cNvPr id="15" name="">
            <ns1:extLst>
              <ns1:ext uri="{FF2B5EF4-FFF2-40B4-BE49-F238E27FC236}">
                <ns2:creationId id="{2368BACB-EB30-4C7D-A2BC-91D4FE58FCC3}"/>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6" name="">
            <ns1:extLst>
              <ns1:ext uri="{FF2B5EF4-FFF2-40B4-BE49-F238E27FC236}">
                <ns2:creationId id="{E74E4463-B4F1-44C0-A50C-B8C8E2F33A98}"/>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특정 위험 활동</ns1:t>
            </ns1:r>
          </ns1:p>
        </ns0:txBody>
      </ns0:sp>
      <ns0:sp>
        <ns0:nvSpPr>
          <ns0:cNvPr id="17" name="">
            <ns1:extLst>
              <ns1:ext uri="{FF2B5EF4-FFF2-40B4-BE49-F238E27FC236}">
                <ns2:creationId id="{A29BFD46-2717-43A4-B8E2-80008E4ABB2D}"/>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전문등반·경기 등 약관의 제외와 특약</ns1:t>
            </ns1:r>
          </ns1:p>
        </ns0:txBody>
      </ns0:sp>
      <ns0:pic>
        <ns0:nvPicPr>
          <ns0:cNvPr id="25"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353633848"/>
      </ns0:ext>
    </ns0:extLst>
  </ns0:cSld>
</ns0:sld>
</file>

<file path=ppt/slides/slide14.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8" name="">
            <ns1:extLst>
              <ns1:ext uri="{FF2B5EF4-FFF2-40B4-BE49-F238E27FC236}">
                <ns2:creationId id="{DE01E384-C7D5-42D1-B0D7-52ACB1A4AA10}"/>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449DACD0-E180-43D1-B559-2488A8286053}"/>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6강</ns1:t>
            </ns1:r>
          </ns1:p>
        </ns0:txBody>
      </ns0:sp>
      <ns0:sp>
        <ns0:nvSpPr>
          <ns0:cNvPr id="5" name="">
            <ns1:extLst>
              <ns1:ext uri="{FF2B5EF4-FFF2-40B4-BE49-F238E27FC236}">
                <ns2:creationId id="{E17EEC54-2746-4ADF-B87E-4913B1F3623F}"/>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14 / 37</ns1:t>
            </ns1:r>
          </ns1:p>
        </ns0:txBody>
      </ns0:sp>
      <ns0:sp>
        <ns0:nvSpPr>
          <ns0:cNvPr id="6" name="">
            <ns1:extLst>
              <ns1:ext uri="{FF2B5EF4-FFF2-40B4-BE49-F238E27FC236}">
                <ns2:creationId id="{882A9390-83FE-4B19-B8CA-D9E077AC1CA1}"/>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pic>
        <ns0:nvPicPr>
          <ns0:cNvPr id="24" name=""/>
          <ns0:cNvPicPr>
            <ns1:picLocks noChangeAspect="1"/>
          </ns0:cNvPicPr>
          <ns0:nvPr/>
        </ns0:nvPicPr>
        <ns0:blipFill>
          <ns1:blip ns3:embed="R3db9f368ecc44ff6"/>
          <ns1:srcRect l="0" t="9532" r="0" b="9532"/>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A7D635A0-E794-4D1A-8DA5-12AACB1DD157}"/>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교통상해는 교통수단과 상황을 함께</ns1:t>
            </ns1:r>
          </ns1:p>
        </ns0:txBody>
      </ns0:sp>
      <ns0:sp>
        <ns0:nvSpPr>
          <ns0:cNvPr id="9" name="">
            <ns1:extLst>
              <ns1:ext uri="{FF2B5EF4-FFF2-40B4-BE49-F238E27FC236}">
                <ns2:creationId id="{7CE27A1F-FEA3-497B-A11B-640F6AFCC14D}"/>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6E464B38-C397-4B7A-BE09-DE8FD61A86CF}"/>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sp>
      <ns0:sp>
        <ns0:nvSpPr>
          <ns0:cNvPr id="11" name="">
            <ns1:extLst>
              <ns1:ext uri="{FF2B5EF4-FFF2-40B4-BE49-F238E27FC236}">
                <ns2:creationId id="{BD867ECF-8207-4F93-92D0-3A47700415E0}"/>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2" name="">
            <ns1:extLst>
              <ns1:ext uri="{FF2B5EF4-FFF2-40B4-BE49-F238E27FC236}">
                <ns2:creationId id="{56AFEC16-96FE-4A10-B17E-148CDDCBDB52}"/>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교통상해</ns1:t>
            </ns1:r>
          </ns1:p>
        </ns0:txBody>
      </ns0:sp>
      <ns0:sp>
        <ns0:nvSpPr>
          <ns0:cNvPr id="13" name="">
            <ns1:extLst>
              <ns1:ext uri="{FF2B5EF4-FFF2-40B4-BE49-F238E27FC236}">
                <ns2:creationId id="{7A44DA71-91DA-4377-AA84-194DA5C38882}"/>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약관상 교통수단·탑승·보행 등 범위</ns1:t>
            </ns1:r>
          </ns1:p>
        </ns0:txBody>
      </ns0:sp>
      <ns0:sp>
        <ns0:nvSpPr>
          <ns0:cNvPr id="14" name="">
            <ns1:extLst>
              <ns1:ext uri="{FF2B5EF4-FFF2-40B4-BE49-F238E27FC236}">
                <ns2:creationId id="{3A7BD796-321C-4210-9B7E-BC3206DB4ECF}"/>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sp>
      <ns0:sp>
        <ns0:nvSpPr>
          <ns0:cNvPr id="15" name="">
            <ns1:extLst>
              <ns1:ext uri="{FF2B5EF4-FFF2-40B4-BE49-F238E27FC236}">
                <ns2:creationId id="{A199DC4D-2C91-4084-A70F-6A502D5B0FFD}"/>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6" name="">
            <ns1:extLst>
              <ns1:ext uri="{FF2B5EF4-FFF2-40B4-BE49-F238E27FC236}">
                <ns2:creationId id="{2BB93025-A53F-46F3-A80D-5268BFFA7C48}"/>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휴일·대중교통 특약</ns1:t>
            </ns1:r>
          </ns1:p>
        </ns0:txBody>
      </ns0:sp>
      <ns0:sp>
        <ns0:nvSpPr>
          <ns0:cNvPr id="17" name="">
            <ns1:extLst>
              <ns1:ext uri="{FF2B5EF4-FFF2-40B4-BE49-F238E27FC236}">
                <ns2:creationId id="{407AC49D-7B5C-4D03-AE19-B65CBFA7807E}"/>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해당 날짜·장소·수단의 정의</ns1:t>
            </ns1:r>
          </ns1:p>
        </ns0:txBody>
      </ns0:sp>
      <ns0:pic>
        <ns0:nvPicPr>
          <ns0:cNvPr id="25"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087776291"/>
      </ns0:ext>
    </ns0:extLst>
  </ns0:cSld>
</ns0:sld>
</file>

<file path=ppt/slides/slide15.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1" name="">
            <ns1:extLst>
              <ns1:ext uri="{FF2B5EF4-FFF2-40B4-BE49-F238E27FC236}">
                <ns2:creationId id="{CF302AF2-5FE9-4B04-B65B-25BF86B339C3}"/>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EFCA95A9-771E-47E5-9CB2-92169724B586}"/>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6강</ns1:t>
            </ns1:r>
          </ns1:p>
        </ns0:txBody>
      </ns0:sp>
      <ns0:sp>
        <ns0:nvSpPr>
          <ns0:cNvPr id="5" name="">
            <ns1:extLst>
              <ns1:ext uri="{FF2B5EF4-FFF2-40B4-BE49-F238E27FC236}">
                <ns2:creationId id="{D0B0A5F8-5577-4493-B269-7E537F0F1082}"/>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15 / 37</ns1:t>
            </ns1:r>
          </ns1:p>
        </ns0:txBody>
      </ns0:sp>
      <ns0:sp>
        <ns0:nvSpPr>
          <ns0:cNvPr id="6" name="">
            <ns1:extLst>
              <ns1:ext uri="{FF2B5EF4-FFF2-40B4-BE49-F238E27FC236}">
                <ns2:creationId id="{2B53A757-1CC2-4C31-8252-4F6A258B4C51}"/>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DCE8F360-3E09-4BD6-BD33-2246BF12A7CD}"/>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질병보험은 약정한 질병과 급부를 확인</ns1:t>
            </ns1:r>
          </ns1:p>
        </ns0:txBody>
      </ns0:sp>
      <ns0:sp>
        <ns0:nvSpPr>
          <ns0:cNvPr id="8" name="">
            <ns1:extLst>
              <ns1:ext uri="{FF2B5EF4-FFF2-40B4-BE49-F238E27FC236}">
                <ns2:creationId id="{5A0E8262-D273-4EDD-83B9-97F6BD57E4B4}"/>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FF4B0402-727F-48B4-83CE-189768A0A560}"/>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10" name="">
            <ns1:extLst>
              <ns1:ext uri="{FF2B5EF4-FFF2-40B4-BE49-F238E27FC236}">
                <ns2:creationId id="{9D87599B-3098-4ED9-A79A-70C5319D0E1F}"/>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sp>
      <ns0:sp>
        <ns0:nvSpPr>
          <ns0:cNvPr id="11" name="">
            <ns1:extLst>
              <ns1:ext uri="{FF2B5EF4-FFF2-40B4-BE49-F238E27FC236}">
                <ns2:creationId id="{54B25650-4C5A-4100-AF33-00D586D71DAD}"/>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대상</ns1:t>
            </ns1:r>
          </ns1:p>
        </ns0:txBody>
      </ns0:sp>
      <ns0:sp>
        <ns0:nvSpPr>
          <ns0:cNvPr id="12" name="">
            <ns1:extLst>
              <ns1:ext uri="{FF2B5EF4-FFF2-40B4-BE49-F238E27FC236}">
                <ns2:creationId id="{FE005393-CE1E-4240-8430-2AD68C3A9E1B}"/>
              </ns1:ext>
            </ns1:extLst>
          </ns0:cNvPr>
          <ns0:cNvSpPr>
            <ns1:spLocks noGrp="1"/>
          </ns0:cNvSpPr>
          <ns0:nvPr/>
        </ns0:nvSpPr>
        <ns0:spPr>
          <ns1:xfrm>
            <ns1:off x="6953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암·치아·주요 질환 등 상품별</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범위</ns1:t>
            </ns1:r>
          </ns1:p>
        </ns0:txBody>
      </ns0:sp>
      <ns0:sp>
        <ns0:nvSpPr>
          <ns0:cNvPr id="13" name="">
            <ns1:extLst>
              <ns1:ext uri="{FF2B5EF4-FFF2-40B4-BE49-F238E27FC236}">
                <ns2:creationId id="{739E859C-E657-450D-BEBD-A4FBDCC243A1}"/>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4" name="">
            <ns1:extLst>
              <ns1:ext uri="{FF2B5EF4-FFF2-40B4-BE49-F238E27FC236}">
                <ns2:creationId id="{F9E9A623-9FB7-43FE-BC9B-06AE579EE49C}"/>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sp>
      <ns0:sp>
        <ns0:nvSpPr>
          <ns0:cNvPr id="15" name="">
            <ns1:extLst>
              <ns1:ext uri="{FF2B5EF4-FFF2-40B4-BE49-F238E27FC236}">
                <ns2:creationId id="{D7D71C98-D624-40A6-9090-CB0358E6A4F2}"/>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지급 계기</ns1:t>
            </ns1:r>
          </ns1:p>
        </ns0:txBody>
      </ns0:sp>
      <ns0:sp>
        <ns0:nvSpPr>
          <ns0:cNvPr id="16" name="">
            <ns1:extLst>
              <ns1:ext uri="{FF2B5EF4-FFF2-40B4-BE49-F238E27FC236}">
                <ns2:creationId id="{95388B1E-613B-49A9-9FB2-071E0DEECD24}"/>
              </ns1:ext>
            </ns1:extLst>
          </ns0:cNvPr>
          <ns0:cNvSpPr>
            <ns1:spLocks noGrp="1"/>
          </ns0:cNvSpPr>
          <ns0:nvPr/>
        </ns0:nvSpPr>
        <ns0:spPr>
          <ns1:xfrm>
            <ns1:off x="453707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진단·수술·입원 등 각각의</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조건</ns1:t>
            </ns1:r>
          </ns1:p>
        </ns0:txBody>
      </ns0:sp>
      <ns0:sp>
        <ns0:nvSpPr>
          <ns0:cNvPr id="17" name="">
            <ns1:extLst>
              <ns1:ext uri="{FF2B5EF4-FFF2-40B4-BE49-F238E27FC236}">
                <ns2:creationId id="{EB0B633F-CC2F-4BB3-A5CD-9A36226DA2D7}"/>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8" name="">
            <ns1:extLst>
              <ns1:ext uri="{FF2B5EF4-FFF2-40B4-BE49-F238E27FC236}">
                <ns2:creationId id="{4108341C-0BC4-4CA7-AF11-B9C237BB2D46}"/>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sp>
      <ns0:sp>
        <ns0:nvSpPr>
          <ns0:cNvPr id="19" name="">
            <ns1:extLst>
              <ns1:ext uri="{FF2B5EF4-FFF2-40B4-BE49-F238E27FC236}">
                <ns2:creationId id="{161F1A2C-2E41-4FE5-BDF6-78842786AC36}"/>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가입 조건</ns1:t>
            </ns1:r>
          </ns1:p>
        </ns0:txBody>
      </ns0:sp>
      <ns0:sp>
        <ns0:nvSpPr>
          <ns0:cNvPr id="20" name="">
            <ns1:extLst>
              <ns1:ext uri="{FF2B5EF4-FFF2-40B4-BE49-F238E27FC236}">
                <ns2:creationId id="{9951C1AE-A701-445C-AA53-384FE9A1E465}"/>
              </ns1:ext>
            </ns1:extLst>
          </ns0:cNvPr>
          <ns0:cNvSpPr>
            <ns1:spLocks noGrp="1"/>
          </ns0:cNvSpPr>
          <ns0:nvPr/>
        </ns0:nvSpPr>
        <ns0:spPr>
          <ns1:xfrm>
            <ns1:off x="837882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상품별 연령·기간·건강 심사</ns1:t>
            </ns1: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586305564"/>
      </ns0:ext>
    </ns0:extLst>
  </ns0:cSld>
</ns0:sld>
</file>

<file path=ppt/slides/slide16.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8" name="">
            <ns1:extLst>
              <ns1:ext uri="{FF2B5EF4-FFF2-40B4-BE49-F238E27FC236}">
                <ns2:creationId id="{8F92E68E-14D0-4DEE-8D5B-46B38FAFE48E}"/>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2719A294-3919-49D0-973E-6CD5EC0934AA}"/>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6강</ns1:t>
            </ns1:r>
          </ns1:p>
        </ns0:txBody>
      </ns0:sp>
      <ns0:sp>
        <ns0:nvSpPr>
          <ns0:cNvPr id="5" name="">
            <ns1:extLst>
              <ns1:ext uri="{FF2B5EF4-FFF2-40B4-BE49-F238E27FC236}">
                <ns2:creationId id="{52E7BF4D-862F-437E-BB4F-89056FF4EED3}"/>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16 / 37</ns1:t>
            </ns1:r>
          </ns1:p>
        </ns0:txBody>
      </ns0:sp>
      <ns0:sp>
        <ns0:nvSpPr>
          <ns0:cNvPr id="6" name="">
            <ns1:extLst>
              <ns1:ext uri="{FF2B5EF4-FFF2-40B4-BE49-F238E27FC236}">
                <ns2:creationId id="{654E11DD-FD3A-46AD-AC53-C0E7898B9F6C}"/>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pic>
        <ns0:nvPicPr>
          <ns0:cNvPr id="24" name=""/>
          <ns0:cNvPicPr>
            <ns1:picLocks noChangeAspect="1"/>
          </ns0:cNvPicPr>
          <ns0:nvPr/>
        </ns0:nvPicPr>
        <ns0:blipFill>
          <ns1:blip ns3:embed="Ra7dbdf939dee421e"/>
          <ns1:srcRect l="0" t="9532" r="0" b="9532"/>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1ABD423F-6F0F-4B4D-A83D-16B8B3D963E5}"/>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암보험은 이름보다 정의가 중요</ns1:t>
            </ns1:r>
          </ns1:p>
        </ns0:txBody>
      </ns0:sp>
      <ns0:sp>
        <ns0:nvSpPr>
          <ns0:cNvPr id="9" name="">
            <ns1:extLst>
              <ns1:ext uri="{FF2B5EF4-FFF2-40B4-BE49-F238E27FC236}">
                <ns2:creationId id="{D4BA9F35-C26F-44FC-BB4E-541E946247C3}"/>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2E14CA4C-5B1D-423A-8DCF-16898EABFD59}"/>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sp>
      <ns0:sp>
        <ns0:nvSpPr>
          <ns0:cNvPr id="11" name="">
            <ns1:extLst>
              <ns1:ext uri="{FF2B5EF4-FFF2-40B4-BE49-F238E27FC236}">
                <ns2:creationId id="{AA41CDE8-DFB2-4ECB-B985-AAC0FF431F05}"/>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2" name="">
            <ns1:extLst>
              <ns1:ext uri="{FF2B5EF4-FFF2-40B4-BE49-F238E27FC236}">
                <ns2:creationId id="{D8A03E8D-666A-4A83-8FA6-F880A388B0C4}"/>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암진단</ns1:t>
            </ns1:r>
          </ns1:p>
        </ns0:txBody>
      </ns0:sp>
      <ns0:sp>
        <ns0:nvSpPr>
          <ns0:cNvPr id="13" name="">
            <ns1:extLst>
              <ns1:ext uri="{FF2B5EF4-FFF2-40B4-BE49-F238E27FC236}">
                <ns2:creationId id="{5940A168-2C57-42FC-9B1C-E4B2E873E4FA}"/>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약관의 암 분류와 진단 확정 요건</ns1:t>
            </ns1:r>
          </ns1:p>
        </ns0:txBody>
      </ns0:sp>
      <ns0:sp>
        <ns0:nvSpPr>
          <ns0:cNvPr id="14" name="">
            <ns1:extLst>
              <ns1:ext uri="{FF2B5EF4-FFF2-40B4-BE49-F238E27FC236}">
                <ns2:creationId id="{18A87B81-C600-43D3-B1E7-114DB69A67D1}"/>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sp>
      <ns0:sp>
        <ns0:nvSpPr>
          <ns0:cNvPr id="15" name="">
            <ns1:extLst>
              <ns1:ext uri="{FF2B5EF4-FFF2-40B4-BE49-F238E27FC236}">
                <ns2:creationId id="{C7340F66-2370-467D-9527-02B434840D99}"/>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6" name="">
            <ns1:extLst>
              <ns1:ext uri="{FF2B5EF4-FFF2-40B4-BE49-F238E27FC236}">
                <ns2:creationId id="{74DDE58E-8B5C-44EF-A0C8-8021380BA99E}"/>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차등 지급</ns1:t>
            </ns1:r>
          </ns1:p>
        </ns0:txBody>
      </ns0:sp>
      <ns0:sp>
        <ns0:nvSpPr>
          <ns0:cNvPr id="17" name="">
            <ns1:extLst>
              <ns1:ext uri="{FF2B5EF4-FFF2-40B4-BE49-F238E27FC236}">
                <ns2:creationId id="{E632CDAA-824D-41C2-9110-B72D37FB86D4}"/>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일반암·특정암·제자리암 등의 약정</ns1:t>
            </ns1:r>
          </ns1:p>
        </ns0:txBody>
      </ns0:sp>
      <ns0:pic>
        <ns0:nvPicPr>
          <ns0:cNvPr id="25"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932064081"/>
      </ns0:ext>
    </ns0:extLst>
  </ns0:cSld>
</ns0:sld>
</file>

<file path=ppt/slides/slide17.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1" name="">
            <ns1:extLst>
              <ns1:ext uri="{FF2B5EF4-FFF2-40B4-BE49-F238E27FC236}">
                <ns2:creationId id="{24886596-4919-41BB-ABBB-C5F37C67D052}"/>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B0D53477-E111-42E2-B790-2383A449DD4F}"/>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6강</ns1:t>
            </ns1:r>
          </ns1:p>
        </ns0:txBody>
      </ns0:sp>
      <ns0:sp>
        <ns0:nvSpPr>
          <ns0:cNvPr id="5" name="">
            <ns1:extLst>
              <ns1:ext uri="{FF2B5EF4-FFF2-40B4-BE49-F238E27FC236}">
                <ns2:creationId id="{49D7CC3B-5B09-4639-9D87-C1DF11FEB388}"/>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17 / 37</ns1:t>
            </ns1:r>
          </ns1:p>
        </ns0:txBody>
      </ns0:sp>
      <ns0:sp>
        <ns0:nvSpPr>
          <ns0:cNvPr id="6" name="">
            <ns1:extLst>
              <ns1:ext uri="{FF2B5EF4-FFF2-40B4-BE49-F238E27FC236}">
                <ns2:creationId id="{EBAE4CE1-4E8D-47C6-AAEF-1833789E6CAF}"/>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7C720151-1DC7-46A2-B4D6-917961951EE4}"/>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암의 직접적인 치료란</ns1:t>
            </ns1:r>
          </ns1:p>
        </ns0:txBody>
      </ns0:sp>
      <ns0:sp>
        <ns0:nvSpPr>
          <ns0:cNvPr id="8" name="">
            <ns1:extLst>
              <ns1:ext uri="{FF2B5EF4-FFF2-40B4-BE49-F238E27FC236}">
                <ns2:creationId id="{80692F5F-372C-42BE-8468-D56C5EB34F9E}"/>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FEDF2258-0521-4B46-BF48-CC190F429648}"/>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10" name="">
            <ns1:extLst>
              <ns1:ext uri="{FF2B5EF4-FFF2-40B4-BE49-F238E27FC236}">
                <ns2:creationId id="{C7127116-E5B5-458D-800A-7E5AD20D4364}"/>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sp>
      <ns0:sp>
        <ns0:nvSpPr>
          <ns0:cNvPr id="11" name="">
            <ns1:extLst>
              <ns1:ext uri="{FF2B5EF4-FFF2-40B4-BE49-F238E27FC236}">
                <ns2:creationId id="{921D0CFC-CAC4-4A60-BC14-DE8E58080222}"/>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기본</ns1:t>
            </ns1:r>
          </ns1:p>
        </ns0:txBody>
      </ns0:sp>
      <ns0:sp>
        <ns0:nvSpPr>
          <ns0:cNvPr id="12" name="">
            <ns1:extLst>
              <ns1:ext uri="{FF2B5EF4-FFF2-40B4-BE49-F238E27FC236}">
                <ns2:creationId id="{8B5B2A7D-7E63-445B-8B74-C14FC31E9BA9}"/>
              </ns1:ext>
            </ns1:extLst>
          </ns0:cNvPr>
          <ns0:cNvSpPr>
            <ns1:spLocks noGrp="1"/>
          </ns0:cNvSpPr>
          <ns0:nvPr/>
        </ns0:nvSpPr>
        <ns0:spPr>
          <ns1:xfrm>
            <ns1:off x="6953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암을 제거하거나 증식을</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억제하는 치료</ns1:t>
            </ns1:r>
          </ns1:p>
        </ns0:txBody>
      </ns0:sp>
      <ns0:sp>
        <ns0:nvSpPr>
          <ns0:cNvPr id="13" name="">
            <ns1:extLst>
              <ns1:ext uri="{FF2B5EF4-FFF2-40B4-BE49-F238E27FC236}">
                <ns2:creationId id="{BB7EF72D-32AF-4230-8F9D-6196A58F3407}"/>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4" name="">
            <ns1:extLst>
              <ns1:ext uri="{FF2B5EF4-FFF2-40B4-BE49-F238E27FC236}">
                <ns2:creationId id="{C8DFC960-13F6-4461-A9C1-6E562DFE3BB0}"/>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sp>
      <ns0:sp>
        <ns0:nvSpPr>
          <ns0:cNvPr id="15" name="">
            <ns1:extLst>
              <ns1:ext uri="{FF2B5EF4-FFF2-40B4-BE49-F238E27FC236}">
                <ns2:creationId id="{E82851E9-BB6E-4A6D-90A0-0FC9754D2E4F}"/>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대표</ns1:t>
            </ns1:r>
          </ns1:p>
        </ns0:txBody>
      </ns0:sp>
      <ns0:sp>
        <ns0:nvSpPr>
          <ns0:cNvPr id="16" name="">
            <ns1:extLst>
              <ns1:ext uri="{FF2B5EF4-FFF2-40B4-BE49-F238E27FC236}">
                <ns2:creationId id="{76ACBE9F-82AC-45FD-A2C3-A2DAA746C78F}"/>
              </ns1:ext>
            </ns1:extLst>
          </ns0:cNvPr>
          <ns0:cNvSpPr>
            <ns1:spLocks noGrp="1"/>
          </ns0:cNvSpPr>
          <ns0:nvPr/>
        </ns0:nvSpPr>
        <ns0:spPr>
          <ns1:xfrm>
            <ns1:off x="453707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약관 요건에 맞는</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수술·항암약물·방사선</ns1:t>
            </ns1:r>
          </ns1:p>
        </ns0:txBody>
      </ns0:sp>
      <ns0:sp>
        <ns0:nvSpPr>
          <ns0:cNvPr id="17" name="">
            <ns1:extLst>
              <ns1:ext uri="{FF2B5EF4-FFF2-40B4-BE49-F238E27FC236}">
                <ns2:creationId id="{E4D785E6-6EA6-43CD-8AC0-B8B2848B49EC}"/>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8" name="">
            <ns1:extLst>
              <ns1:ext uri="{FF2B5EF4-FFF2-40B4-BE49-F238E27FC236}">
                <ns2:creationId id="{5349F46F-E96A-47E5-AD55-098FA6B6501E}"/>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sp>
      <ns0:sp>
        <ns0:nvSpPr>
          <ns0:cNvPr id="19" name="">
            <ns1:extLst>
              <ns1:ext uri="{FF2B5EF4-FFF2-40B4-BE49-F238E27FC236}">
                <ns2:creationId id="{C89432C6-5AE1-4BCD-936A-0ABC29E62FBF}"/>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예외 검토</ns1:t>
            </ns1:r>
          </ns1:p>
        </ns0:txBody>
      </ns0:sp>
      <ns0:sp>
        <ns0:nvSpPr>
          <ns0:cNvPr id="20" name="">
            <ns1:extLst>
              <ns1:ext uri="{FF2B5EF4-FFF2-40B4-BE49-F238E27FC236}">
                <ns2:creationId id="{E076E60B-819E-4EA4-AAD8-4D9B709A9BAD}"/>
              </ns1:ext>
            </ns1:extLst>
          </ns0:cNvPr>
          <ns0:cNvSpPr>
            <ns1:spLocks noGrp="1"/>
          </ns0:cNvSpPr>
          <ns0:nvPr/>
        </ns0:nvSpPr>
        <ns0:spPr>
          <ns1:xfrm>
            <ns1:off x="83788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필수불가결한 치료 등 약관상</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인정 조건</ns1:t>
            </ns1: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923550758"/>
      </ns0:ext>
    </ns0:extLst>
  </ns0:cSld>
</ns0:sld>
</file>

<file path=ppt/slides/slide18.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19" name="">
            <ns1:extLst>
              <ns1:ext uri="{FF2B5EF4-FFF2-40B4-BE49-F238E27FC236}">
                <ns2:creationId id="{473E8628-3EFE-4632-BF1A-A7B1BD98A837}"/>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B4C767DF-C4E6-4363-AF76-BB4CAF25FEBE}"/>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손해보험 6강</ns1:t>
            </ns1:r>
          </ns1:p>
        </ns0:txBody>
      </ns0:sp>
      <ns0:sp>
        <ns0:nvSpPr>
          <ns0:cNvPr id="5" name="">
            <ns1:extLst>
              <ns1:ext uri="{FF2B5EF4-FFF2-40B4-BE49-F238E27FC236}">
                <ns2:creationId id="{1410D35D-5FFF-4619-A525-0A3D083E3371}"/>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18 / 37</ns1:t>
            </ns1:r>
          </ns1:p>
        </ns0:txBody>
      </ns0:sp>
      <ns0:sp>
        <ns0:nvSpPr>
          <ns0:cNvPr id="6" name="">
            <ns1:extLst>
              <ns1:ext uri="{FF2B5EF4-FFF2-40B4-BE49-F238E27FC236}">
                <ns2:creationId id="{36FAB3EC-B1A4-40E6-8583-D74BC3DF00C6}"/>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sp>
      <ns0:sp>
        <ns0:nvSpPr>
          <ns0:cNvPr id="7" name="">
            <ns1:extLst>
              <ns1:ext uri="{FF2B5EF4-FFF2-40B4-BE49-F238E27FC236}">
                <ns2:creationId id="{CE6426EB-8982-407A-A2F1-509254FC1870}"/>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대기기간과 감액기간을 나누기</ns1:t>
            </ns1:r>
          </ns1:p>
        </ns0:txBody>
      </ns0:sp>
      <ns0:sp>
        <ns0:nvSpPr>
          <ns0:cNvPr id="8" name="">
            <ns1:extLst>
              <ns1:ext uri="{FF2B5EF4-FFF2-40B4-BE49-F238E27FC236}">
                <ns2:creationId id="{46F77F67-D7B0-4C0C-9FCF-A2B1DF5C2DDF}"/>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00821B32-5719-4650-AC9D-339E8D53F805}"/>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sp>
      <ns0:sp>
        <ns0:nvSpPr>
          <ns0:cNvPr id="10" name="">
            <ns1:extLst>
              <ns1:ext uri="{FF2B5EF4-FFF2-40B4-BE49-F238E27FC236}">
                <ns2:creationId id="{E7B1C729-FE82-46A7-8B59-1FB5FBCCD807}"/>
              </ns1:ext>
            </ns1:extLst>
          </ns0:cNvPr>
          <ns0:cNvSpPr>
            <ns1:spLocks noGrp="1"/>
          </ns0:cNvSpPr>
          <ns0:nvPr/>
        </ns0:nvSpPr>
        <ns0:spPr>
          <ns1:xfrm>
            <ns1:off x="6953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90일 예시</ns1:t>
            </ns1:r>
          </ns1:p>
        </ns0:txBody>
      </ns0:sp>
      <ns0:sp>
        <ns0:nvSpPr>
          <ns0:cNvPr id="11" name="">
            <ns1:extLst>
              <ns1:ext uri="{FF2B5EF4-FFF2-40B4-BE49-F238E27FC236}">
                <ns2:creationId id="{3BF73D80-D22F-446B-A390-209C7C69383C}"/>
              </ns1:ext>
            </ns1:extLst>
          </ns0:cNvPr>
          <ns0:cNvSpPr>
            <ns1:spLocks noGrp="1"/>
          </ns0:cNvSpPr>
          <ns0:nvPr/>
        </ns0:nvSpPr>
        <ns0:spPr>
          <ns1:xfrm>
            <ns1:off x="7048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일정 기간이 지난 뒤 암 보장</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시작</ns1:t>
            </ns1:r>
          </ns1:p>
        </ns0:txBody>
      </ns0:sp>
      <ns0:sp>
        <ns0:nvSpPr>
          <ns0:cNvPr id="12" name="">
            <ns1:extLst>
              <ns1:ext uri="{FF2B5EF4-FFF2-40B4-BE49-F238E27FC236}">
                <ns2:creationId id="{F74CD459-5DE6-411D-96AC-03502232412F}"/>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sp>
      <ns0:sp>
        <ns0:nvSpPr>
          <ns0:cNvPr id="13" name="">
            <ns1:extLst>
              <ns1:ext uri="{FF2B5EF4-FFF2-40B4-BE49-F238E27FC236}">
                <ns2:creationId id="{96FE545A-ADA8-4A78-B4DF-ADC25C659583}"/>
              </ns1:ext>
            </ns1:extLst>
          </ns0:cNvPr>
          <ns0:cNvSpPr>
            <ns1:spLocks noGrp="1"/>
          </ns0:cNvSpPr>
          <ns0:nvPr/>
        </ns0:nvSpPr>
        <ns0:spPr>
          <ns1:xfrm>
            <ns1:off x="4543425" y="2438400"/>
            <ns1:ext cx="3105150" cy="471964"/>
          </ns1:xfrm>
          <ns1:prstGeom prst="rect">
            <ns1:avLst/>
          </ns1:prstGeom>
          <ns1:noFill/>
          <ns1:ln w="0">
            <ns1:noFill/>
          </ns1:ln>
        </ns0:spPr>
        <ns0:txBody>
          <ns1:bodyPr>
            <ns1:noAutofit/>
          </ns1:bodyPr>
          <ns1:lstStyle/>
          <ns1:p>
            <ns1:pPr>
              <ns1:defRPr sz="2475">
                <ns1:solidFill>
                  <ns1:srgbClr val="F1C779"/>
                </ns1:solidFill>
                <ns1:latin typeface="Paperlogy 6 SemiBold"/>
                <ns1:ea typeface="Paperlogy 6 SemiBold"/>
                <ns1:cs typeface="Paperlogy 6 SemiBold"/>
              </ns1:defRPr>
            </ns1:pPr>
            <ns1:r>
              <ns1:rPr sz="2475">
                <ns1:solidFill>
                  <ns1:srgbClr val="F1C779"/>
                </ns1:solidFill>
                <ns1:latin typeface="Paperlogy 6 SemiBold"/>
                <ns1:ea typeface="Paperlogy 6 SemiBold"/>
                <ns1:cs typeface="Paperlogy 6 SemiBold"/>
              </ns1:rPr>
              <ns1:t>1년·50% 예시</ns1:t>
            </ns1:r>
          </ns1:p>
        </ns0:txBody>
      </ns0:sp>
      <ns0:sp>
        <ns0:nvSpPr>
          <ns0:cNvPr id="14" name="">
            <ns1:extLst>
              <ns1:ext uri="{FF2B5EF4-FFF2-40B4-BE49-F238E27FC236}">
                <ns2:creationId id="{213C387A-BAAD-454E-AF00-EFF27519579B}"/>
              </ns1:ext>
            </ns1:extLst>
          </ns0:cNvPr>
          <ns0:cNvSpPr>
            <ns1:spLocks noGrp="1"/>
          </ns0:cNvSpPr>
          <ns0:nvPr/>
        </ns0:nvSpPr>
        <ns0:spPr>
          <ns1:xfrm>
            <ns1:off x="45529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초기 일정 기간에는 약정금액</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감액</ns1:t>
            </ns1:r>
          </ns1:p>
        </ns0:txBody>
      </ns0:sp>
      <ns0:sp>
        <ns0:nvSpPr>
          <ns0:cNvPr id="15" name="">
            <ns1:extLst>
              <ns1:ext uri="{FF2B5EF4-FFF2-40B4-BE49-F238E27FC236}">
                <ns2:creationId id="{B94099C6-D047-410E-A2E5-BBEAF9A1C4A6}"/>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sp>
      <ns0:sp>
        <ns0:nvSpPr>
          <ns0:cNvPr id="16" name="">
            <ns1:extLst>
              <ns1:ext uri="{FF2B5EF4-FFF2-40B4-BE49-F238E27FC236}">
                <ns2:creationId id="{2AE0DEA8-85C8-45B6-A505-5642F6877D12}"/>
              </ns1:ext>
            </ns1:extLst>
          </ns0:cNvPr>
          <ns0:cNvSpPr>
            <ns1:spLocks noGrp="1"/>
          </ns0:cNvSpPr>
          <ns0:nvPr/>
        </ns0:nvSpPr>
        <ns0:spPr>
          <ns1:xfrm>
            <ns1:off x="83915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상품별 확인</ns1:t>
            </ns1:r>
          </ns1:p>
        </ns0:txBody>
      </ns0:sp>
      <ns0:sp>
        <ns0:nvSpPr>
          <ns0:cNvPr id="17" name="">
            <ns1:extLst>
              <ns1:ext uri="{FF2B5EF4-FFF2-40B4-BE49-F238E27FC236}">
                <ns2:creationId id="{C61B1726-5A87-4739-AEF8-15627D038F0A}"/>
              </ns1:ext>
            </ns1:extLst>
          </ns0:cNvPr>
          <ns0:cNvSpPr>
            <ns1:spLocks noGrp="1"/>
          </ns0:cNvSpPr>
          <ns0:nvPr/>
        </ns0:nvSpPr>
        <ns0:spPr>
          <ns1:xfrm>
            <ns1:off x="84010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가입연령·담보별 예외와 적용</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조건</ns1:t>
            </ns1:r>
          </ns1:p>
        </ns0:txBody>
      </ns0:sp>
      <ns0:sp>
        <ns0:nvSpPr>
          <ns0:cNvPr id="18" name="">
            <ns1:extLst>
              <ns1:ext uri="{FF2B5EF4-FFF2-40B4-BE49-F238E27FC236}">
                <ns2:creationId id="{8EA3EE02-3CAF-4BDC-96EB-E1B365E0F647}"/>
              </ns1:ext>
            </ns1:extLst>
          </ns0:cNvPr>
          <ns0:cNvSpPr>
            <ns1:spLocks noGrp="1"/>
          </ns0:cNvSpPr>
          <ns0:nvPr/>
        </ns0:nvSpPr>
        <ns0:spPr>
          <ns1:xfrm>
            <ns1:off x="466725" y="5962650"/>
            <ns1:ext cx="11258550" cy="214789"/>
          </ns1:xfrm>
          <ns1:prstGeom prst="rect">
            <ns1:avLst/>
          </ns1:prstGeom>
          <ns1:noFill/>
          <ns1:ln w="0">
            <ns1:noFill/>
          </ns1:ln>
        </ns0:spPr>
        <ns0:txBody>
          <ns1:bodyPr>
            <ns1:noAutofit/>
          </ns1:bodyPr>
          <ns1:lstStyle/>
          <ns1:p>
            <ns1:pPr>
              <ns1:defRPr sz="975">
                <ns1:solidFill>
                  <ns1:srgbClr val="B6CDDF"/>
                </ns1:solidFill>
                <ns1:latin typeface="Paperlogy 4 Regular"/>
                <ns1:ea typeface="Paperlogy 4 Regular"/>
                <ns1:cs typeface="Paperlogy 4 Regular"/>
              </ns1:defRPr>
            </ns1:pPr>
            <ns1:r>
              <ns1:rPr sz="975">
                <ns1:solidFill>
                  <ns1:srgbClr val="B6CDDF"/>
                </ns1:solidFill>
                <ns1:latin typeface="Paperlogy 4 Regular"/>
                <ns1:ea typeface="Paperlogy 4 Regular"/>
                <ns1:cs typeface="Paperlogy 4 Regular"/>
              </ns1:rPr>
              <ns1:t>90일·1년·50%는 교재의 일반적 예시이며 상품별로 다름</ns1:t>
            </ns1: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337202587"/>
      </ns0:ext>
    </ns0:extLst>
  </ns0:cSld>
</ns0:sld>
</file>

<file path=ppt/slides/slide19.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7" name="">
            <ns1:extLst>
              <ns1:ext uri="{FF2B5EF4-FFF2-40B4-BE49-F238E27FC236}">
                <ns2:creationId id="{77F9F5DF-2035-4693-9333-F4E397B9FD90}"/>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965BEC63-73C6-4B59-B207-5963CEDA2A95}"/>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6강</ns1:t>
            </ns1:r>
          </ns1:p>
        </ns0:txBody>
      </ns0:sp>
      <ns0:sp>
        <ns0:nvSpPr>
          <ns0:cNvPr id="5" name="">
            <ns1:extLst>
              <ns1:ext uri="{FF2B5EF4-FFF2-40B4-BE49-F238E27FC236}">
                <ns2:creationId id="{6CB74924-9CB7-431F-AF34-B4AEC6ED4438}"/>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19 / 37</ns1:t>
            </ns1:r>
          </ns1:p>
        </ns0:txBody>
      </ns0:sp>
      <ns0:sp>
        <ns0:nvSpPr>
          <ns0:cNvPr id="6" name="">
            <ns1:extLst>
              <ns1:ext uri="{FF2B5EF4-FFF2-40B4-BE49-F238E27FC236}">
                <ns2:creationId id="{C02C9E97-71B4-4B71-915A-0BB0D3E8B271}"/>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403ED7E6-FE04-42D7-8A1D-FD8BC6A060C4}"/>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어린이보험과 CI보험의 포인트</ns1:t>
            </ns1:r>
          </ns1:p>
        </ns0:txBody>
      </ns0:sp>
      <ns0:sp>
        <ns0:nvSpPr>
          <ns0:cNvPr id="8" name="">
            <ns1:extLst>
              <ns1:ext uri="{FF2B5EF4-FFF2-40B4-BE49-F238E27FC236}">
                <ns2:creationId id="{5B93204A-475A-4670-A562-CB6571390479}"/>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BD098D84-5F5F-4E87-AB8E-7AE6C0BA7D42}"/>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sp>
      <ns0:sp>
        <ns0:nvSpPr>
          <ns0:cNvPr id="10" name="">
            <ns1:extLst>
              <ns1:ext uri="{FF2B5EF4-FFF2-40B4-BE49-F238E27FC236}">
                <ns2:creationId id="{97113347-4780-4F80-AD1D-FB010DEA1432}"/>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1" name="">
            <ns1:extLst>
              <ns1:ext uri="{FF2B5EF4-FFF2-40B4-BE49-F238E27FC236}">
                <ns2:creationId id="{ECC4EC4E-D174-44D0-BAF5-62B4B1BF90A8}"/>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어린이보험</ns1:t>
            </ns1:r>
          </ns1:p>
        </ns0:txBody>
      </ns0:sp>
      <ns0:sp>
        <ns0:nvSpPr>
          <ns0:cNvPr id="12" name="">
            <ns1:extLst>
              <ns1:ext uri="{FF2B5EF4-FFF2-40B4-BE49-F238E27FC236}">
                <ns2:creationId id="{AEFC99A5-A4DB-495F-8E51-D0A1F4FBD101}"/>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상해·질병 등 선택한 보장과 가입 조건</ns1:t>
            </ns1:r>
          </ns1:p>
        </ns0:txBody>
      </ns0:sp>
      <ns0:sp>
        <ns0:nvSpPr>
          <ns0:cNvPr id="13" name="">
            <ns1:extLst>
              <ns1:ext uri="{FF2B5EF4-FFF2-40B4-BE49-F238E27FC236}">
                <ns2:creationId id="{71057B37-A06B-42FA-BE5B-03881F14BA7F}"/>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sp>
      <ns0:sp>
        <ns0:nvSpPr>
          <ns0:cNvPr id="14" name="">
            <ns1:extLst>
              <ns1:ext uri="{FF2B5EF4-FFF2-40B4-BE49-F238E27FC236}">
                <ns2:creationId id="{F3B0BB80-2C34-4089-AFEC-497999D2EB09}"/>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5" name="">
            <ns1:extLst>
              <ns1:ext uri="{FF2B5EF4-FFF2-40B4-BE49-F238E27FC236}">
                <ns2:creationId id="{33CE02C7-2105-4473-97EA-F66B027B629C}"/>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CI보험</ns1:t>
            </ns1:r>
          </ns1:p>
        </ns0:txBody>
      </ns0:sp>
      <ns0:sp>
        <ns0:nvSpPr>
          <ns0:cNvPr id="16" name="">
            <ns1:extLst>
              <ns1:ext uri="{FF2B5EF4-FFF2-40B4-BE49-F238E27FC236}">
                <ns2:creationId id="{75DB683B-1241-4CF1-ADD5-46545550C151}"/>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약관상 중대한 상태와 선지급 구조</ns1:t>
            </ns1:r>
          </ns1:p>
        </ns0:txBody>
      </ns0:sp>
      <ns0:pic>
        <ns0:nvPicPr>
          <ns0:cNvPr id="18"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373661657"/>
      </ns0:ext>
    </ns0:extLst>
  </ns0:cSld>
</ns0:sld>
</file>

<file path=ppt/slides/slide20.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8" name="">
            <ns1:extLst>
              <ns1:ext uri="{FF2B5EF4-FFF2-40B4-BE49-F238E27FC236}">
                <ns2:creationId id="{5D0501B5-7DD7-435B-A3FB-8FEFDB23C11E}"/>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91536CC0-1889-41F6-9C5A-78D05E819845}"/>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6강</ns1:t>
            </ns1:r>
          </ns1:p>
        </ns0:txBody>
      </ns0:sp>
      <ns0:sp>
        <ns0:nvSpPr>
          <ns0:cNvPr id="5" name="">
            <ns1:extLst>
              <ns1:ext uri="{FF2B5EF4-FFF2-40B4-BE49-F238E27FC236}">
                <ns2:creationId id="{0FCD32DF-7809-423E-B9FC-6230B848A851}"/>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20 / 37</ns1:t>
            </ns1:r>
          </ns1:p>
        </ns0:txBody>
      </ns0:sp>
      <ns0:sp>
        <ns0:nvSpPr>
          <ns0:cNvPr id="6" name="">
            <ns1:extLst>
              <ns1:ext uri="{FF2B5EF4-FFF2-40B4-BE49-F238E27FC236}">
                <ns2:creationId id="{B7C65733-CF4C-4EBA-B765-001C8EDCB085}"/>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pic>
        <ns0:nvPicPr>
          <ns0:cNvPr id="24" name=""/>
          <ns0:cNvPicPr>
            <ns1:picLocks noChangeAspect="1"/>
          </ns0:cNvPicPr>
          <ns0:nvPr/>
        </ns0:nvPicPr>
        <ns0:blipFill>
          <ns1:blip ns3:embed="R99f9cd38613b4fa0"/>
          <ns1:srcRect l="0" t="9532" r="0" b="9532"/>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C13341B9-E1DF-4E9C-926E-249602365ADA}"/>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치아보험의 대기기간과 감액기간</ns1:t>
            </ns1:r>
          </ns1:p>
        </ns0:txBody>
      </ns0:sp>
      <ns0:sp>
        <ns0:nvSpPr>
          <ns0:cNvPr id="9" name="">
            <ns1:extLst>
              <ns1:ext uri="{FF2B5EF4-FFF2-40B4-BE49-F238E27FC236}">
                <ns2:creationId id="{D3E79F24-D8A7-4185-A61D-AA765E52BB53}"/>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DFCA1290-DD51-425D-A8D9-71618D2A8CAF}"/>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sp>
      <ns0:sp>
        <ns0:nvSpPr>
          <ns0:cNvPr id="11" name="">
            <ns1:extLst>
              <ns1:ext uri="{FF2B5EF4-FFF2-40B4-BE49-F238E27FC236}">
                <ns2:creationId id="{FE1C4291-9226-49A0-8F60-54AB17F0052C}"/>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2" name="">
            <ns1:extLst>
              <ns1:ext uri="{FF2B5EF4-FFF2-40B4-BE49-F238E27FC236}">
                <ns2:creationId id="{5BE6B09E-5EA1-422E-BFBC-29CA8C88F333}"/>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치료의 종류</ns1:t>
            </ns1:r>
          </ns1:p>
        </ns0:txBody>
      </ns0:sp>
      <ns0:sp>
        <ns0:nvSpPr>
          <ns0:cNvPr id="13" name="">
            <ns1:extLst>
              <ns1:ext uri="{FF2B5EF4-FFF2-40B4-BE49-F238E27FC236}">
                <ns2:creationId id="{D162F562-106B-4ED9-8D5C-1448EA134465}"/>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보존치료·보철치료와 원인 구분</ns1:t>
            </ns1:r>
          </ns1:p>
        </ns0:txBody>
      </ns0:sp>
      <ns0:sp>
        <ns0:nvSpPr>
          <ns0:cNvPr id="14" name="">
            <ns1:extLst>
              <ns1:ext uri="{FF2B5EF4-FFF2-40B4-BE49-F238E27FC236}">
                <ns2:creationId id="{DB6B65E1-29AA-42CD-B599-D9BBE2EE73F4}"/>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sp>
      <ns0:sp>
        <ns0:nvSpPr>
          <ns0:cNvPr id="15" name="">
            <ns1:extLst>
              <ns1:ext uri="{FF2B5EF4-FFF2-40B4-BE49-F238E27FC236}">
                <ns2:creationId id="{1AE9F654-9CB2-4C58-93AD-C8AFBCBC1812}"/>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6" name="">
            <ns1:extLst>
              <ns1:ext uri="{FF2B5EF4-FFF2-40B4-BE49-F238E27FC236}">
                <ns2:creationId id="{FE3AF250-4548-4A9B-B3E0-EC83AB95A77D}"/>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지급 시점</ns1:t>
            </ns1:r>
          </ns1:p>
        </ns0:txBody>
      </ns0:sp>
      <ns0:sp>
        <ns0:nvSpPr>
          <ns0:cNvPr id="17" name="">
            <ns1:extLst>
              <ns1:ext uri="{FF2B5EF4-FFF2-40B4-BE49-F238E27FC236}">
                <ns2:creationId id="{E6669947-7965-4675-9F89-B4D729352617}"/>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면책 종료와 전액 지급 시점은 다를 수 있음</ns1:t>
            </ns1:r>
          </ns1:p>
        </ns0:txBody>
      </ns0:sp>
      <ns0:pic>
        <ns0:nvPicPr>
          <ns0:cNvPr id="25"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557965437"/>
      </ns0:ext>
    </ns0:extLst>
  </ns0:cSld>
</ns0:sld>
</file>

<file path=ppt/slides/slide21.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1" name="">
            <ns1:extLst>
              <ns1:ext uri="{FF2B5EF4-FFF2-40B4-BE49-F238E27FC236}">
                <ns2:creationId id="{0AFB3DDB-C8D0-48A7-AC7C-5A31C69411F2}"/>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E783A7D2-FF96-4A2E-9E91-D3767C8AA076}"/>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6강</ns1:t>
            </ns1:r>
          </ns1:p>
        </ns0:txBody>
      </ns0:sp>
      <ns0:sp>
        <ns0:nvSpPr>
          <ns0:cNvPr id="5" name="">
            <ns1:extLst>
              <ns1:ext uri="{FF2B5EF4-FFF2-40B4-BE49-F238E27FC236}">
                <ns2:creationId id="{89789ED8-3523-40D7-8C56-7860042C51F0}"/>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21 / 37</ns1:t>
            </ns1:r>
          </ns1:p>
        </ns0:txBody>
      </ns0:sp>
      <ns0:sp>
        <ns0:nvSpPr>
          <ns0:cNvPr id="6" name="">
            <ns1:extLst>
              <ns1:ext uri="{FF2B5EF4-FFF2-40B4-BE49-F238E27FC236}">
                <ns2:creationId id="{CB471EE2-2151-4153-8130-F1C9692C7431}"/>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8112ECE2-E2DC-4075-81A5-97975F5CB157}"/>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실손보험이 보는 의료비</ns1:t>
            </ns1:r>
          </ns1:p>
        </ns0:txBody>
      </ns0:sp>
      <ns0:sp>
        <ns0:nvSpPr>
          <ns0:cNvPr id="8" name="">
            <ns1:extLst>
              <ns1:ext uri="{FF2B5EF4-FFF2-40B4-BE49-F238E27FC236}">
                <ns2:creationId id="{2438756B-FD3C-4530-A49A-08015E1EC1BB}"/>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275B6A54-F6AA-4181-AEF7-C3FA9C40ABED}"/>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10" name="">
            <ns1:extLst>
              <ns1:ext uri="{FF2B5EF4-FFF2-40B4-BE49-F238E27FC236}">
                <ns2:creationId id="{85668F2F-70DB-4B0E-B931-05E8CEB3EB92}"/>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sp>
      <ns0:sp>
        <ns0:nvSpPr>
          <ns0:cNvPr id="11" name="">
            <ns1:extLst>
              <ns1:ext uri="{FF2B5EF4-FFF2-40B4-BE49-F238E27FC236}">
                <ns2:creationId id="{468235CE-0344-4B3B-A2E8-2351ACEB1475}"/>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급여</ns1:t>
            </ns1:r>
          </ns1:p>
        </ns0:txBody>
      </ns0:sp>
      <ns0:sp>
        <ns0:nvSpPr>
          <ns0:cNvPr id="12" name="">
            <ns1:extLst>
              <ns1:ext uri="{FF2B5EF4-FFF2-40B4-BE49-F238E27FC236}">
                <ns2:creationId id="{26053FB8-8D90-447E-BD4A-AA03FCEB84FA}"/>
              </ns1:ext>
            </ns1:extLst>
          </ns0:cNvPr>
          <ns0:cNvSpPr>
            <ns1:spLocks noGrp="1"/>
          </ns0:cNvSpPr>
          <ns0:nvPr/>
        </ns0:nvSpPr>
        <ns0:spPr>
          <ns1:xfrm>
            <ns1:off x="6953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건강보험 진료 중 본인이</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부담하는 부분</ns1:t>
            </ns1:r>
          </ns1:p>
        </ns0:txBody>
      </ns0:sp>
      <ns0:sp>
        <ns0:nvSpPr>
          <ns0:cNvPr id="13" name="">
            <ns1:extLst>
              <ns1:ext uri="{FF2B5EF4-FFF2-40B4-BE49-F238E27FC236}">
                <ns2:creationId id="{7F4DCD7F-C88B-45E8-AE1A-8D1D11AC1B25}"/>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4" name="">
            <ns1:extLst>
              <ns1:ext uri="{FF2B5EF4-FFF2-40B4-BE49-F238E27FC236}">
                <ns2:creationId id="{FBB55084-EA39-4C59-A02C-70272AD4574D}"/>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sp>
      <ns0:sp>
        <ns0:nvSpPr>
          <ns0:cNvPr id="15" name="">
            <ns1:extLst>
              <ns1:ext uri="{FF2B5EF4-FFF2-40B4-BE49-F238E27FC236}">
                <ns2:creationId id="{B3BD9883-E7C6-4DA2-833A-D74095EFA1F0}"/>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비급여</ns1:t>
            </ns1:r>
          </ns1:p>
        </ns0:txBody>
      </ns0:sp>
      <ns0:sp>
        <ns0:nvSpPr>
          <ns0:cNvPr id="16" name="">
            <ns1:extLst>
              <ns1:ext uri="{FF2B5EF4-FFF2-40B4-BE49-F238E27FC236}">
                <ns2:creationId id="{0F1D65BC-2244-4909-B8FE-830A6EB73B7A}"/>
              </ns1:ext>
            </ns1:extLst>
          </ns0:cNvPr>
          <ns0:cNvSpPr>
            <ns1:spLocks noGrp="1"/>
          </ns0:cNvSpPr>
          <ns0:nvPr/>
        </ns0:nvSpPr>
        <ns0:spPr>
          <ns1:xfrm>
            <ns1:off x="453707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건강보험 급여 대상이 아닌</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개인 부담 부분</ns1:t>
            </ns1:r>
          </ns1:p>
        </ns0:txBody>
      </ns0:sp>
      <ns0:sp>
        <ns0:nvSpPr>
          <ns0:cNvPr id="17" name="">
            <ns1:extLst>
              <ns1:ext uri="{FF2B5EF4-FFF2-40B4-BE49-F238E27FC236}">
                <ns2:creationId id="{1FC60443-ECEB-41F4-B4A9-5D34E0744590}"/>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8" name="">
            <ns1:extLst>
              <ns1:ext uri="{FF2B5EF4-FFF2-40B4-BE49-F238E27FC236}">
                <ns2:creationId id="{3797D227-1645-4B6D-AF4F-F59989D89CF1}"/>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sp>
      <ns0:sp>
        <ns0:nvSpPr>
          <ns0:cNvPr id="19" name="">
            <ns1:extLst>
              <ns1:ext uri="{FF2B5EF4-FFF2-40B4-BE49-F238E27FC236}">
                <ns2:creationId id="{D1D1450E-2D44-4D8D-856D-42DA8E53800D}"/>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실손 지급</ns1:t>
            </ns1:r>
          </ns1:p>
        </ns0:txBody>
      </ns0:sp>
      <ns0:sp>
        <ns0:nvSpPr>
          <ns0:cNvPr id="20" name="">
            <ns1:extLst>
              <ns1:ext uri="{FF2B5EF4-FFF2-40B4-BE49-F238E27FC236}">
                <ns2:creationId id="{76E4F48F-D175-4761-BFFD-9A225F6360BF}"/>
              </ns1:ext>
            </ns1:extLst>
          </ns0:cNvPr>
          <ns0:cNvSpPr>
            <ns1:spLocks noGrp="1"/>
          </ns0:cNvSpPr>
          <ns0:nvPr/>
        </ns0:nvSpPr>
        <ns0:spPr>
          <ns1:xfrm>
            <ns1:off x="83788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보장대상</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여부·자기부담금·한도를 적용</ns1:t>
            </ns1: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519081436"/>
      </ns0:ext>
    </ns0:extLst>
  </ns0:cSld>
</ns0:sld>
</file>

<file path=ppt/slides/slide22.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19" name="">
            <ns1:extLst>
              <ns1:ext uri="{FF2B5EF4-FFF2-40B4-BE49-F238E27FC236}">
                <ns2:creationId id="{978E2B60-FE3C-43F5-BF95-C7E64FDB07F8}"/>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6A4649E2-E131-4625-99FF-190E97B12821}"/>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손해보험 6강</ns1:t>
            </ns1:r>
          </ns1:p>
        </ns0:txBody>
      </ns0:sp>
      <ns0:sp>
        <ns0:nvSpPr>
          <ns0:cNvPr id="5" name="">
            <ns1:extLst>
              <ns1:ext uri="{FF2B5EF4-FFF2-40B4-BE49-F238E27FC236}">
                <ns2:creationId id="{FCEE074B-F273-42D8-82CC-379D04BD0980}"/>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22 / 37</ns1:t>
            </ns1:r>
          </ns1:p>
        </ns0:txBody>
      </ns0:sp>
      <ns0:sp>
        <ns0:nvSpPr>
          <ns0:cNvPr id="6" name="">
            <ns1:extLst>
              <ns1:ext uri="{FF2B5EF4-FFF2-40B4-BE49-F238E27FC236}">
                <ns2:creationId id="{D3A431D1-ED7F-4FCF-9941-307203E2F6E0}"/>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sp>
      <ns0:sp>
        <ns0:nvSpPr>
          <ns0:cNvPr id="7" name="">
            <ns1:extLst>
              <ns1:ext uri="{FF2B5EF4-FFF2-40B4-BE49-F238E27FC236}">
                <ns2:creationId id="{3E4E282F-7F02-4426-9D77-16A089E5F814}"/>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두 개 가입해도 두 배로 받지 않기</ns1:t>
            </ns1:r>
          </ns1:p>
        </ns0:txBody>
      </ns0:sp>
      <ns0:sp>
        <ns0:nvSpPr>
          <ns0:cNvPr id="8" name="">
            <ns1:extLst>
              <ns1:ext uri="{FF2B5EF4-FFF2-40B4-BE49-F238E27FC236}">
                <ns2:creationId id="{20A9025E-8FA7-4C57-86DD-02D90E6FD3DC}"/>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FDA43525-B66D-40FA-B0C5-D7587BEA22E2}"/>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sp>
      <ns0:sp>
        <ns0:nvSpPr>
          <ns0:cNvPr id="10" name="">
            <ns1:extLst>
              <ns1:ext uri="{FF2B5EF4-FFF2-40B4-BE49-F238E27FC236}">
                <ns2:creationId id="{9A1023A1-95BC-4B14-A7ED-4EF6C4FC8A6B}"/>
              </ns1:ext>
            </ns1:extLst>
          </ns0:cNvPr>
          <ns0:cNvSpPr>
            <ns1:spLocks noGrp="1"/>
          </ns0:cNvSpPr>
          <ns0:nvPr/>
        </ns0:nvSpPr>
        <ns0:spPr>
          <ns1:xfrm>
            <ns1:off x="695325" y="2438400"/>
            <ns1:ext cx="3105150" cy="973455"/>
          </ns1:xfrm>
          <ns1:prstGeom prst="rect">
            <ns1:avLst/>
          </ns1:prstGeom>
          <ns1:noFill/>
          <ns1:ln w="0">
            <ns1:noFill/>
          </ns1:ln>
        </ns0:spPr>
        <ns0:txBody>
          <ns1:bodyPr>
            <ns1:noAutofit/>
          </ns1:bodyPr>
          <ns1:lstStyle/>
          <ns1:p>
            <ns1:pPr>
              <ns1:defRPr sz="5400">
                <ns1:solidFill>
                  <ns1:srgbClr val="87C9FF"/>
                </ns1:solidFill>
                <ns1:latin typeface="Paperlogy 6 SemiBold"/>
                <ns1:ea typeface="Paperlogy 6 SemiBold"/>
                <ns1:cs typeface="Paperlogy 6 SemiBold"/>
              </ns1:defRPr>
            </ns1:pPr>
            <ns1:r>
              <ns1:rPr sz="5400">
                <ns1:solidFill>
                  <ns1:srgbClr val="87C9FF"/>
                </ns1:solidFill>
                <ns1:latin typeface="Paperlogy 6 SemiBold"/>
                <ns1:ea typeface="Paperlogy 6 SemiBold"/>
                <ns1:cs typeface="Paperlogy 6 SemiBold"/>
              </ns1:rPr>
              <ns1:t>치료비</ns1:t>
            </ns1:r>
          </ns1:p>
        </ns0:txBody>
      </ns0:sp>
      <ns0:sp>
        <ns0:nvSpPr>
          <ns0:cNvPr id="11" name="">
            <ns1:extLst>
              <ns1:ext uri="{FF2B5EF4-FFF2-40B4-BE49-F238E27FC236}">
                <ns2:creationId id="{CDA40811-C635-4302-9ED1-40BADB96E300}"/>
              </ns1:ext>
            </ns1:extLst>
          </ns0:cNvPr>
          <ns0:cNvSpPr>
            <ns1:spLocks noGrp="1"/>
          </ns0:cNvSpPr>
          <ns0:nvPr/>
        </ns0:nvSpPr>
        <ns0:spPr>
          <ns1:xfrm>
            <ns1:off x="7048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보상대상 3,000만원,</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자기부담금 없음 가정</ns1:t>
            </ns1:r>
          </ns1:p>
        </ns0:txBody>
      </ns0:sp>
      <ns0:sp>
        <ns0:nvSpPr>
          <ns0:cNvPr id="12" name="">
            <ns1:extLst>
              <ns1:ext uri="{FF2B5EF4-FFF2-40B4-BE49-F238E27FC236}">
                <ns2:creationId id="{FE71C1D6-44BD-4410-88B0-C58DEE727E5F}"/>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sp>
      <ns0:sp>
        <ns0:nvSpPr>
          <ns0:cNvPr id="13" name="">
            <ns1:extLst>
              <ns1:ext uri="{FF2B5EF4-FFF2-40B4-BE49-F238E27FC236}">
                <ns2:creationId id="{94702BAA-4BE1-4D3F-9748-B2C4FA99517A}"/>
              </ns1:ext>
            </ns1:extLst>
          </ns0:cNvPr>
          <ns0:cNvSpPr>
            <ns1:spLocks noGrp="1"/>
          </ns0:cNvSpPr>
          <ns0:nvPr/>
        </ns0:nvSpPr>
        <ns0:spPr>
          <ns1:xfrm>
            <ns1:off x="4543425" y="2438400"/>
            <ns1:ext cx="3105150" cy="973455"/>
          </ns1:xfrm>
          <ns1:prstGeom prst="rect">
            <ns1:avLst/>
          </ns1:prstGeom>
          <ns1:noFill/>
          <ns1:ln w="0">
            <ns1:noFill/>
          </ns1:ln>
        </ns0:spPr>
        <ns0:txBody>
          <ns1:bodyPr>
            <ns1:noAutofit/>
          </ns1:bodyPr>
          <ns1:lstStyle/>
          <ns1:p>
            <ns1:pPr>
              <ns1:defRPr sz="5400">
                <ns1:solidFill>
                  <ns1:srgbClr val="F1C779"/>
                </ns1:solidFill>
                <ns1:latin typeface="Paperlogy 6 SemiBold"/>
                <ns1:ea typeface="Paperlogy 6 SemiBold"/>
                <ns1:cs typeface="Paperlogy 6 SemiBold"/>
              </ns1:defRPr>
            </ns1:pPr>
            <ns1:r>
              <ns1:rPr sz="5400">
                <ns1:solidFill>
                  <ns1:srgbClr val="F1C779"/>
                </ns1:solidFill>
                <ns1:latin typeface="Paperlogy 6 SemiBold"/>
                <ns1:ea typeface="Paperlogy 6 SemiBold"/>
                <ns1:cs typeface="Paperlogy 6 SemiBold"/>
              </ns1:rPr>
              <ns1:t>보상책임</ns1:t>
            </ns1:r>
          </ns1:p>
        </ns0:txBody>
      </ns0:sp>
      <ns0:sp>
        <ns0:nvSpPr>
          <ns0:cNvPr id="14" name="">
            <ns1:extLst>
              <ns1:ext uri="{FF2B5EF4-FFF2-40B4-BE49-F238E27FC236}">
                <ns2:creationId id="{01006725-35D7-4394-B8B8-9BE969CF2CBC}"/>
              </ns1:ext>
            </ns1:extLst>
          </ns0:cNvPr>
          <ns0:cNvSpPr>
            <ns1:spLocks noGrp="1"/>
          </ns0:cNvSpPr>
          <ns0:nvPr/>
        </ns0:nvSpPr>
        <ns0:spPr>
          <ns1:xfrm>
            <ns1:off x="45529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A 1,000만원 / B</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3,000만원</ns1:t>
            </ns1:r>
          </ns1:p>
        </ns0:txBody>
      </ns0:sp>
      <ns0:sp>
        <ns0:nvSpPr>
          <ns0:cNvPr id="15" name="">
            <ns1:extLst>
              <ns1:ext uri="{FF2B5EF4-FFF2-40B4-BE49-F238E27FC236}">
                <ns2:creationId id="{8E3F475D-66CC-47A7-90CF-C14C59C02C6D}"/>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sp>
      <ns0:sp>
        <ns0:nvSpPr>
          <ns0:cNvPr id="16" name="">
            <ns1:extLst>
              <ns1:ext uri="{FF2B5EF4-FFF2-40B4-BE49-F238E27FC236}">
                <ns2:creationId id="{06F52576-2FBA-410A-8AD8-505B3FC6A554}"/>
              </ns1:ext>
            </ns1:extLst>
          </ns0:cNvPr>
          <ns0:cNvSpPr>
            <ns1:spLocks noGrp="1"/>
          </ns0:cNvSpPr>
          <ns0:nvPr/>
        </ns0:nvSpPr>
        <ns0:spPr>
          <ns1:xfrm>
            <ns1:off x="8391525" y="2438400"/>
            <ns1:ext cx="3105150" cy="973455"/>
          </ns1:xfrm>
          <ns1:prstGeom prst="rect">
            <ns1:avLst/>
          </ns1:prstGeom>
          <ns1:noFill/>
          <ns1:ln w="0">
            <ns1:noFill/>
          </ns1:ln>
        </ns0:spPr>
        <ns0:txBody>
          <ns1:bodyPr>
            <ns1:noAutofit/>
          </ns1:bodyPr>
          <ns1:lstStyle/>
          <ns1:p>
            <ns1:pPr>
              <ns1:defRPr sz="5400">
                <ns1:solidFill>
                  <ns1:srgbClr val="87C9FF"/>
                </ns1:solidFill>
                <ns1:latin typeface="Paperlogy 6 SemiBold"/>
                <ns1:ea typeface="Paperlogy 6 SemiBold"/>
                <ns1:cs typeface="Paperlogy 6 SemiBold"/>
              </ns1:defRPr>
            </ns1:pPr>
            <ns1:r>
              <ns1:rPr sz="5400">
                <ns1:solidFill>
                  <ns1:srgbClr val="87C9FF"/>
                </ns1:solidFill>
                <ns1:latin typeface="Paperlogy 6 SemiBold"/>
                <ns1:ea typeface="Paperlogy 6 SemiBold"/>
                <ns1:cs typeface="Paperlogy 6 SemiBold"/>
              </ns1:rPr>
              <ns1:t>비례분담</ns1:t>
            </ns1:r>
          </ns1:p>
        </ns0:txBody>
      </ns0:sp>
      <ns0:sp>
        <ns0:nvSpPr>
          <ns0:cNvPr id="17" name="">
            <ns1:extLst>
              <ns1:ext uri="{FF2B5EF4-FFF2-40B4-BE49-F238E27FC236}">
                <ns2:creationId id="{651876D7-BD97-41C5-A50A-5DB44433EC0B}"/>
              </ns1:ext>
            </ns1:extLst>
          </ns0:cNvPr>
          <ns0:cNvSpPr>
            <ns1:spLocks noGrp="1"/>
          </ns0:cNvSpPr>
          <ns0:nvPr/>
        </ns0:nvSpPr>
        <ns0:spPr>
          <ns1:xfrm>
            <ns1:off x="84010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A 750만원 / B 2,250만원</ns1:t>
            </ns1:r>
          </ns1:p>
        </ns0:txBody>
      </ns0:sp>
      <ns0:sp>
        <ns0:nvSpPr>
          <ns0:cNvPr id="18" name="">
            <ns1:extLst>
              <ns1:ext uri="{FF2B5EF4-FFF2-40B4-BE49-F238E27FC236}">
                <ns2:creationId id="{82FF08AA-1F34-44D5-8F0C-1AA9798A2101}"/>
              </ns1:ext>
            </ns1:extLst>
          </ns0:cNvPr>
          <ns0:cNvSpPr>
            <ns1:spLocks noGrp="1"/>
          </ns0:cNvSpPr>
          <ns0:nvPr/>
        </ns0:nvSpPr>
        <ns0:spPr>
          <ns1:xfrm>
            <ns1:off x="466725" y="5962650"/>
            <ns1:ext cx="11258550" cy="214789"/>
          </ns1:xfrm>
          <ns1:prstGeom prst="rect">
            <ns1:avLst/>
          </ns1:prstGeom>
          <ns1:noFill/>
          <ns1:ln w="0">
            <ns1:noFill/>
          </ns1:ln>
        </ns0:spPr>
        <ns0:txBody>
          <ns1:bodyPr>
            <ns1:noAutofit/>
          </ns1:bodyPr>
          <ns1:lstStyle/>
          <ns1:p>
            <ns1:pPr>
              <ns1:defRPr sz="975">
                <ns1:solidFill>
                  <ns1:srgbClr val="B6CDDF"/>
                </ns1:solidFill>
                <ns1:latin typeface="Paperlogy 4 Regular"/>
                <ns1:ea typeface="Paperlogy 4 Regular"/>
                <ns1:cs typeface="Paperlogy 4 Regular"/>
              </ns1:defRPr>
            </ns1:pPr>
            <ns1:r>
              <ns1:rPr sz="975">
                <ns1:solidFill>
                  <ns1:srgbClr val="B6CDDF"/>
                </ns1:solidFill>
                <ns1:latin typeface="Paperlogy 4 Regular"/>
                <ns1:ea typeface="Paperlogy 4 Regular"/>
                <ns1:cs typeface="Paperlogy 4 Regular"/>
              </ns1:rPr>
              <ns1:t>자기부담금 없는 교재 예시 / 실제 계산은 계약별 조건 적용</ns1:t>
            </ns1: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117816706"/>
      </ns0:ext>
    </ns0:extLst>
  </ns0:cSld>
</ns0:sld>
</file>

<file path=ppt/slides/slide23.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8" name="">
            <ns1:extLst>
              <ns1:ext uri="{FF2B5EF4-FFF2-40B4-BE49-F238E27FC236}">
                <ns2:creationId id="{C985AA70-6092-4F6C-9BEB-B72B774C27BC}"/>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8DEF24C6-2642-4C71-9CF6-1A6A91E1E4C6}"/>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6강</ns1:t>
            </ns1:r>
          </ns1:p>
        </ns0:txBody>
      </ns0:sp>
      <ns0:sp>
        <ns0:nvSpPr>
          <ns0:cNvPr id="5" name="">
            <ns1:extLst>
              <ns1:ext uri="{FF2B5EF4-FFF2-40B4-BE49-F238E27FC236}">
                <ns2:creationId id="{242F340F-D18C-452B-960F-9AC034E7EB8B}"/>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23 / 37</ns1:t>
            </ns1:r>
          </ns1:p>
        </ns0:txBody>
      </ns0:sp>
      <ns0:sp>
        <ns0:nvSpPr>
          <ns0:cNvPr id="6" name="">
            <ns1:extLst>
              <ns1:ext uri="{FF2B5EF4-FFF2-40B4-BE49-F238E27FC236}">
                <ns2:creationId id="{EDD9D758-91FF-4FE0-9CD0-D6033DBD7271}"/>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0049878E-9385-4288-9FA9-45806879A94A}"/>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4세대 실손의 기본 구조</ns1:t>
            </ns1:r>
          </ns1:p>
        </ns0:txBody>
      </ns0:sp>
      <ns0:sp>
        <ns0:nvSpPr>
          <ns0:cNvPr id="8" name="">
            <ns1:extLst>
              <ns1:ext uri="{FF2B5EF4-FFF2-40B4-BE49-F238E27FC236}">
                <ns2:creationId id="{2E3C4E41-B7FC-46E0-A4EA-F5198D171D15}"/>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304C2C83-6440-4208-A12B-9E86DCBFBAA4}"/>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sp>
      <ns0:sp>
        <ns0:nvSpPr>
          <ns0:cNvPr id="10" name="">
            <ns1:extLst>
              <ns1:ext uri="{FF2B5EF4-FFF2-40B4-BE49-F238E27FC236}">
                <ns2:creationId id="{A27301A2-3222-438E-BEAB-FA577A5861BE}"/>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1" name="">
            <ns1:extLst>
              <ns1:ext uri="{FF2B5EF4-FFF2-40B4-BE49-F238E27FC236}">
                <ns2:creationId id="{1AA35480-5A78-42C3-BA1E-22303F579C6C}"/>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주계약</ns1:t>
            </ns1:r>
          </ns1:p>
        </ns0:txBody>
      </ns0:sp>
      <ns0:sp>
        <ns0:nvSpPr>
          <ns0:cNvPr id="12" name="">
            <ns1:extLst>
              <ns1:ext uri="{FF2B5EF4-FFF2-40B4-BE49-F238E27FC236}">
                <ns2:creationId id="{214CBA27-98E8-4C9F-B599-63B599452723}"/>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급여 / 자기부담률 20%</ns1:t>
            </ns1:r>
          </ns1:p>
        </ns0:txBody>
      </ns0:sp>
      <ns0:sp>
        <ns0:nvSpPr>
          <ns0:cNvPr id="13" name="">
            <ns1:extLst>
              <ns1:ext uri="{FF2B5EF4-FFF2-40B4-BE49-F238E27FC236}">
                <ns2:creationId id="{C212D49F-49FD-494E-89EF-0A090BBAC32A}"/>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sp>
      <ns0:sp>
        <ns0:nvSpPr>
          <ns0:cNvPr id="14" name="">
            <ns1:extLst>
              <ns1:ext uri="{FF2B5EF4-FFF2-40B4-BE49-F238E27FC236}">
                <ns2:creationId id="{957830CD-1961-419A-AEF7-91579B35071A}"/>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5" name="">
            <ns1:extLst>
              <ns1:ext uri="{FF2B5EF4-FFF2-40B4-BE49-F238E27FC236}">
                <ns2:creationId id="{58ED1630-6A3E-49E6-9DDD-5AFBED3C01BC}"/>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특약</ns1:t>
            </ns1:r>
          </ns1:p>
        </ns0:txBody>
      </ns0:sp>
      <ns0:sp>
        <ns0:nvSpPr>
          <ns0:cNvPr id="16" name="">
            <ns1:extLst>
              <ns1:ext uri="{FF2B5EF4-FFF2-40B4-BE49-F238E27FC236}">
                <ns2:creationId id="{220CD907-088A-420E-BA38-93958D0E18EC}"/>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비급여 / 자기부담률 30%</ns1:t>
            </ns1:r>
          </ns1:p>
        </ns0:txBody>
      </ns0:sp>
      <ns0:sp>
        <ns0:nvSpPr>
          <ns0:cNvPr id="17" name="">
            <ns1:extLst>
              <ns1:ext uri="{FF2B5EF4-FFF2-40B4-BE49-F238E27FC236}">
                <ns2:creationId id="{88190BEB-E80F-4302-91DD-586F14F3B943}"/>
              </ns1:ext>
            </ns1:extLst>
          </ns0:cNvPr>
          <ns0:cNvSpPr>
            <ns1:spLocks noGrp="1"/>
          </ns0:cNvSpPr>
          <ns0:nvPr/>
        </ns0:nvSpPr>
        <ns0:spPr>
          <ns1:xfrm>
            <ns1:off x="466725" y="5962650"/>
            <ns1:ext cx="11258550" cy="214789"/>
          </ns1:xfrm>
          <ns1:prstGeom prst="rect">
            <ns1:avLst/>
          </ns1:prstGeom>
          <ns1:noFill/>
          <ns1:ln w="0">
            <ns1:noFill/>
          </ns1:ln>
        </ns0:spPr>
        <ns0:txBody>
          <ns1:bodyPr>
            <ns1:noAutofit/>
          </ns1:bodyPr>
          <ns1:lstStyle/>
          <ns1:p>
            <ns1:pPr>
              <ns1:defRPr sz="975">
                <ns1:solidFill>
                  <ns1:srgbClr val="61798F"/>
                </ns1:solidFill>
                <ns1:latin typeface="Paperlogy 4 Regular"/>
                <ns1:ea typeface="Paperlogy 4 Regular"/>
                <ns1:cs typeface="Paperlogy 4 Regular"/>
              </ns1:defRPr>
            </ns1:pPr>
            <ns1:r>
              <ns1:rPr sz="975">
                <ns1:solidFill>
                  <ns1:srgbClr val="61798F"/>
                </ns1:solidFill>
                <ns1:latin typeface="Paperlogy 4 Regular"/>
                <ns1:ea typeface="Paperlogy 4 Regular"/>
                <ns1:cs typeface="Paperlogy 4 Regular"/>
              </ns1:rPr>
              <ns1:t>4세대 기준 / 5세대는 뒤에서 별도 비교</ns1:t>
            </ns1:r>
          </ns1:p>
        </ns0:txBody>
      </ns0:sp>
      <ns0:pic>
        <ns0:nvPicPr>
          <ns0:cNvPr id="19"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031631034"/>
      </ns0:ext>
    </ns0:extLst>
  </ns0:cSld>
</ns0:sld>
</file>

<file path=ppt/slides/slide24.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1" name="">
            <ns1:extLst>
              <ns1:ext uri="{FF2B5EF4-FFF2-40B4-BE49-F238E27FC236}">
                <ns2:creationId id="{E9392661-E141-46DE-A4A9-B7E6C7EEC933}"/>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CD4EB1F8-E43D-45FD-BF46-F73757B1A069}"/>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6강</ns1:t>
            </ns1:r>
          </ns1:p>
        </ns0:txBody>
      </ns0:sp>
      <ns0:sp>
        <ns0:nvSpPr>
          <ns0:cNvPr id="5" name="">
            <ns1:extLst>
              <ns1:ext uri="{FF2B5EF4-FFF2-40B4-BE49-F238E27FC236}">
                <ns2:creationId id="{065CC35C-3D65-490D-B079-288DE9590222}"/>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24 / 37</ns1:t>
            </ns1:r>
          </ns1:p>
        </ns0:txBody>
      </ns0:sp>
      <ns0:sp>
        <ns0:nvSpPr>
          <ns0:cNvPr id="6" name="">
            <ns1:extLst>
              <ns1:ext uri="{FF2B5EF4-FFF2-40B4-BE49-F238E27FC236}">
                <ns2:creationId id="{12F30E2B-38D7-4375-BCED-D8F0B0C256F3}"/>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08294E46-89A4-47A0-8C96-4805D43BF49C}"/>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4세대 통원 공제와 한도</ns1:t>
            </ns1:r>
          </ns1:p>
        </ns0:txBody>
      </ns0:sp>
      <ns0:sp>
        <ns0:nvSpPr>
          <ns0:cNvPr id="8" name="">
            <ns1:extLst>
              <ns1:ext uri="{FF2B5EF4-FFF2-40B4-BE49-F238E27FC236}">
                <ns2:creationId id="{382D90D6-93D2-4F91-A40A-ED25C8E33886}"/>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9FD64DF8-31B9-4779-B5E1-E59E182C7BE9}"/>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10" name="">
            <ns1:extLst>
              <ns1:ext uri="{FF2B5EF4-FFF2-40B4-BE49-F238E27FC236}">
                <ns2:creationId id="{C093AF23-D8CE-4A69-A959-CAAF3A652BBA}"/>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sp>
      <ns0:sp>
        <ns0:nvSpPr>
          <ns0:cNvPr id="11" name="">
            <ns1:extLst>
              <ns1:ext uri="{FF2B5EF4-FFF2-40B4-BE49-F238E27FC236}">
                <ns2:creationId id="{0A8482C3-6A4D-4DB7-9EB7-9BBB22279BCE}"/>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급여 통원</ns1:t>
            </ns1:r>
          </ns1:p>
        </ns0:txBody>
      </ns0:sp>
      <ns0:sp>
        <ns0:nvSpPr>
          <ns0:cNvPr id="12" name="">
            <ns1:extLst>
              <ns1:ext uri="{FF2B5EF4-FFF2-40B4-BE49-F238E27FC236}">
                <ns2:creationId id="{4D36EE25-1377-4AA0-BCC6-A10E3F5FA151}"/>
              </ns1:ext>
            </ns1:extLst>
          </ns0:cNvPr>
          <ns0:cNvSpPr>
            <ns1:spLocks noGrp="1"/>
          </ns0:cNvSpPr>
          <ns0:nvPr/>
        </ns0:nvSpPr>
        <ns0:spPr>
          <ns1:xfrm>
            <ns1:off x="6953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20%와 최소 1만원 또는</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2만원 중 큰 금액</ns1:t>
            </ns1:r>
          </ns1:p>
        </ns0:txBody>
      </ns0:sp>
      <ns0:sp>
        <ns0:nvSpPr>
          <ns0:cNvPr id="13" name="">
            <ns1:extLst>
              <ns1:ext uri="{FF2B5EF4-FFF2-40B4-BE49-F238E27FC236}">
                <ns2:creationId id="{76F263FB-3F29-497F-92C4-8674CA777BC7}"/>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4" name="">
            <ns1:extLst>
              <ns1:ext uri="{FF2B5EF4-FFF2-40B4-BE49-F238E27FC236}">
                <ns2:creationId id="{03387D50-C434-4178-B17F-83FDE31A5D01}"/>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sp>
      <ns0:sp>
        <ns0:nvSpPr>
          <ns0:cNvPr id="15" name="">
            <ns1:extLst>
              <ns1:ext uri="{FF2B5EF4-FFF2-40B4-BE49-F238E27FC236}">
                <ns2:creationId id="{EF778B7A-9C08-4933-AA76-10454FAC84C8}"/>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비급여 통원</ns1:t>
            </ns1:r>
          </ns1:p>
        </ns0:txBody>
      </ns0:sp>
      <ns0:sp>
        <ns0:nvSpPr>
          <ns0:cNvPr id="16" name="">
            <ns1:extLst>
              <ns1:ext uri="{FF2B5EF4-FFF2-40B4-BE49-F238E27FC236}">
                <ns2:creationId id="{348BFD39-9AFE-4B26-A66B-424544EB54C2}"/>
              </ns1:ext>
            </ns1:extLst>
          </ns0:cNvPr>
          <ns0:cNvSpPr>
            <ns1:spLocks noGrp="1"/>
          </ns0:cNvSpPr>
          <ns0:nvPr/>
        </ns0:nvSpPr>
        <ns0:spPr>
          <ns1:xfrm>
            <ns1:off x="453707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30%와 최소 3만원 중 큰</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금액</ns1:t>
            </ns1:r>
          </ns1:p>
        </ns0:txBody>
      </ns0:sp>
      <ns0:sp>
        <ns0:nvSpPr>
          <ns0:cNvPr id="17" name="">
            <ns1:extLst>
              <ns1:ext uri="{FF2B5EF4-FFF2-40B4-BE49-F238E27FC236}">
                <ns2:creationId id="{6FD8D8C3-40F0-404E-832E-F80A54C5EDD9}"/>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8" name="">
            <ns1:extLst>
              <ns1:ext uri="{FF2B5EF4-FFF2-40B4-BE49-F238E27FC236}">
                <ns2:creationId id="{4F949E0A-B7B4-45FA-9420-5F70B04CC79D}"/>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sp>
      <ns0:sp>
        <ns0:nvSpPr>
          <ns0:cNvPr id="19" name="">
            <ns1:extLst>
              <ns1:ext uri="{FF2B5EF4-FFF2-40B4-BE49-F238E27FC236}">
                <ns2:creationId id="{B25CD8E1-3B29-4E03-8B71-2EC0A1068B23}"/>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보장한도</ns1:t>
            </ns1:r>
          </ns1:p>
        </ns0:txBody>
      </ns0:sp>
      <ns0:sp>
        <ns0:nvSpPr>
          <ns0:cNvPr id="20" name="">
            <ns1:extLst>
              <ns1:ext uri="{FF2B5EF4-FFF2-40B4-BE49-F238E27FC236}">
                <ns2:creationId id="{D13758E1-4729-4CC5-8C77-4EB663A21247}"/>
              </ns1:ext>
            </ns1:extLst>
          </ns0:cNvPr>
          <ns0:cNvSpPr>
            <ns1:spLocks noGrp="1"/>
          </ns0:cNvSpPr>
          <ns0:nvPr/>
        </ns0:nvSpPr>
        <ns0:spPr>
          <ns1:xfrm>
            <ns1:off x="8378825" y="3771900"/>
            <ns1:ext cx="3117850" cy="112776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급여·비급여 각 연</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5,000만원, 통원 회당</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20만원</ns1:t>
            </ns1: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909317354"/>
      </ns0:ext>
    </ns0:extLst>
  </ns0:cSld>
</ns0:sld>
</file>

<file path=ppt/slides/slide25.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18" name="">
            <ns1:extLst>
              <ns1:ext uri="{FF2B5EF4-FFF2-40B4-BE49-F238E27FC236}">
                <ns2:creationId id="{1C05BB54-3946-4EC8-9EEF-86220880BC97}"/>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AB2882FD-AE93-4145-8950-6373061B4AE3}"/>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손해보험 6강</ns1:t>
            </ns1:r>
          </ns1:p>
        </ns0:txBody>
      </ns0:sp>
      <ns0:sp>
        <ns0:nvSpPr>
          <ns0:cNvPr id="5" name="">
            <ns1:extLst>
              <ns1:ext uri="{FF2B5EF4-FFF2-40B4-BE49-F238E27FC236}">
                <ns2:creationId id="{1662BB17-69AF-40AD-8FB9-DE3BF7823089}"/>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25 / 37</ns1:t>
            </ns1:r>
          </ns1:p>
        </ns0:txBody>
      </ns0:sp>
      <ns0:sp>
        <ns0:nvSpPr>
          <ns0:cNvPr id="6" name="">
            <ns1:extLst>
              <ns1:ext uri="{FF2B5EF4-FFF2-40B4-BE49-F238E27FC236}">
                <ns2:creationId id="{B935C8A7-1D09-42F7-BE82-3129ADB51F0A}"/>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sp>
      <ns0:sp>
        <ns0:nvSpPr>
          <ns0:cNvPr id="7" name="">
            <ns1:extLst>
              <ns1:ext uri="{FF2B5EF4-FFF2-40B4-BE49-F238E27FC236}">
                <ns2:creationId id="{990D105D-547A-471B-BA5E-81084EA18F35}"/>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4세대 비급여 보험료 차등</ns1:t>
            </ns1:r>
          </ns1:p>
        </ns0:txBody>
      </ns0:sp>
      <ns0:sp>
        <ns0:nvSpPr>
          <ns0:cNvPr id="8" name="">
            <ns1:extLst>
              <ns1:ext uri="{FF2B5EF4-FFF2-40B4-BE49-F238E27FC236}">
                <ns2:creationId id="{74832615-89FA-45A8-8895-6166B2794DAE}"/>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5D070EE4-2809-4F05-B60C-ED78E414AB54}"/>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sp>
      <ns0:sp>
        <ns0:nvSpPr>
          <ns0:cNvPr id="10" name="">
            <ns1:extLst>
              <ns1:ext uri="{FF2B5EF4-FFF2-40B4-BE49-F238E27FC236}">
                <ns2:creationId id="{7FFA4C52-5107-4EFF-9512-386E96E0B9D3}"/>
              </ns1:ext>
            </ns1:extLst>
          </ns0:cNvPr>
          <ns0:cNvSpPr>
            <ns1:spLocks noGrp="1"/>
          </ns0:cNvSpPr>
          <ns0:nvPr/>
        </ns0:nvSpPr>
        <ns0:spPr>
          <ns1:xfrm>
            <ns1:off x="695325" y="2438400"/>
            <ns1:ext cx="3105150" cy="973455"/>
          </ns1:xfrm>
          <ns1:prstGeom prst="rect">
            <ns1:avLst/>
          </ns1:prstGeom>
          <ns1:noFill/>
          <ns1:ln w="0">
            <ns1:noFill/>
          </ns1:ln>
        </ns0:spPr>
        <ns0:txBody>
          <ns1:bodyPr>
            <ns1:noAutofit/>
          </ns1:bodyPr>
          <ns1:lstStyle/>
          <ns1:p>
            <ns1:pPr>
              <ns1:defRPr sz="5400">
                <ns1:solidFill>
                  <ns1:srgbClr val="87C9FF"/>
                </ns1:solidFill>
                <ns1:latin typeface="Paperlogy 6 SemiBold"/>
                <ns1:ea typeface="Paperlogy 6 SemiBold"/>
                <ns1:cs typeface="Paperlogy 6 SemiBold"/>
              </ns1:defRPr>
            </ns1:pPr>
            <ns1:r>
              <ns1:rPr sz="5400">
                <ns1:solidFill>
                  <ns1:srgbClr val="87C9FF"/>
                </ns1:solidFill>
                <ns1:latin typeface="Paperlogy 6 SemiBold"/>
                <ns1:ea typeface="Paperlogy 6 SemiBold"/>
                <ns1:cs typeface="Paperlogy 6 SemiBold"/>
              </ns1:rPr>
              <ns1:t>0원</ns1:t>
            </ns1:r>
          </ns1:p>
        </ns0:txBody>
      </ns0:sp>
      <ns0:sp>
        <ns0:nvSpPr>
          <ns0:cNvPr id="11" name="">
            <ns1:extLst>
              <ns1:ext uri="{FF2B5EF4-FFF2-40B4-BE49-F238E27FC236}">
                <ns2:creationId id="{11EC7460-1021-454F-829B-3E5054DA8720}"/>
              </ns1:ext>
            </ns1:extLst>
          </ns0:cNvPr>
          <ns0:cNvSpPr>
            <ns1:spLocks noGrp="1"/>
          </ns0:cNvSpPr>
          <ns0:nvPr/>
        </ns0:nvSpPr>
        <ns0:spPr>
          <ns1:xfrm>
            <ns1:off x="7048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할인 대상 / 할인율은 회사별</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상이</ns1:t>
            </ns1:r>
          </ns1:p>
        </ns0:txBody>
      </ns0:sp>
      <ns0:sp>
        <ns0:nvSpPr>
          <ns0:cNvPr id="12" name="">
            <ns1:extLst>
              <ns1:ext uri="{FF2B5EF4-FFF2-40B4-BE49-F238E27FC236}">
                <ns2:creationId id="{08F8E85A-248F-4307-AF96-52E10D0331D3}"/>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sp>
      <ns0:sp>
        <ns0:nvSpPr>
          <ns0:cNvPr id="13" name="">
            <ns1:extLst>
              <ns1:ext uri="{FF2B5EF4-FFF2-40B4-BE49-F238E27FC236}">
                <ns2:creationId id="{29B412ED-6A3F-44FA-ACA8-503E9215124D}"/>
              </ns1:ext>
            </ns1:extLst>
          </ns0:cNvPr>
          <ns0:cNvSpPr>
            <ns1:spLocks noGrp="1"/>
          </ns0:cNvSpPr>
          <ns0:nvPr/>
        </ns0:nvSpPr>
        <ns0:spPr>
          <ns1:xfrm>
            <ns1:off x="4543425" y="2438400"/>
            <ns1:ext cx="3105150" cy="896303"/>
          </ns1:xfrm>
          <ns1:prstGeom prst="rect">
            <ns1:avLst/>
          </ns1:prstGeom>
          <ns1:noFill/>
          <ns1:ln w="0">
            <ns1:noFill/>
          </ns1:ln>
        </ns0:spPr>
        <ns0:txBody>
          <ns1:bodyPr>
            <ns1:noAutofit/>
          </ns1:bodyPr>
          <ns1:lstStyle/>
          <ns1:p>
            <ns1:pPr>
              <ns1:defRPr sz="2475">
                <ns1:solidFill>
                  <ns1:srgbClr val="F1C779"/>
                </ns1:solidFill>
                <ns1:latin typeface="Paperlogy 6 SemiBold"/>
                <ns1:ea typeface="Paperlogy 6 SemiBold"/>
                <ns1:cs typeface="Paperlogy 6 SemiBold"/>
              </ns1:defRPr>
            </ns1:pPr>
            <ns1:r>
              <ns1:rPr sz="2475">
                <ns1:solidFill>
                  <ns1:srgbClr val="F1C779"/>
                </ns1:solidFill>
                <ns1:latin typeface="Paperlogy 6 SemiBold"/>
                <ns1:ea typeface="Paperlogy 6 SemiBold"/>
                <ns1:cs typeface="Paperlogy 6 SemiBold"/>
              </ns1:rPr>
              <ns1:t>0원 초과~100만원</ns1:t>
            </ns1:r>
          </ns1:p>
          <ns1:p>
            <ns1:pPr>
              <ns1:defRPr sz="2475">
                <ns1:solidFill>
                  <ns1:srgbClr val="F1C779"/>
                </ns1:solidFill>
                <ns1:latin typeface="Paperlogy 6 SemiBold"/>
                <ns1:ea typeface="Paperlogy 6 SemiBold"/>
                <ns1:cs typeface="Paperlogy 6 SemiBold"/>
              </ns1:defRPr>
            </ns1:pPr>
            <ns1:r>
              <ns1:rPr sz="2475">
                <ns1:solidFill>
                  <ns1:srgbClr val="F1C779"/>
                </ns1:solidFill>
                <ns1:latin typeface="Paperlogy 6 SemiBold"/>
                <ns1:ea typeface="Paperlogy 6 SemiBold"/>
                <ns1:cs typeface="Paperlogy 6 SemiBold"/>
              </ns1:rPr>
              <ns1:t>미만</ns1:t>
            </ns1:r>
          </ns1:p>
        </ns0:txBody>
      </ns0:sp>
      <ns0:sp>
        <ns0:nvSpPr>
          <ns0:cNvPr id="14" name="">
            <ns1:extLst>
              <ns1:ext uri="{FF2B5EF4-FFF2-40B4-BE49-F238E27FC236}">
                <ns2:creationId id="{6554F380-A8FD-4819-97BD-26BA0680871B}"/>
              </ns1:ext>
            </ns1:extLst>
          </ns0:cNvPr>
          <ns0:cNvSpPr>
            <ns1:spLocks noGrp="1"/>
          </ns0:cNvSpPr>
          <ns0:nvPr/>
        </ns0:nvSpPr>
        <ns0:spPr>
          <ns1:xfrm>
            <ns1:off x="45529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할인·할증 없음</ns1:t>
            </ns1:r>
          </ns1:p>
        </ns0:txBody>
      </ns0:sp>
      <ns0:sp>
        <ns0:nvSpPr>
          <ns0:cNvPr id="15" name="">
            <ns1:extLst>
              <ns1:ext uri="{FF2B5EF4-FFF2-40B4-BE49-F238E27FC236}">
                <ns2:creationId id="{4240B9E8-E2FD-4517-BD19-4EBC3EA93E10}"/>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sp>
      <ns0:sp>
        <ns0:nvSpPr>
          <ns0:cNvPr id="16" name="">
            <ns1:extLst>
              <ns1:ext uri="{FF2B5EF4-FFF2-40B4-BE49-F238E27FC236}">
                <ns2:creationId id="{33B6D368-62A7-4D85-9789-167CD5AC2DA0}"/>
              </ns1:ext>
            </ns1:extLst>
          </ns0:cNvPr>
          <ns0:cNvSpPr>
            <ns1:spLocks noGrp="1"/>
          </ns0:cNvSpPr>
          <ns0:nvPr/>
        </ns0:nvSpPr>
        <ns0:spPr>
          <ns1:xfrm>
            <ns1:off x="8391525" y="2438400"/>
            <ns1:ext cx="3105150" cy="896303"/>
          </ns1:xfrm>
          <ns1:prstGeom prst="rect">
            <ns1:avLst/>
          </ns1:prstGeom>
          <ns1:noFill/>
          <ns1:ln w="0">
            <ns1:noFill/>
          </ns1:ln>
        </ns0:spPr>
        <ns0:txBody>
          <ns1:bodyPr>
            <ns1:noAutofit/>
          </ns1:bodyPr>
          <ns1:lstStyle/>
          <ns1:p>
            <ns1:pPr>
              <ns1:defRPr sz="2475">
                <ns1:solidFill>
                  <ns1:srgbClr val="87C9FF"/>
                </ns1:solidFill>
                <ns1:latin typeface="Paperlogy 6 SemiBold"/>
                <ns1:ea typeface="Paperlogy 6 SemiBold"/>
                <ns1:cs typeface="Paperlogy 6 SemiBold"/>
              </ns1:defRPr>
            </ns1:pPr>
            <ns1:r>
              <ns1:rPr sz="2475">
                <ns1:solidFill>
                  <ns1:srgbClr val="87C9FF"/>
                </ns1:solidFill>
                <ns1:latin typeface="Paperlogy 6 SemiBold"/>
                <ns1:ea typeface="Paperlogy 6 SemiBold"/>
                <ns1:cs typeface="Paperlogy 6 SemiBold"/>
              </ns1:rPr>
              <ns1:t>100·150·300만원</ns1:t>
            </ns1:r>
          </ns1:p>
          <ns1:p>
            <ns1:pPr>
              <ns1:defRPr sz="2475">
                <ns1:solidFill>
                  <ns1:srgbClr val="87C9FF"/>
                </ns1:solidFill>
                <ns1:latin typeface="Paperlogy 6 SemiBold"/>
                <ns1:ea typeface="Paperlogy 6 SemiBold"/>
                <ns1:cs typeface="Paperlogy 6 SemiBold"/>
              </ns1:defRPr>
            </ns1:pPr>
            <ns1:r>
              <ns1:rPr sz="2475">
                <ns1:solidFill>
                  <ns1:srgbClr val="87C9FF"/>
                </ns1:solidFill>
                <ns1:latin typeface="Paperlogy 6 SemiBold"/>
                <ns1:ea typeface="Paperlogy 6 SemiBold"/>
                <ns1:cs typeface="Paperlogy 6 SemiBold"/>
              </ns1:rPr>
              <ns1:t>경계</ns1:t>
            </ns1:r>
          </ns1:p>
        </ns0:txBody>
      </ns0:sp>
      <ns0:sp>
        <ns0:nvSpPr>
          <ns0:cNvPr id="17" name="">
            <ns1:extLst>
              <ns1:ext uri="{FF2B5EF4-FFF2-40B4-BE49-F238E27FC236}">
                <ns2:creationId id="{67E04CA5-2637-4678-9B1D-85798E2CF5F5}"/>
              </ns1:ext>
            </ns1:extLst>
          </ns0:cNvPr>
          <ns0:cNvSpPr>
            <ns1:spLocks noGrp="1"/>
          </ns0:cNvSpPr>
          <ns0:nvPr/>
        </ns0:nvSpPr>
        <ns0:spPr>
          <ns1:xfrm>
            <ns1:off x="84010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구간별</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+100%·+200%·+300%</ns1:t>
            </ns1:r>
          </ns1:p>
        </ns0:txBody>
      </ns0:sp>
      <ns0:pic>
        <ns0:nvPicPr>
          <ns0:cNvPr id="19"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791655752"/>
      </ns0:ext>
    </ns0:extLst>
  </ns0:cSld>
</ns0:sld>
</file>

<file path=ppt/slides/slide26.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8" name="">
            <ns1:extLst>
              <ns1:ext uri="{FF2B5EF4-FFF2-40B4-BE49-F238E27FC236}">
                <ns2:creationId id="{053E2458-186B-449E-B89D-D962E034B782}"/>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FD486DF0-DFE4-4B9E-8B2B-CFE471D22B6E}"/>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6강</ns1:t>
            </ns1:r>
          </ns1:p>
        </ns0:txBody>
      </ns0:sp>
      <ns0:sp>
        <ns0:nvSpPr>
          <ns0:cNvPr id="5" name="">
            <ns1:extLst>
              <ns1:ext uri="{FF2B5EF4-FFF2-40B4-BE49-F238E27FC236}">
                <ns2:creationId id="{90BC5642-4C61-4542-82F2-7CF46A07B202}"/>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26 / 37</ns1:t>
            </ns1:r>
          </ns1:p>
        </ns0:txBody>
      </ns0:sp>
      <ns0:sp>
        <ns0:nvSpPr>
          <ns0:cNvPr id="6" name="">
            <ns1:extLst>
              <ns1:ext uri="{FF2B5EF4-FFF2-40B4-BE49-F238E27FC236}">
                <ns2:creationId id="{E6AB5D08-DDD0-4755-986D-17DD0F8D048A}"/>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pic>
        <ns0:nvPicPr>
          <ns0:cNvPr id="24" name=""/>
          <ns0:cNvPicPr>
            <ns1:picLocks noChangeAspect="1"/>
          </ns0:cNvPicPr>
          <ns0:nvPr/>
        </ns0:nvPicPr>
        <ns0:blipFill>
          <ns1:blip ns3:embed="Re98b8eed51754c93"/>
          <ns1:srcRect l="0" t="9532" r="0" b="9532"/>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9015D6A8-E7AE-4523-997F-E4B0EED17D65}"/>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비급여 이용 전 확인할 것</ns1:t>
            </ns1:r>
          </ns1:p>
        </ns0:txBody>
      </ns0:sp>
      <ns0:sp>
        <ns0:nvSpPr>
          <ns0:cNvPr id="9" name="">
            <ns1:extLst>
              <ns1:ext uri="{FF2B5EF4-FFF2-40B4-BE49-F238E27FC236}">
                <ns2:creationId id="{25E46331-FC4B-4C9A-AFC4-4D7E26D7253D}"/>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C472DA92-4DF2-4035-9EE4-73FEC9CB72AB}"/>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sp>
      <ns0:sp>
        <ns0:nvSpPr>
          <ns0:cNvPr id="11" name="">
            <ns1:extLst>
              <ns1:ext uri="{FF2B5EF4-FFF2-40B4-BE49-F238E27FC236}">
                <ns2:creationId id="{C87F84CE-8A92-446F-8F4E-C76DDB0537AF}"/>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2" name="">
            <ns1:extLst>
              <ns1:ext uri="{FF2B5EF4-FFF2-40B4-BE49-F238E27FC236}">
                <ns2:creationId id="{C1821CBD-23C3-48F9-A4BB-E5E360A75FD0}"/>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치료의 조건</ns1:t>
            </ns1:r>
          </ns1:p>
        </ns0:txBody>
      </ns0:sp>
      <ns0:sp>
        <ns0:nvSpPr>
          <ns0:cNvPr id="13" name="">
            <ns1:extLst>
              <ns1:ext uri="{FF2B5EF4-FFF2-40B4-BE49-F238E27FC236}">
                <ns2:creationId id="{F8F158D2-BF77-40DA-A745-5E221848017B}"/>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도수치료 등은 효과·횟수·금액 조건 확인</ns1:t>
            </ns1:r>
          </ns1:p>
        </ns0:txBody>
      </ns0:sp>
      <ns0:sp>
        <ns0:nvSpPr>
          <ns0:cNvPr id="14" name="">
            <ns1:extLst>
              <ns1:ext uri="{FF2B5EF4-FFF2-40B4-BE49-F238E27FC236}">
                <ns2:creationId id="{FF65D9F2-1321-4CEC-81CA-E663B0FEB90A}"/>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sp>
      <ns0:sp>
        <ns0:nvSpPr>
          <ns0:cNvPr id="15" name="">
            <ns1:extLst>
              <ns1:ext uri="{FF2B5EF4-FFF2-40B4-BE49-F238E27FC236}">
                <ns2:creationId id="{851A60AC-0B7D-49A6-9BD4-87BF04AC8DFB}"/>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6" name="">
            <ns1:extLst>
              <ns1:ext uri="{FF2B5EF4-FFF2-40B4-BE49-F238E27FC236}">
                <ns2:creationId id="{7F363C45-A11E-4CFA-9CB7-C1AE5EF6198D}"/>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비용의 확인</ns1:t>
            </ns1:r>
          </ns1:p>
        </ns0:txBody>
      </ns0:sp>
      <ns0:sp>
        <ns0:nvSpPr>
          <ns0:cNvPr id="17" name="">
            <ns1:extLst>
              <ns1:ext uri="{FF2B5EF4-FFF2-40B4-BE49-F238E27FC236}">
                <ns2:creationId id="{4463D6DF-DE28-4DEB-85CD-BCE401CC677D}"/>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심평원 비급여 진료비 정보와 사전 설명</ns1:t>
            </ns1:r>
          </ns1:p>
        </ns0:txBody>
      </ns0:sp>
      <ns0:pic>
        <ns0:nvPicPr>
          <ns0:cNvPr id="25"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313829550"/>
      </ns0:ext>
    </ns0:extLst>
  </ns0:cSld>
</ns0:sld>
</file>

<file path=ppt/slides/slide27.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2" name="">
            <ns1:extLst>
              <ns1:ext uri="{FF2B5EF4-FFF2-40B4-BE49-F238E27FC236}">
                <ns2:creationId id="{F29FC7DE-AC88-4D40-9593-AD2B9EBA6FF3}"/>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0DB0D5FF-3FC2-417D-8818-DC71ED32855A}"/>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6강</ns1:t>
            </ns1:r>
          </ns1:p>
        </ns0:txBody>
      </ns0:sp>
      <ns0:sp>
        <ns0:nvSpPr>
          <ns0:cNvPr id="5" name="">
            <ns1:extLst>
              <ns1:ext uri="{FF2B5EF4-FFF2-40B4-BE49-F238E27FC236}">
                <ns2:creationId id="{0C9403C5-D1AE-4A20-9B2F-818E62893FAF}"/>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27 / 37</ns1:t>
            </ns1:r>
          </ns1:p>
        </ns0:txBody>
      </ns0:sp>
      <ns0:sp>
        <ns0:nvSpPr>
          <ns0:cNvPr id="6" name="">
            <ns1:extLst>
              <ns1:ext uri="{FF2B5EF4-FFF2-40B4-BE49-F238E27FC236}">
                <ns2:creationId id="{83560DE7-456C-4428-953B-1D42B873CDC3}"/>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E589AB7B-DBBC-49C2-B256-4D06CC371803}"/>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2026년 변화 · 5세대 실손</ns1:t>
            </ns1:r>
          </ns1:p>
        </ns0:txBody>
      </ns0:sp>
      <ns0:sp>
        <ns0:nvSpPr>
          <ns0:cNvPr id="8" name="">
            <ns1:extLst>
              <ns1:ext uri="{FF2B5EF4-FFF2-40B4-BE49-F238E27FC236}">
                <ns2:creationId id="{AA0BFE1D-3EF4-45BF-AE39-C5A15A88AA0E}"/>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BB71E5F0-DDF3-42EE-BEE8-7B903834F2DE}"/>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10" name="">
            <ns1:extLst>
              <ns1:ext uri="{FF2B5EF4-FFF2-40B4-BE49-F238E27FC236}">
                <ns2:creationId id="{4F30401E-55E6-4DFE-A142-77430DBAB22D}"/>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sp>
      <ns0:sp>
        <ns0:nvSpPr>
          <ns0:cNvPr id="11" name="">
            <ns1:extLst>
              <ns1:ext uri="{FF2B5EF4-FFF2-40B4-BE49-F238E27FC236}">
                <ns2:creationId id="{FE8E54C6-824E-4057-B20D-38F12CA16B3E}"/>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출시</ns1:t>
            </ns1:r>
          </ns1:p>
        </ns0:txBody>
      </ns0:sp>
      <ns0:sp>
        <ns0:nvSpPr>
          <ns0:cNvPr id="12" name="">
            <ns1:extLst>
              <ns1:ext uri="{FF2B5EF4-FFF2-40B4-BE49-F238E27FC236}">
                <ns2:creationId id="{1DF3E8CD-517D-4FBA-A61E-37FE2871F0B7}"/>
              </ns1:ext>
            </ns1:extLst>
          </ns0:cNvPr>
          <ns0:cNvSpPr>
            <ns1:spLocks noGrp="1"/>
          </ns0:cNvSpPr>
          <ns0:nvPr/>
        </ns0:nvSpPr>
        <ns0:spPr>
          <ns1:xfrm>
            <ns1:off x="69532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2026년 5월 6일</ns1:t>
            </ns1:r>
          </ns1:p>
        </ns0:txBody>
      </ns0:sp>
      <ns0:sp>
        <ns0:nvSpPr>
          <ns0:cNvPr id="13" name="">
            <ns1:extLst>
              <ns1:ext uri="{FF2B5EF4-FFF2-40B4-BE49-F238E27FC236}">
                <ns2:creationId id="{4E04D4B7-AF53-45AE-94C5-FD42F5406F52}"/>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4" name="">
            <ns1:extLst>
              <ns1:ext uri="{FF2B5EF4-FFF2-40B4-BE49-F238E27FC236}">
                <ns2:creationId id="{E70B7A35-2C4A-4986-9139-499537DA73A8}"/>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sp>
      <ns0:sp>
        <ns0:nvSpPr>
          <ns0:cNvPr id="15" name="">
            <ns1:extLst>
              <ns1:ext uri="{FF2B5EF4-FFF2-40B4-BE49-F238E27FC236}">
                <ns2:creationId id="{7ABCB2CA-D297-421C-9BCE-C69BB9E4B775}"/>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구조</ns1:t>
            </ns1:r>
          </ns1:p>
        </ns0:txBody>
      </ns0:sp>
      <ns0:sp>
        <ns0:nvSpPr>
          <ns0:cNvPr id="16" name="">
            <ns1:extLst>
              <ns1:ext uri="{FF2B5EF4-FFF2-40B4-BE49-F238E27FC236}">
                <ns2:creationId id="{6AC1ABB8-D696-4E33-8288-800569B0027E}"/>
              </ns1:ext>
            </ns1:extLst>
          </ns0:cNvPr>
          <ns0:cNvSpPr>
            <ns1:spLocks noGrp="1"/>
          </ns0:cNvSpPr>
          <ns0:nvPr/>
        </ns0:nvSpPr>
        <ns0:spPr>
          <ns1:xfrm>
            <ns1:off x="453707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급여 주계약 + 중증·비중증</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비급여 특약</ns1:t>
            </ns1:r>
          </ns1:p>
        </ns0:txBody>
      </ns0:sp>
      <ns0:sp>
        <ns0:nvSpPr>
          <ns0:cNvPr id="17" name="">
            <ns1:extLst>
              <ns1:ext uri="{FF2B5EF4-FFF2-40B4-BE49-F238E27FC236}">
                <ns2:creationId id="{A3823335-571D-46AF-B139-1E246B113DC4}"/>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8" name="">
            <ns1:extLst>
              <ns1:ext uri="{FF2B5EF4-FFF2-40B4-BE49-F238E27FC236}">
                <ns2:creationId id="{E98990DB-964E-4F3A-B8D4-6B6C728BE9F7}"/>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sp>
      <ns0:sp>
        <ns0:nvSpPr>
          <ns0:cNvPr id="19" name="">
            <ns1:extLst>
              <ns1:ext uri="{FF2B5EF4-FFF2-40B4-BE49-F238E27FC236}">
                <ns2:creationId id="{8DE09C49-116A-403B-92D6-9ABE67C81F4F}"/>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확인</ns1:t>
            </ns1:r>
          </ns1:p>
        </ns0:txBody>
      </ns0:sp>
      <ns0:sp>
        <ns0:nvSpPr>
          <ns0:cNvPr id="20" name="">
            <ns1:extLst>
              <ns1:ext uri="{FF2B5EF4-FFF2-40B4-BE49-F238E27FC236}">
                <ns2:creationId id="{83C4C9F7-8AFB-40DA-95DA-22EF1251A6E8}"/>
              </ns1:ext>
            </ns1:extLst>
          </ns0:cNvPr>
          <ns0:cNvSpPr>
            <ns1:spLocks noGrp="1"/>
          </ns0:cNvSpPr>
          <ns0:nvPr/>
        </ns0:nvSpPr>
        <ns0:spPr>
          <ns1:xfrm>
            <ns1:off x="83788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기존 가입 계약은 해당 세대</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약관 적용</ns1:t>
            </ns1:r>
          </ns1:p>
        </ns0:txBody>
      </ns0:sp>
      <ns0:sp>
        <ns0:nvSpPr>
          <ns0:cNvPr id="21" name="">
            <ns1:extLst>
              <ns1:ext uri="{FF2B5EF4-FFF2-40B4-BE49-F238E27FC236}">
                <ns2:creationId id="{40575208-7CE6-4C06-A1C9-BA6C6404E3FE}"/>
              </ns1:ext>
            </ns1:extLst>
          </ns0:cNvPr>
          <ns0:cNvSpPr>
            <ns1:spLocks noGrp="1"/>
          </ns0:cNvSpPr>
          <ns0:nvPr/>
        </ns0:nvSpPr>
        <ns0:spPr>
          <ns1:xfrm>
            <ns1:off x="466725" y="5962650"/>
            <ns1:ext cx="11258550" cy="214789"/>
          </ns1:xfrm>
          <ns1:prstGeom prst="rect">
            <ns1:avLst/>
          </ns1:prstGeom>
          <ns1:noFill/>
          <ns1:ln w="0">
            <ns1:noFill/>
          </ns1:ln>
        </ns0:spPr>
        <ns0:txBody>
          <ns1:bodyPr>
            <ns1:noAutofit/>
          </ns1:bodyPr>
          <ns1:lstStyle/>
          <ns1:p>
            <ns1:pPr>
              <ns1:defRPr sz="975">
                <ns1:solidFill>
                  <ns1:srgbClr val="61798F"/>
                </ns1:solidFill>
                <ns1:latin typeface="Paperlogy 4 Regular"/>
                <ns1:ea typeface="Paperlogy 4 Regular"/>
                <ns1:cs typeface="Paperlogy 4 Regular"/>
              </ns1:defRPr>
            </ns1:pPr>
            <ns1:r>
              <ns1:rPr sz="975">
                <ns1:solidFill>
                  <ns1:srgbClr val="61798F"/>
                </ns1:solidFill>
                <ns1:latin typeface="Paperlogy 4 Regular"/>
                <ns1:ea typeface="Paperlogy 4 Regular"/>
                <ns1:cs typeface="Paperlogy 4 Regular"/>
              </ns1:rPr>
              <ns1:t>금융위원회 2026년 5세대 출시 안내 대조</ns1:t>
            </ns1:r>
          </ns1:p>
        </ns0:txBody>
      </ns0:sp>
      <ns0:pic>
        <ns0:nvPicPr>
          <ns0:cNvPr id="23"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169441609"/>
      </ns0:ext>
    </ns0:extLst>
  </ns0:cSld>
</ns0:sld>
</file>

<file path=ppt/slides/slide28.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8" name="">
            <ns1:extLst>
              <ns1:ext uri="{FF2B5EF4-FFF2-40B4-BE49-F238E27FC236}">
                <ns2:creationId id="{796F0B56-BC87-4ACD-AEA8-0CC9F7925F84}"/>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E2FD1D6F-5829-4356-AFF1-E3F478C5CA44}"/>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6강</ns1:t>
            </ns1:r>
          </ns1:p>
        </ns0:txBody>
      </ns0:sp>
      <ns0:sp>
        <ns0:nvSpPr>
          <ns0:cNvPr id="5" name="">
            <ns1:extLst>
              <ns1:ext uri="{FF2B5EF4-FFF2-40B4-BE49-F238E27FC236}">
                <ns2:creationId id="{7EFF7608-7F8F-4F1C-88DA-2E4CC5DD5F32}"/>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28 / 37</ns1:t>
            </ns1:r>
          </ns1:p>
        </ns0:txBody>
      </ns0:sp>
      <ns0:sp>
        <ns0:nvSpPr>
          <ns0:cNvPr id="6" name="">
            <ns1:extLst>
              <ns1:ext uri="{FF2B5EF4-FFF2-40B4-BE49-F238E27FC236}">
                <ns2:creationId id="{37730C9D-0A03-4207-8051-7D6F71F5DDDA}"/>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507F78C1-AC27-44A9-A438-35D3671D0A10}"/>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5세대 급여와 중증 비급여</ns1:t>
            </ns1:r>
          </ns1:p>
        </ns0:txBody>
      </ns0:sp>
      <ns0:sp>
        <ns0:nvSpPr>
          <ns0:cNvPr id="8" name="">
            <ns1:extLst>
              <ns1:ext uri="{FF2B5EF4-FFF2-40B4-BE49-F238E27FC236}">
                <ns2:creationId id="{479068A6-F436-4F28-B23F-4A6AF812BBC1}"/>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DE5F2E47-521A-4F57-A88E-25F05CD365B6}"/>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sp>
      <ns0:sp>
        <ns0:nvSpPr>
          <ns0:cNvPr id="10" name="">
            <ns1:extLst>
              <ns1:ext uri="{FF2B5EF4-FFF2-40B4-BE49-F238E27FC236}">
                <ns2:creationId id="{2EAD5A0C-B5A4-426C-881E-7DAB0694FD0F}"/>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1" name="">
            <ns1:extLst>
              <ns1:ext uri="{FF2B5EF4-FFF2-40B4-BE49-F238E27FC236}">
                <ns2:creationId id="{F69CAA7A-9D02-46C9-BFFB-6039B905A9BA}"/>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급여</ns1:t>
            </ns1:r>
          </ns1:p>
        </ns0:txBody>
      </ns0:sp>
      <ns0:sp>
        <ns0:nvSpPr>
          <ns0:cNvPr id="12" name="">
            <ns1:extLst>
              <ns1:ext uri="{FF2B5EF4-FFF2-40B4-BE49-F238E27FC236}">
                <ns2:creationId id="{A9097AEE-DA51-443A-AC16-F01D68495CD2}"/>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입원 20% / 통원은 건강보험 부담률 등 비교</ns1:t>
            </ns1:r>
          </ns1:p>
        </ns0:txBody>
      </ns0:sp>
      <ns0:sp>
        <ns0:nvSpPr>
          <ns0:cNvPr id="13" name="">
            <ns1:extLst>
              <ns1:ext uri="{FF2B5EF4-FFF2-40B4-BE49-F238E27FC236}">
                <ns2:creationId id="{227DDB5E-CC4B-4637-BC9F-83C51ACDEDB7}"/>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sp>
      <ns0:sp>
        <ns0:nvSpPr>
          <ns0:cNvPr id="14" name="">
            <ns1:extLst>
              <ns1:ext uri="{FF2B5EF4-FFF2-40B4-BE49-F238E27FC236}">
                <ns2:creationId id="{FA1F850F-5ADA-4AA5-A333-03695B8077CA}"/>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5" name="">
            <ns1:extLst>
              <ns1:ext uri="{FF2B5EF4-FFF2-40B4-BE49-F238E27FC236}">
                <ns2:creationId id="{CF72AB94-56A5-46AC-9F74-D1CE8C230551}"/>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중증 비급여 특약</ns1:t>
            </ns1:r>
          </ns1:p>
        </ns0:txBody>
      </ns0:sp>
      <ns0:sp>
        <ns0:nvSpPr>
          <ns0:cNvPr id="16" name="">
            <ns1:extLst>
              <ns1:ext uri="{FF2B5EF4-FFF2-40B4-BE49-F238E27FC236}">
                <ns2:creationId id="{CC20D866-ACB4-45B4-9A5A-B98717417305}"/>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연 5,000만원 / 기본 자기부담률 30%</ns1:t>
            </ns1:r>
          </ns1:p>
        </ns0:txBody>
      </ns0:sp>
      <ns0:sp>
        <ns0:nvSpPr>
          <ns0:cNvPr id="17" name="">
            <ns1:extLst>
              <ns1:ext uri="{FF2B5EF4-FFF2-40B4-BE49-F238E27FC236}">
                <ns2:creationId id="{EBDA92FB-ABD3-4999-8C90-585906C346C6}"/>
              </ns1:ext>
            </ns1:extLst>
          </ns0:cNvPr>
          <ns0:cNvSpPr>
            <ns1:spLocks noGrp="1"/>
          </ns0:cNvSpPr>
          <ns0:nvPr/>
        </ns0:nvSpPr>
        <ns0:spPr>
          <ns1:xfrm>
            <ns1:off x="466725" y="5962650"/>
            <ns1:ext cx="11258550" cy="214789"/>
          </ns1:xfrm>
          <ns1:prstGeom prst="rect">
            <ns1:avLst/>
          </ns1:prstGeom>
          <ns1:noFill/>
          <ns1:ln w="0">
            <ns1:noFill/>
          </ns1:ln>
        </ns0:spPr>
        <ns0:txBody>
          <ns1:bodyPr>
            <ns1:noAutofit/>
          </ns1:bodyPr>
          <ns1:lstStyle/>
          <ns1:p>
            <ns1:pPr>
              <ns1:defRPr sz="975">
                <ns1:solidFill>
                  <ns1:srgbClr val="61798F"/>
                </ns1:solidFill>
                <ns1:latin typeface="Paperlogy 4 Regular"/>
                <ns1:ea typeface="Paperlogy 4 Regular"/>
                <ns1:cs typeface="Paperlogy 4 Regular"/>
              </ns1:defRPr>
            </ns1:pPr>
            <ns1:r>
              <ns1:rPr sz="975">
                <ns1:solidFill>
                  <ns1:srgbClr val="61798F"/>
                </ns1:solidFill>
                <ns1:latin typeface="Paperlogy 4 Regular"/>
                <ns1:ea typeface="Paperlogy 4 Regular"/>
                <ns1:cs typeface="Paperlogy 4 Regular"/>
              </ns1:rPr>
              <ns1:t>5세대 기준 / 중증 범위와 기관별 조건은 약관 확인</ns1:t>
            </ns1:r>
          </ns1:p>
        </ns0:txBody>
      </ns0:sp>
      <ns0:pic>
        <ns0:nvPicPr>
          <ns0:cNvPr id="19"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21517337"/>
      </ns0:ext>
    </ns0:extLst>
  </ns0:cSld>
</ns0:sld>
</file>

<file path=ppt/slides/slide29.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8" name="">
            <ns1:extLst>
              <ns1:ext uri="{FF2B5EF4-FFF2-40B4-BE49-F238E27FC236}">
                <ns2:creationId id="{0CC58DA5-0F89-444B-8E50-1228CAA69CF5}"/>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7739CB51-B1ED-4B9F-AE84-8C04C7FAB8E1}"/>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6강</ns1:t>
            </ns1:r>
          </ns1:p>
        </ns0:txBody>
      </ns0:sp>
      <ns0:sp>
        <ns0:nvSpPr>
          <ns0:cNvPr id="5" name="">
            <ns1:extLst>
              <ns1:ext uri="{FF2B5EF4-FFF2-40B4-BE49-F238E27FC236}">
                <ns2:creationId id="{9AB8875B-F064-4B2F-98E7-9F33C52D76B8}"/>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29 / 37</ns1:t>
            </ns1:r>
          </ns1:p>
        </ns0:txBody>
      </ns0:sp>
      <ns0:sp>
        <ns0:nvSpPr>
          <ns0:cNvPr id="6" name="">
            <ns1:extLst>
              <ns1:ext uri="{FF2B5EF4-FFF2-40B4-BE49-F238E27FC236}">
                <ns2:creationId id="{EFAC6231-75B7-4774-936B-35D69BD6B9E1}"/>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082D5820-28CD-40D5-A15C-930E963E917A}"/>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5세대 비중증 비급여</ns1:t>
            </ns1:r>
          </ns1:p>
        </ns0:txBody>
      </ns0:sp>
      <ns0:sp>
        <ns0:nvSpPr>
          <ns0:cNvPr id="8" name="">
            <ns1:extLst>
              <ns1:ext uri="{FF2B5EF4-FFF2-40B4-BE49-F238E27FC236}">
                <ns2:creationId id="{A78642C0-E5D3-4894-AFCC-D037861564CD}"/>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1A5783CF-1CEE-4E7F-8776-3189435B283D}"/>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sp>
      <ns0:sp>
        <ns0:nvSpPr>
          <ns0:cNvPr id="10" name="">
            <ns1:extLst>
              <ns1:ext uri="{FF2B5EF4-FFF2-40B4-BE49-F238E27FC236}">
                <ns2:creationId id="{48A04B0A-B4BB-446D-859F-5F1F6B5E86D5}"/>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1" name="">
            <ns1:extLst>
              <ns1:ext uri="{FF2B5EF4-FFF2-40B4-BE49-F238E27FC236}">
                <ns2:creationId id="{7100A73B-7252-4D55-9073-2176DB3B4D2B}"/>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한도와 부담</ns1:t>
            </ns1:r>
          </ns1:p>
        </ns0:txBody>
      </ns0:sp>
      <ns0:sp>
        <ns0:nvSpPr>
          <ns0:cNvPr id="12" name="">
            <ns1:extLst>
              <ns1:ext uri="{FF2B5EF4-FFF2-40B4-BE49-F238E27FC236}">
                <ns2:creationId id="{68BABFCE-20CC-4EEF-8782-A1BA2DB3A727}"/>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연 1,000만원 / 기본 자기부담률 50%</ns1:t>
            </ns1:r>
          </ns1:p>
        </ns0:txBody>
      </ns0:sp>
      <ns0:sp>
        <ns0:nvSpPr>
          <ns0:cNvPr id="13" name="">
            <ns1:extLst>
              <ns1:ext uri="{FF2B5EF4-FFF2-40B4-BE49-F238E27FC236}">
                <ns2:creationId id="{25562769-0C99-4782-8130-DBA2E1F7D7CE}"/>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sp>
      <ns0:sp>
        <ns0:nvSpPr>
          <ns0:cNvPr id="14" name="">
            <ns1:extLst>
              <ns1:ext uri="{FF2B5EF4-FFF2-40B4-BE49-F238E27FC236}">
                <ns2:creationId id="{13154ED6-0ECC-4A9B-ACC4-3AEE41E571A4}"/>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5" name="">
            <ns1:extLst>
              <ns1:ext uri="{FF2B5EF4-FFF2-40B4-BE49-F238E27FC236}">
                <ns2:creationId id="{DA61DC06-77F6-4C9B-BCA3-B3E3BFF54331}"/>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통원과 제외</ns1:t>
            </ns1:r>
          </ns1:p>
        </ns0:txBody>
      </ns0:sp>
      <ns0:sp>
        <ns0:nvSpPr>
          <ns0:cNvPr id="16" name="">
            <ns1:extLst>
              <ns1:ext uri="{FF2B5EF4-FFF2-40B4-BE49-F238E27FC236}">
                <ns2:creationId id="{8CD27844-3FC9-45EA-B4CD-A52B824FB23E}"/>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최소 5만원 공제 등 / 일부 치료 보장 제외</ns1:t>
            </ns1:r>
          </ns1:p>
        </ns0:txBody>
      </ns0:sp>
      <ns0:sp>
        <ns0:nvSpPr>
          <ns0:cNvPr id="17" name="">
            <ns1:extLst>
              <ns1:ext uri="{FF2B5EF4-FFF2-40B4-BE49-F238E27FC236}">
                <ns2:creationId id="{A3AE906A-EA12-4CBE-93BE-17FACBF633D6}"/>
              </ns1:ext>
            </ns1:extLst>
          </ns0:cNvPr>
          <ns0:cNvSpPr>
            <ns1:spLocks noGrp="1"/>
          </ns0:cNvSpPr>
          <ns0:nvPr/>
        </ns0:nvSpPr>
        <ns0:spPr>
          <ns1:xfrm>
            <ns1:off x="466725" y="5962650"/>
            <ns1:ext cx="11258550" cy="214789"/>
          </ns1:xfrm>
          <ns1:prstGeom prst="rect">
            <ns1:avLst/>
          </ns1:prstGeom>
          <ns1:noFill/>
          <ns1:ln w="0">
            <ns1:noFill/>
          </ns1:ln>
        </ns0:spPr>
        <ns0:txBody>
          <ns1:bodyPr>
            <ns1:noAutofit/>
          </ns1:bodyPr>
          <ns1:lstStyle/>
          <ns1:p>
            <ns1:pPr>
              <ns1:defRPr sz="975">
                <ns1:solidFill>
                  <ns1:srgbClr val="61798F"/>
                </ns1:solidFill>
                <ns1:latin typeface="Paperlogy 4 Regular"/>
                <ns1:ea typeface="Paperlogy 4 Regular"/>
                <ns1:cs typeface="Paperlogy 4 Regular"/>
              </ns1:defRPr>
            </ns1:pPr>
            <ns1:r>
              <ns1:rPr sz="975">
                <ns1:solidFill>
                  <ns1:srgbClr val="61798F"/>
                </ns1:solidFill>
                <ns1:latin typeface="Paperlogy 4 Regular"/>
                <ns1:ea typeface="Paperlogy 4 Regular"/>
                <ns1:cs typeface="Paperlogy 4 Regular"/>
              </ns1:rPr>
              <ns1:t>5세대 비중증 특약 / 세부 제외·한도는 해당 약관 확인</ns1:t>
            </ns1:r>
          </ns1:p>
        </ns0:txBody>
      </ns0:sp>
      <ns0:pic>
        <ns0:nvPicPr>
          <ns0:cNvPr id="19"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46907288"/>
      </ns0:ext>
    </ns0:extLst>
  </ns0:cSld>
</ns0:sld>
</file>

<file path=ppt/slides/slide30.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18" name="">
            <ns1:extLst>
              <ns1:ext uri="{FF2B5EF4-FFF2-40B4-BE49-F238E27FC236}">
                <ns2:creationId id="{BA701145-E793-4F66-A683-76BFD4F0AADE}"/>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C1D168D7-7D0A-4D30-8E83-34EBBEE7208D}"/>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손해보험 6강</ns1:t>
            </ns1:r>
          </ns1:p>
        </ns0:txBody>
      </ns0:sp>
      <ns0:sp>
        <ns0:nvSpPr>
          <ns0:cNvPr id="5" name="">
            <ns1:extLst>
              <ns1:ext uri="{FF2B5EF4-FFF2-40B4-BE49-F238E27FC236}">
                <ns2:creationId id="{68F8189A-1BCC-4776-BADC-059233AEF812}"/>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30 / 37</ns1:t>
            </ns1:r>
          </ns1:p>
        </ns0:txBody>
      </ns0:sp>
      <ns0:sp>
        <ns0:nvSpPr>
          <ns0:cNvPr id="6" name="">
            <ns1:extLst>
              <ns1:ext uri="{FF2B5EF4-FFF2-40B4-BE49-F238E27FC236}">
                <ns2:creationId id="{90C55C08-3EC6-490D-9DBC-8F59736E5D4B}"/>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sp>
      <ns0:sp>
        <ns0:nvSpPr>
          <ns0:cNvPr id="7" name="">
            <ns1:extLst>
              <ns1:ext uri="{FF2B5EF4-FFF2-40B4-BE49-F238E27FC236}">
                <ns2:creationId id="{0791D849-0A0B-4921-875C-362C51952FC0}"/>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4세대 3대 비급여의 별도 한도</ns1:t>
            </ns1:r>
          </ns1:p>
        </ns0:txBody>
      </ns0:sp>
      <ns0:sp>
        <ns0:nvSpPr>
          <ns0:cNvPr id="8" name="">
            <ns1:extLst>
              <ns1:ext uri="{FF2B5EF4-FFF2-40B4-BE49-F238E27FC236}">
                <ns2:creationId id="{25551EBA-7294-4F22-BC28-B8DC07D99E54}"/>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CDFFC021-70A1-4769-A69B-F5A6D11CBE64}"/>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sp>
      <ns0:sp>
        <ns0:nvSpPr>
          <ns0:cNvPr id="10" name="">
            <ns1:extLst>
              <ns1:ext uri="{FF2B5EF4-FFF2-40B4-BE49-F238E27FC236}">
                <ns2:creationId id="{6D32A30D-AF14-4468-8ED8-24D286757C30}"/>
              </ns1:ext>
            </ns1:extLst>
          </ns0:cNvPr>
          <ns0:cNvSpPr>
            <ns1:spLocks noGrp="1"/>
          </ns0:cNvSpPr>
          <ns0:nvPr/>
        </ns0:nvSpPr>
        <ns0:spPr>
          <ns1:xfrm>
            <ns1:off x="6953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350만원</ns1:t>
            </ns1:r>
          </ns1:p>
        </ns0:txBody>
      </ns0:sp>
      <ns0:sp>
        <ns0:nvSpPr>
          <ns0:cNvPr id="11" name="">
            <ns1:extLst>
              <ns1:ext uri="{FF2B5EF4-FFF2-40B4-BE49-F238E27FC236}">
                <ns2:creationId id="{C1FC9ABB-9F82-48AE-9E8C-A07A42D6AD36}"/>
              </ns1:ext>
            </ns1:extLst>
          </ns0:cNvPr>
          <ns0:cNvSpPr>
            <ns1:spLocks noGrp="1"/>
          </ns0:cNvSpPr>
          <ns0:nvPr/>
        </ns0:nvSpPr>
        <ns0:spPr>
          <ns1:xfrm>
            <ns1:off x="7048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도수·체외충격파·증식 / 연</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50회</ns1:t>
            </ns1:r>
          </ns1:p>
        </ns0:txBody>
      </ns0:sp>
      <ns0:sp>
        <ns0:nvSpPr>
          <ns0:cNvPr id="12" name="">
            <ns1:extLst>
              <ns1:ext uri="{FF2B5EF4-FFF2-40B4-BE49-F238E27FC236}">
                <ns2:creationId id="{C910CF31-D284-490F-94BC-7CBDEC02F8B3}"/>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sp>
      <ns0:sp>
        <ns0:nvSpPr>
          <ns0:cNvPr id="13" name="">
            <ns1:extLst>
              <ns1:ext uri="{FF2B5EF4-FFF2-40B4-BE49-F238E27FC236}">
                <ns2:creationId id="{AC2AB69E-D633-4CDD-A191-31BD2455D239}"/>
              </ns1:ext>
            </ns1:extLst>
          </ns0:cNvPr>
          <ns0:cNvSpPr>
            <ns1:spLocks noGrp="1"/>
          </ns0:cNvSpPr>
          <ns0:nvPr/>
        </ns0:nvSpPr>
        <ns0:spPr>
          <ns1:xfrm>
            <ns1:off x="4543425" y="2438400"/>
            <ns1:ext cx="3105150" cy="626269"/>
          </ns1:xfrm>
          <ns1:prstGeom prst="rect">
            <ns1:avLst/>
          </ns1:prstGeom>
          <ns1:noFill/>
          <ns1:ln w="0">
            <ns1:noFill/>
          </ns1:ln>
        </ns0:spPr>
        <ns0:txBody>
          <ns1:bodyPr>
            <ns1:noAutofit/>
          </ns1:bodyPr>
          <ns1:lstStyle/>
          <ns1:p>
            <ns1:pPr>
              <ns1:defRPr sz="3375">
                <ns1:solidFill>
                  <ns1:srgbClr val="F1C779"/>
                </ns1:solidFill>
                <ns1:latin typeface="Paperlogy 6 SemiBold"/>
                <ns1:ea typeface="Paperlogy 6 SemiBold"/>
                <ns1:cs typeface="Paperlogy 6 SemiBold"/>
              </ns1:defRPr>
            </ns1:pPr>
            <ns1:r>
              <ns1:rPr sz="3375">
                <ns1:solidFill>
                  <ns1:srgbClr val="F1C779"/>
                </ns1:solidFill>
                <ns1:latin typeface="Paperlogy 6 SemiBold"/>
                <ns1:ea typeface="Paperlogy 6 SemiBold"/>
                <ns1:cs typeface="Paperlogy 6 SemiBold"/>
              </ns1:rPr>
              <ns1:t>250만원</ns1:t>
            </ns1:r>
          </ns1:p>
        </ns0:txBody>
      </ns0:sp>
      <ns0:sp>
        <ns0:nvSpPr>
          <ns0:cNvPr id="14" name="">
            <ns1:extLst>
              <ns1:ext uri="{FF2B5EF4-FFF2-40B4-BE49-F238E27FC236}">
                <ns2:creationId id="{62239358-D931-4FEA-9A68-01A86B632F7B}"/>
              </ns1:ext>
            </ns1:extLst>
          </ns0:cNvPr>
          <ns0:cNvSpPr>
            <ns1:spLocks noGrp="1"/>
          </ns0:cNvSpPr>
          <ns0:nvPr/>
        </ns0:nvSpPr>
        <ns0:spPr>
          <ns1:xfrm>
            <ns1:off x="45529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비급여 주사료 / 연 50회</ns1:t>
            </ns1:r>
          </ns1:p>
        </ns0:txBody>
      </ns0:sp>
      <ns0:sp>
        <ns0:nvSpPr>
          <ns0:cNvPr id="15" name="">
            <ns1:extLst>
              <ns1:ext uri="{FF2B5EF4-FFF2-40B4-BE49-F238E27FC236}">
                <ns2:creationId id="{746F4FBB-5882-433D-B812-2DA2E3829552}"/>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sp>
      <ns0:sp>
        <ns0:nvSpPr>
          <ns0:cNvPr id="16" name="">
            <ns1:extLst>
              <ns1:ext uri="{FF2B5EF4-FFF2-40B4-BE49-F238E27FC236}">
                <ns2:creationId id="{253A1BA9-94FA-4C13-B904-C026B2ABE332}"/>
              </ns1:ext>
            </ns1:extLst>
          </ns0:cNvPr>
          <ns0:cNvSpPr>
            <ns1:spLocks noGrp="1"/>
          </ns0:cNvSpPr>
          <ns0:nvPr/>
        </ns0:nvSpPr>
        <ns0:spPr>
          <ns1:xfrm>
            <ns1:off x="83915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300만원</ns1:t>
            </ns1:r>
          </ns1:p>
        </ns0:txBody>
      </ns0:sp>
      <ns0:sp>
        <ns0:nvSpPr>
          <ns0:cNvPr id="17" name="">
            <ns1:extLst>
              <ns1:ext uri="{FF2B5EF4-FFF2-40B4-BE49-F238E27FC236}">
                <ns2:creationId id="{A4FDFB9C-93AB-45B4-B8ED-464657AF6B27}"/>
              </ns1:ext>
            </ns1:extLst>
          </ns0:cNvPr>
          <ns0:cNvSpPr>
            <ns1:spLocks noGrp="1"/>
          </ns0:cNvSpPr>
          <ns0:nvPr/>
        </ns0:nvSpPr>
        <ns0:spPr>
          <ns1:xfrm>
            <ns1:off x="84010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비급여 MRI·MRA / 연 한도</ns1:t>
            </ns1:r>
          </ns1:p>
        </ns0:txBody>
      </ns0:sp>
      <ns0:pic>
        <ns0:nvPicPr>
          <ns0:cNvPr id="19"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749086282"/>
      </ns0:ext>
    </ns0:extLst>
  </ns0:cSld>
</ns0:sld>
</file>

<file path=ppt/slides/slide31.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8" name="">
            <ns1:extLst>
              <ns1:ext uri="{FF2B5EF4-FFF2-40B4-BE49-F238E27FC236}">
                <ns2:creationId id="{31712497-D05E-49D1-8A43-30699FAFFECB}"/>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A2BAA949-36AA-41DB-A1FD-F337A6F4D528}"/>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6강</ns1:t>
            </ns1:r>
          </ns1:p>
        </ns0:txBody>
      </ns0:sp>
      <ns0:sp>
        <ns0:nvSpPr>
          <ns0:cNvPr id="5" name="">
            <ns1:extLst>
              <ns1:ext uri="{FF2B5EF4-FFF2-40B4-BE49-F238E27FC236}">
                <ns2:creationId id="{0899F218-F1C8-48AC-B5DB-50BD27AF3DC4}"/>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31 / 37</ns1:t>
            </ns1:r>
          </ns1:p>
        </ns0:txBody>
      </ns0:sp>
      <ns0:sp>
        <ns0:nvSpPr>
          <ns0:cNvPr id="6" name="">
            <ns1:extLst>
              <ns1:ext uri="{FF2B5EF4-FFF2-40B4-BE49-F238E27FC236}">
                <ns2:creationId id="{225F4DCC-6762-4527-BEF2-C10E38EEE7D0}"/>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pic>
        <ns0:nvPicPr>
          <ns0:cNvPr id="24" name=""/>
          <ns0:cNvPicPr>
            <ns1:picLocks noChangeAspect="1"/>
          </ns0:cNvPicPr>
          <ns0:nvPr/>
        </ns0:nvPicPr>
        <ns0:blipFill>
          <ns1:blip ns3:embed="R10bf9bbe4e934d93"/>
          <ns1:srcRect l="23924" t="0" r="23924" b="0"/>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3AF78EAC-9375-4FAB-86C3-788DF2E9852E}"/>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노후·유병력자 실손의 차이</ns1:t>
            </ns1:r>
          </ns1:p>
        </ns0:txBody>
      </ns0:sp>
      <ns0:sp>
        <ns0:nvSpPr>
          <ns0:cNvPr id="9" name="">
            <ns1:extLst>
              <ns1:ext uri="{FF2B5EF4-FFF2-40B4-BE49-F238E27FC236}">
                <ns2:creationId id="{62F15CB1-45AF-45BE-B9F6-052973E50256}"/>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005F6DF0-3E56-4D49-AEEF-7079EB9AED4C}"/>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sp>
      <ns0:sp>
        <ns0:nvSpPr>
          <ns0:cNvPr id="11" name="">
            <ns1:extLst>
              <ns1:ext uri="{FF2B5EF4-FFF2-40B4-BE49-F238E27FC236}">
                <ns2:creationId id="{9D269042-5001-4A39-947D-F538D707294B}"/>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2" name="">
            <ns1:extLst>
              <ns1:ext uri="{FF2B5EF4-FFF2-40B4-BE49-F238E27FC236}">
                <ns2:creationId id="{8040023F-06DF-4385-903D-C98F0AA33476}"/>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노후실손</ns1:t>
            </ns1:r>
          </ns1:p>
        </ns0:txBody>
      </ns0:sp>
      <ns0:sp>
        <ns0:nvSpPr>
          <ns0:cNvPr id="13" name="">
            <ns1:extLst>
              <ns1:ext uri="{FF2B5EF4-FFF2-40B4-BE49-F238E27FC236}">
                <ns2:creationId id="{14FE91FD-542D-46AB-A98A-ECAF39D8C6DE}"/>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가입 연령·우선공제·추가 공제 확인</ns1:t>
            </ns1:r>
          </ns1:p>
        </ns0:txBody>
      </ns0:sp>
      <ns0:sp>
        <ns0:nvSpPr>
          <ns0:cNvPr id="14" name="">
            <ns1:extLst>
              <ns1:ext uri="{FF2B5EF4-FFF2-40B4-BE49-F238E27FC236}">
                <ns2:creationId id="{BD59B0C7-5858-4FF4-8F78-448C66FB7614}"/>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sp>
      <ns0:sp>
        <ns0:nvSpPr>
          <ns0:cNvPr id="15" name="">
            <ns1:extLst>
              <ns1:ext uri="{FF2B5EF4-FFF2-40B4-BE49-F238E27FC236}">
                <ns2:creationId id="{9DDAD0D3-2647-4E75-8F80-E388FA108298}"/>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6" name="">
            <ns1:extLst>
              <ns1:ext uri="{FF2B5EF4-FFF2-40B4-BE49-F238E27FC236}">
                <ns2:creationId id="{70FDBEB4-D755-4F2B-933E-A0BDEDDAF50F}"/>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유병력자 실손</ns1:t>
            </ns1:r>
          </ns1:p>
        </ns0:txBody>
      </ns0:sp>
      <ns0:sp>
        <ns0:nvSpPr>
          <ns0:cNvPr id="17" name="">
            <ns1:extLst>
              <ns1:ext uri="{FF2B5EF4-FFF2-40B4-BE49-F238E27FC236}">
                <ns2:creationId id="{67168C85-AFC0-4071-9D38-F02181C8C3D6}"/>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간편한 심사와 보장 제외·자기부담 확인</ns1:t>
            </ns1:r>
          </ns1:p>
        </ns0:txBody>
      </ns0:sp>
      <ns0:pic>
        <ns0:nvPicPr>
          <ns0:cNvPr id="25"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419814636"/>
      </ns0:ext>
    </ns0:extLst>
  </ns0:cSld>
</ns0:sld>
</file>

<file path=ppt/slides/slide32.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8" name="">
            <ns1:extLst>
              <ns1:ext uri="{FF2B5EF4-FFF2-40B4-BE49-F238E27FC236}">
                <ns2:creationId id="{634FF839-B3E2-40AF-B658-14F9A0ABF086}"/>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50F33C22-B705-48CB-B874-B7F685FB558A}"/>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6강</ns1:t>
            </ns1:r>
          </ns1:p>
        </ns0:txBody>
      </ns0:sp>
      <ns0:sp>
        <ns0:nvSpPr>
          <ns0:cNvPr id="5" name="">
            <ns1:extLst>
              <ns1:ext uri="{FF2B5EF4-FFF2-40B4-BE49-F238E27FC236}">
                <ns2:creationId id="{D7E413CD-D506-421C-AE3A-43CBC1B0E54F}"/>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32 / 37</ns1:t>
            </ns1:r>
          </ns1:p>
        </ns0:txBody>
      </ns0:sp>
      <ns0:sp>
        <ns0:nvSpPr>
          <ns0:cNvPr id="6" name="">
            <ns1:extLst>
              <ns1:ext uri="{FF2B5EF4-FFF2-40B4-BE49-F238E27FC236}">
                <ns2:creationId id="{22DA67D2-4091-4F44-AB3C-038DEB03F9D7}"/>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pic>
        <ns0:nvPicPr>
          <ns0:cNvPr id="24" name=""/>
          <ns0:cNvPicPr>
            <ns1:picLocks noChangeAspect="1"/>
          </ns0:cNvPicPr>
          <ns0:nvPr/>
        </ns0:nvPicPr>
        <ns0:blipFill>
          <ns1:blip ns3:embed="R9229ac458a96469f"/>
          <ns1:srcRect l="23924" t="0" r="23924" b="0"/>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F10285FC-D352-43A4-8F89-1A903AE5BB3D}"/>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간병보험과 공적 장기요양 구분</ns1:t>
            </ns1:r>
          </ns1:p>
        </ns0:txBody>
      </ns0:sp>
      <ns0:sp>
        <ns0:nvSpPr>
          <ns0:cNvPr id="9" name="">
            <ns1:extLst>
              <ns1:ext uri="{FF2B5EF4-FFF2-40B4-BE49-F238E27FC236}">
                <ns2:creationId id="{346C2B6E-2828-4783-AAE6-377060E18847}"/>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9C44D900-0F75-459F-B62A-592BFEDE96F4}"/>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sp>
      <ns0:sp>
        <ns0:nvSpPr>
          <ns0:cNvPr id="11" name="">
            <ns1:extLst>
              <ns1:ext uri="{FF2B5EF4-FFF2-40B4-BE49-F238E27FC236}">
                <ns2:creationId id="{40CAB637-6A29-4BC1-B57F-E48CBF61760E}"/>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2" name="">
            <ns1:extLst>
              <ns1:ext uri="{FF2B5EF4-FFF2-40B4-BE49-F238E27FC236}">
                <ns2:creationId id="{E51ECCB3-3B6C-4988-B536-675158F269E7}"/>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노인장기요양보험</ns1:t>
            </ns1:r>
          </ns1:p>
        </ns0:txBody>
      </ns0:sp>
      <ns0:sp>
        <ns0:nvSpPr>
          <ns0:cNvPr id="13" name="">
            <ns1:extLst>
              <ns1:ext uri="{FF2B5EF4-FFF2-40B4-BE49-F238E27FC236}">
                <ns2:creationId id="{7417EC8F-6378-4AE9-ACAE-AC2941ECC980}"/>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공적 제도와 등급 판정</ns1:t>
            </ns1:r>
          </ns1:p>
        </ns0:txBody>
      </ns0:sp>
      <ns0:sp>
        <ns0:nvSpPr>
          <ns0:cNvPr id="14" name="">
            <ns1:extLst>
              <ns1:ext uri="{FF2B5EF4-FFF2-40B4-BE49-F238E27FC236}">
                <ns2:creationId id="{48BC370F-46A1-4B65-BF16-930E5A18D8C2}"/>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sp>
      <ns0:sp>
        <ns0:nvSpPr>
          <ns0:cNvPr id="15" name="">
            <ns1:extLst>
              <ns1:ext uri="{FF2B5EF4-FFF2-40B4-BE49-F238E27FC236}">
                <ns2:creationId id="{734A5B19-33EF-4AAD-A7FA-6E512BF5EDDD}"/>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6" name="">
            <ns1:extLst>
              <ns1:ext uri="{FF2B5EF4-FFF2-40B4-BE49-F238E27FC236}">
                <ns2:creationId id="{B0CDBD3E-3D0D-4922-B44D-A6E123F92ED9}"/>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민영 간병보험</ns1:t>
            </ns1:r>
          </ns1:p>
        </ns0:txBody>
      </ns0:sp>
      <ns0:sp>
        <ns0:nvSpPr>
          <ns0:cNvPr id="17" name="">
            <ns1:extLst>
              <ns1:ext uri="{FF2B5EF4-FFF2-40B4-BE49-F238E27FC236}">
                <ns2:creationId id="{AEC0AE2B-FA87-4FB2-AFF6-09D01403F881}"/>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약관이 정한 지급 상태와 조건</ns1:t>
            </ns1:r>
          </ns1:p>
        </ns0:txBody>
      </ns0:sp>
      <ns0:pic>
        <ns0:nvPicPr>
          <ns0:cNvPr id="25"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133656077"/>
      </ns0:ext>
    </ns0:extLst>
  </ns0:cSld>
</ns0:sld>
</file>

<file path=ppt/slides/slide33.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2" name="">
            <ns1:extLst>
              <ns1:ext uri="{FF2B5EF4-FFF2-40B4-BE49-F238E27FC236}">
                <ns2:creationId id="{25AA0DE5-9163-4133-A128-963A118ABA70}"/>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B27B5AE1-F701-40D0-98AD-233F4A15790E}"/>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6강</ns1:t>
            </ns1:r>
          </ns1:p>
        </ns0:txBody>
      </ns0:sp>
      <ns0:sp>
        <ns0:nvSpPr>
          <ns0:cNvPr id="5" name="">
            <ns1:extLst>
              <ns1:ext uri="{FF2B5EF4-FFF2-40B4-BE49-F238E27FC236}">
                <ns2:creationId id="{A0A33A06-7E8B-4722-A3F7-2E3FA122BF70}"/>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33 / 37</ns1:t>
            </ns1:r>
          </ns1:p>
        </ns0:txBody>
      </ns0:sp>
      <ns0:sp>
        <ns0:nvSpPr>
          <ns0:cNvPr id="6" name="">
            <ns1:extLst>
              <ns1:ext uri="{FF2B5EF4-FFF2-40B4-BE49-F238E27FC236}">
                <ns2:creationId id="{BA203796-5910-4AD9-9D78-C4A184E225E0}"/>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28097039-82D3-4599-9DFE-5C56F2F584BA}"/>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일상생활장해의 판단 예시</ns1:t>
            </ns1:r>
          </ns1:p>
        </ns0:txBody>
      </ns0:sp>
      <ns0:sp>
        <ns0:nvSpPr>
          <ns0:cNvPr id="8" name="">
            <ns1:extLst>
              <ns1:ext uri="{FF2B5EF4-FFF2-40B4-BE49-F238E27FC236}">
                <ns2:creationId id="{F3F3EC2E-CDD6-49CB-8A71-A86D2107FC5F}"/>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775E29C7-71E6-4972-82FF-746CDD40FD16}"/>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10" name="">
            <ns1:extLst>
              <ns1:ext uri="{FF2B5EF4-FFF2-40B4-BE49-F238E27FC236}">
                <ns2:creationId id="{AA816B60-1D8C-4180-AA32-9F3093AB3F84}"/>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sp>
      <ns0:sp>
        <ns0:nvSpPr>
          <ns0:cNvPr id="11" name="">
            <ns1:extLst>
              <ns1:ext uri="{FF2B5EF4-FFF2-40B4-BE49-F238E27FC236}">
                <ns2:creationId id="{EE6811D5-EBAD-4DF9-9368-D06069BA1437}"/>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핵심 상태</ns1:t>
            </ns1:r>
          </ns1:p>
        </ns0:txBody>
      </ns0:sp>
      <ns0:sp>
        <ns0:nvSpPr>
          <ns0:cNvPr id="12" name="">
            <ns1:extLst>
              <ns1:ext uri="{FF2B5EF4-FFF2-40B4-BE49-F238E27FC236}">
                <ns2:creationId id="{C02DA853-F798-44DE-8395-F3CAA5F25501}"/>
              </ns1:ext>
            </ns1:extLst>
          </ns0:cNvPr>
          <ns0:cNvSpPr>
            <ns1:spLocks noGrp="1"/>
          </ns0:cNvSpPr>
          <ns0:nvPr/>
        </ns0:nvSpPr>
        <ns0:spPr>
          <ns1:xfrm>
            <ns1:off x="69532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이동 등 기본 동작의 제한</ns1:t>
            </ns1:r>
          </ns1:p>
        </ns0:txBody>
      </ns0:sp>
      <ns0:sp>
        <ns0:nvSpPr>
          <ns0:cNvPr id="13" name="">
            <ns1:extLst>
              <ns1:ext uri="{FF2B5EF4-FFF2-40B4-BE49-F238E27FC236}">
                <ns2:creationId id="{DA1A786A-6676-4629-B035-44AD55DA2AC1}"/>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4" name="">
            <ns1:extLst>
              <ns1:ext uri="{FF2B5EF4-FFF2-40B4-BE49-F238E27FC236}">
                <ns2:creationId id="{4C72A53F-9075-4FEF-B2B8-94B25E1C4889}"/>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sp>
      <ns0:sp>
        <ns0:nvSpPr>
          <ns0:cNvPr id="15" name="">
            <ns1:extLst>
              <ns1:ext uri="{FF2B5EF4-FFF2-40B4-BE49-F238E27FC236}">
                <ns2:creationId id="{142C7127-DDDA-4179-817C-8022F820E292}"/>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추가 요건</ns1:t>
            </ns1:r>
          </ns1:p>
        </ns0:txBody>
      </ns0:sp>
      <ns0:sp>
        <ns0:nvSpPr>
          <ns0:cNvPr id="16" name="">
            <ns1:extLst>
              <ns1:ext uri="{FF2B5EF4-FFF2-40B4-BE49-F238E27FC236}">
                <ns2:creationId id="{726A356A-9131-4C2C-A285-CC07A41DAFF0}"/>
              </ns1:ext>
            </ns1:extLst>
          </ns0:cNvPr>
          <ns0:cNvSpPr>
            <ns1:spLocks noGrp="1"/>
          </ns0:cNvSpPr>
          <ns0:nvPr/>
        </ns0:nvSpPr>
        <ns0:spPr>
          <ns1:xfrm>
            <ns1:off x="453707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식사·배변·목욕·옷 입기 등</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약정 조건</ns1:t>
            </ns1:r>
          </ns1:p>
        </ns0:txBody>
      </ns0:sp>
      <ns0:sp>
        <ns0:nvSpPr>
          <ns0:cNvPr id="17" name="">
            <ns1:extLst>
              <ns1:ext uri="{FF2B5EF4-FFF2-40B4-BE49-F238E27FC236}">
                <ns2:creationId id="{8359C6C2-31F1-4EDA-9F4E-57CF6B23C39E}"/>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8" name="">
            <ns1:extLst>
              <ns1:ext uri="{FF2B5EF4-FFF2-40B4-BE49-F238E27FC236}">
                <ns2:creationId id="{7B31EA39-E064-4BBA-BD2E-1C7639F21546}"/>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sp>
      <ns0:sp>
        <ns0:nvSpPr>
          <ns0:cNvPr id="19" name="">
            <ns1:extLst>
              <ns1:ext uri="{FF2B5EF4-FFF2-40B4-BE49-F238E27FC236}">
                <ns2:creationId id="{351D697B-4A1B-4002-9A44-19D59F63EF60}"/>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지속성</ns1:t>
            </ns1:r>
          </ns1:p>
        </ns0:txBody>
      </ns0:sp>
      <ns0:sp>
        <ns0:nvSpPr>
          <ns0:cNvPr id="20" name="">
            <ns1:extLst>
              <ns1:ext uri="{FF2B5EF4-FFF2-40B4-BE49-F238E27FC236}">
                <ns2:creationId id="{A2370FEC-9928-4A9C-9F44-7A87A1E1B750}"/>
              </ns1:ext>
            </ns1:extLst>
          </ns0:cNvPr>
          <ns0:cNvSpPr>
            <ns1:spLocks noGrp="1"/>
          </ns0:cNvSpPr>
          <ns0:nvPr/>
        </ns0:nvSpPr>
        <ns0:spPr>
          <ns1:xfrm>
            <ns1:off x="83788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일정 기간 지속과 회복 가능성</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판단</ns1:t>
            </ns1:r>
          </ns1:p>
        </ns0:txBody>
      </ns0:sp>
      <ns0:sp>
        <ns0:nvSpPr>
          <ns0:cNvPr id="21" name="">
            <ns1:extLst>
              <ns1:ext uri="{FF2B5EF4-FFF2-40B4-BE49-F238E27FC236}">
                <ns2:creationId id="{2718D8DF-E3B5-4825-A587-62A8C6B84AF7}"/>
              </ns1:ext>
            </ns1:extLst>
          </ns0:cNvPr>
          <ns0:cNvSpPr>
            <ns1:spLocks noGrp="1"/>
          </ns0:cNvSpPr>
          <ns0:nvPr/>
        </ns0:nvSpPr>
        <ns0:spPr>
          <ns1:xfrm>
            <ns1:off x="466725" y="5962650"/>
            <ns1:ext cx="11258550" cy="214789"/>
          </ns1:xfrm>
          <ns1:prstGeom prst="rect">
            <ns1:avLst/>
          </ns1:prstGeom>
          <ns1:noFill/>
          <ns1:ln w="0">
            <ns1:noFill/>
          </ns1:ln>
        </ns0:spPr>
        <ns0:txBody>
          <ns1:bodyPr>
            <ns1:noAutofit/>
          </ns1:bodyPr>
          <ns1:lstStyle/>
          <ns1:p>
            <ns1:pPr>
              <ns1:defRPr sz="975">
                <ns1:solidFill>
                  <ns1:srgbClr val="61798F"/>
                </ns1:solidFill>
                <ns1:latin typeface="Paperlogy 4 Regular"/>
                <ns1:ea typeface="Paperlogy 4 Regular"/>
                <ns1:cs typeface="Paperlogy 4 Regular"/>
              </ns1:defRPr>
            </ns1:pPr>
            <ns1:r>
              <ns1:rPr sz="975">
                <ns1:solidFill>
                  <ns1:srgbClr val="61798F"/>
                </ns1:solidFill>
                <ns1:latin typeface="Paperlogy 4 Regular"/>
                <ns1:ea typeface="Paperlogy 4 Regular"/>
                <ns1:cs typeface="Paperlogy 4 Regular"/>
              </ns1:rPr>
              <ns1:t>교재의 대표 약관 예시 / 상품별 지급 조건 확인</ns1:t>
            </ns1:r>
          </ns1:p>
        </ns0:txBody>
      </ns0:sp>
      <ns0:pic>
        <ns0:nvPicPr>
          <ns0:cNvPr id="23"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327135601"/>
      </ns0:ext>
    </ns0:extLst>
  </ns0:cSld>
</ns0:sld>
</file>

<file path=ppt/slides/slide34.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8" name="">
            <ns1:extLst>
              <ns1:ext uri="{FF2B5EF4-FFF2-40B4-BE49-F238E27FC236}">
                <ns2:creationId id="{F22D2090-6286-4733-B53B-A9943CEE0DBA}"/>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678B4C6E-0610-4486-8843-FCAD304589B4}"/>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6강</ns1:t>
            </ns1:r>
          </ns1:p>
        </ns0:txBody>
      </ns0:sp>
      <ns0:sp>
        <ns0:nvSpPr>
          <ns0:cNvPr id="5" name="">
            <ns1:extLst>
              <ns1:ext uri="{FF2B5EF4-FFF2-40B4-BE49-F238E27FC236}">
                <ns2:creationId id="{6C837D30-3109-419A-95F2-ED17FEEF0075}"/>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34 / 37</ns1:t>
            </ns1:r>
          </ns1:p>
        </ns0:txBody>
      </ns0:sp>
      <ns0:sp>
        <ns0:nvSpPr>
          <ns0:cNvPr id="6" name="">
            <ns1:extLst>
              <ns1:ext uri="{FF2B5EF4-FFF2-40B4-BE49-F238E27FC236}">
                <ns2:creationId id="{8D6169DC-A32D-48D0-B5C1-DA33BED57786}"/>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pic>
        <ns0:nvPicPr>
          <ns0:cNvPr id="24" name=""/>
          <ns0:cNvPicPr>
            <ns1:picLocks noChangeAspect="1"/>
          </ns0:cNvPicPr>
          <ns0:nvPr/>
        </ns0:nvPicPr>
        <ns0:blipFill>
          <ns1:blip ns3:embed="R0fba27b02fe04e79"/>
          <ns1:srcRect l="23924" t="0" r="23924" b="0"/>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320310A4-B924-44CC-9828-828A0F14AE07}"/>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치매 보장은 약정한 중증도를 확인</ns1:t>
            </ns1:r>
          </ns1:p>
        </ns0:txBody>
      </ns0:sp>
      <ns0:sp>
        <ns0:nvSpPr>
          <ns0:cNvPr id="9" name="">
            <ns1:extLst>
              <ns1:ext uri="{FF2B5EF4-FFF2-40B4-BE49-F238E27FC236}">
                <ns2:creationId id="{CCBFCA1D-FA32-4CDA-B092-C5D35AEEC238}"/>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79FE5BD0-E713-4D0A-8D72-EB1F9C7551E7}"/>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sp>
      <ns0:sp>
        <ns0:nvSpPr>
          <ns0:cNvPr id="11" name="">
            <ns1:extLst>
              <ns1:ext uri="{FF2B5EF4-FFF2-40B4-BE49-F238E27FC236}">
                <ns2:creationId id="{ECF03AE3-D9F2-49FD-9068-B4E5721A9241}"/>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2" name="">
            <ns1:extLst>
              <ns1:ext uri="{FF2B5EF4-FFF2-40B4-BE49-F238E27FC236}">
                <ns2:creationId id="{E56E836F-994B-4088-AAB6-1467EF254230}"/>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진단</ns1:t>
            </ns1:r>
          </ns1:p>
        </ns0:txBody>
      </ns0:sp>
      <ns0:sp>
        <ns0:nvSpPr>
          <ns0:cNvPr id="13" name="">
            <ns1:extLst>
              <ns1:ext uri="{FF2B5EF4-FFF2-40B4-BE49-F238E27FC236}">
                <ns2:creationId id="{06A51D95-696B-41DA-88C2-6B9E92DA5113}"/>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약관의 진단 확정 방법과 전문의 기준</ns1:t>
            </ns1:r>
          </ns1:p>
        </ns0:txBody>
      </ns0:sp>
      <ns0:sp>
        <ns0:nvSpPr>
          <ns0:cNvPr id="14" name="">
            <ns1:extLst>
              <ns1:ext uri="{FF2B5EF4-FFF2-40B4-BE49-F238E27FC236}">
                <ns2:creationId id="{1CA92F69-C56A-4F35-B56E-845A8C1C915F}"/>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sp>
      <ns0:sp>
        <ns0:nvSpPr>
          <ns0:cNvPr id="15" name="">
            <ns1:extLst>
              <ns1:ext uri="{FF2B5EF4-FFF2-40B4-BE49-F238E27FC236}">
                <ns2:creationId id="{B35B36C4-F180-4608-B187-81AFD2AF9F48}"/>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6" name="">
            <ns1:extLst>
              <ns1:ext uri="{FF2B5EF4-FFF2-40B4-BE49-F238E27FC236}">
                <ns2:creationId id="{C5EBB2C1-8F66-49CE-9A8E-56BA652A2D4C}"/>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정도</ns1:t>
            </ns1:r>
          </ns1:p>
        </ns0:txBody>
      </ns0:sp>
      <ns0:sp>
        <ns0:nvSpPr>
          <ns0:cNvPr id="17" name="">
            <ns1:extLst>
              <ns1:ext uri="{FF2B5EF4-FFF2-40B4-BE49-F238E27FC236}">
                <ns2:creationId id="{DC147E15-0F61-4575-A651-51DC4A8F2EC5}"/>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중증 치매 예시: CDR 3점 이상</ns1:t>
            </ns1:r>
          </ns1:p>
        </ns0:txBody>
      </ns0:sp>
      <ns0:pic>
        <ns0:nvPicPr>
          <ns0:cNvPr id="25"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844680962"/>
      </ns0:ext>
    </ns0:extLst>
  </ns0:cSld>
</ns0:sld>
</file>

<file path=ppt/slides/slide35.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7" name="">
            <ns1:extLst>
              <ns1:ext uri="{FF2B5EF4-FFF2-40B4-BE49-F238E27FC236}">
                <ns2:creationId id="{F8EAB7E1-264D-49EA-AF7A-CE984595A285}"/>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7CFFEE6A-4F76-472D-A626-4AC9202C834E}"/>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6강</ns1:t>
            </ns1:r>
          </ns1:p>
        </ns0:txBody>
      </ns0:sp>
      <ns0:sp>
        <ns0:nvSpPr>
          <ns0:cNvPr id="5" name="">
            <ns1:extLst>
              <ns1:ext uri="{FF2B5EF4-FFF2-40B4-BE49-F238E27FC236}">
                <ns2:creationId id="{6D351435-3216-4E13-82DC-BE5B4A83F815}"/>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35 / 37</ns1:t>
            </ns1:r>
          </ns1:p>
        </ns0:txBody>
      </ns0:sp>
      <ns0:sp>
        <ns0:nvSpPr>
          <ns0:cNvPr id="6" name="">
            <ns1:extLst>
              <ns1:ext uri="{FF2B5EF4-FFF2-40B4-BE49-F238E27FC236}">
                <ns2:creationId id="{93BB9FAE-2D65-4072-AEF7-36789AC1807F}"/>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D82E492F-1AE4-4A96-ACB3-73F035405523}"/>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대리청구인은 청구가 어려울 때 대비</ns1:t>
            </ns1:r>
          </ns1:p>
        </ns0:txBody>
      </ns0:sp>
      <ns0:sp>
        <ns0:nvSpPr>
          <ns0:cNvPr id="8" name="">
            <ns1:extLst>
              <ns1:ext uri="{FF2B5EF4-FFF2-40B4-BE49-F238E27FC236}">
                <ns2:creationId id="{EB45753A-FBA3-43B9-ACE6-14E83565B841}"/>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2E79F36A-6743-4216-B80F-ACE2522A0F93}"/>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sp>
      <ns0:sp>
        <ns0:nvSpPr>
          <ns0:cNvPr id="10" name="">
            <ns1:extLst>
              <ns1:ext uri="{FF2B5EF4-FFF2-40B4-BE49-F238E27FC236}">
                <ns2:creationId id="{5023DEAA-D0C7-456C-B72D-89B7B9515ECE}"/>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1" name="">
            <ns1:extLst>
              <ns1:ext uri="{FF2B5EF4-FFF2-40B4-BE49-F238E27FC236}">
                <ns2:creationId id="{E545DAA8-8E67-4F9B-9D51-E6ADC05DB524}"/>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대상 계약</ns1:t>
            </ns1:r>
          </ns1:p>
        </ns0:txBody>
      </ns0:sp>
      <ns0:sp>
        <ns0:nvSpPr>
          <ns0:cNvPr id="12" name="">
            <ns1:extLst>
              <ns1:ext uri="{FF2B5EF4-FFF2-40B4-BE49-F238E27FC236}">
                <ns2:creationId id="{6E069843-177A-4302-8E4E-8124E03CB853}"/>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계약자·피보험자·수익자가 동일</ns1:t>
            </ns1:r>
          </ns1:p>
        </ns0:txBody>
      </ns0:sp>
      <ns0:sp>
        <ns0:nvSpPr>
          <ns0:cNvPr id="13" name="">
            <ns1:extLst>
              <ns1:ext uri="{FF2B5EF4-FFF2-40B4-BE49-F238E27FC236}">
                <ns2:creationId id="{21E3E157-E56A-4691-94FD-584B173BADF3}"/>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sp>
      <ns0:sp>
        <ns0:nvSpPr>
          <ns0:cNvPr id="14" name="">
            <ns1:extLst>
              <ns1:ext uri="{FF2B5EF4-FFF2-40B4-BE49-F238E27FC236}">
                <ns2:creationId id="{2ECE0E5A-73A5-49ED-BF46-8F3C8B25A047}"/>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5" name="">
            <ns1:extLst>
              <ns1:ext uri="{FF2B5EF4-FFF2-40B4-BE49-F238E27FC236}">
                <ns2:creationId id="{35D9841B-680A-446B-8AB9-65CDD16E8695}"/>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지정 대상</ns1:t>
            </ns1:r>
          </ns1:p>
        </ns0:txBody>
      </ns0:sp>
      <ns0:sp>
        <ns0:nvSpPr>
          <ns0:cNvPr id="16" name="">
            <ns1:extLst>
              <ns1:ext uri="{FF2B5EF4-FFF2-40B4-BE49-F238E27FC236}">
                <ns2:creationId id="{C3CF4357-31A6-48A0-94F4-D97794C8E634}"/>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주민등록상 배우자 또는 3촌 이내 친족</ns1:t>
            </ns1:r>
          </ns1:p>
        </ns0:txBody>
      </ns0:sp>
      <ns0:pic>
        <ns0:nvPicPr>
          <ns0:cNvPr id="18"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37958113"/>
      </ns0:ext>
    </ns0:extLst>
  </ns0:cSld>
</ns0:sld>
</file>

<file path=ppt/slides/slide36.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15" name="">
            <ns1:extLst>
              <ns1:ext uri="{FF2B5EF4-FFF2-40B4-BE49-F238E27FC236}">
                <ns2:creationId id="{391787D1-5549-40C8-A772-AA2079303ED8}"/>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57C50C38-42D8-4AAD-A8AF-BF28EB22AF6E}"/>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손해보험 6강</ns1:t>
            </ns1:r>
          </ns1:p>
        </ns0:txBody>
      </ns0:sp>
      <ns0:sp>
        <ns0:nvSpPr>
          <ns0:cNvPr id="5" name="">
            <ns1:extLst>
              <ns1:ext uri="{FF2B5EF4-FFF2-40B4-BE49-F238E27FC236}">
                <ns2:creationId id="{1893D587-04D4-4F41-ACFE-E80CD0ED1770}"/>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36 / 37</ns1:t>
            </ns1:r>
          </ns1:p>
        </ns0:txBody>
      </ns0:sp>
      <ns0:sp>
        <ns0:nvSpPr>
          <ns0:cNvPr id="6" name="">
            <ns1:extLst>
              <ns1:ext uri="{FF2B5EF4-FFF2-40B4-BE49-F238E27FC236}">
                <ns2:creationId id="{37F21BA6-1C9C-44F9-909E-26B931DFBA19}"/>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sp>
      <ns0:sp>
        <ns0:nvSpPr>
          <ns0:cNvPr id="7" name="">
            <ns1:extLst>
              <ns1:ext uri="{FF2B5EF4-FFF2-40B4-BE49-F238E27FC236}">
                <ns2:creationId id="{EC6CD66F-9AD9-4D4C-9794-5EC5BB5C8E8E}"/>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확인 문제 · 같은 병원비를 여러 번</ns1:t>
            </ns1:r>
          </ns1:p>
        </ns0:txBody>
      </ns0:sp>
      <ns0:sp>
        <ns0:nvSpPr>
          <ns0:cNvPr id="8" name="">
            <ns1:extLst>
              <ns1:ext uri="{FF2B5EF4-FFF2-40B4-BE49-F238E27FC236}">
                <ns2:creationId id="{D18172A9-AF6C-4BE6-9BC1-9AB1ECF2DDF6}"/>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B0409E56-C71E-4042-B602-4FBC34E5CCF4}"/>
              </ns1:ext>
            </ns1:extLst>
          </ns0:cNvPr>
          <ns0:cNvSpPr>
            <ns1:spLocks noGrp="1"/>
          </ns0:cNvSpPr>
          <ns0:nvPr/>
        </ns0:nvSpPr>
        <ns0:spPr>
          <ns1:xfrm>
            <ns1:off x="457200" y="1847850"/>
            <ns1:ext cx="11277600" cy="2085975"/>
          </ns1:xfrm>
          <ns1:prstGeom prst="roundRect">
            <ns1:avLst>
              <ns1:gd name="adj" fmla="val 3653"/>
            </ns1:avLst>
          </ns1:prstGeom>
          <ns1:solidFill>
            <ns1:srgbClr val="1B3B56"/>
          </ns1:solidFill>
          <ns1:ln w="0">
            <ns1:noFill/>
          </ns1:ln>
        </ns0:spPr>
      </ns0:sp>
      <ns0:sp>
        <ns0:nvSpPr>
          <ns0:cNvPr id="10" name="">
            <ns1:extLst>
              <ns1:ext uri="{FF2B5EF4-FFF2-40B4-BE49-F238E27FC236}">
                <ns2:creationId id="{952D8798-E053-41D7-9208-23B73CEE7B78}"/>
              </ns1:ext>
            </ns1:extLst>
          </ns0:cNvPr>
          <ns0:cNvSpPr>
            <ns1:spLocks noGrp="1"/>
          </ns0:cNvSpPr>
          <ns0:nvPr/>
        </ns0:nvSpPr>
        <ns0:spPr>
          <ns1:xfrm>
            <ns1:off x="704850" y="2057400"/>
            <ns1:ext cx="10782300" cy="420529"/>
          </ns1:xfrm>
          <ns1:prstGeom prst="rect">
            <ns1:avLst/>
          </ns1:prstGeom>
          <ns1:noFill/>
          <ns1:ln w="0">
            <ns1:noFill/>
          </ns1:ln>
        </ns0:spPr>
        <ns0:txBody>
          <ns1:bodyPr>
            <ns1:noAutofit/>
          </ns1:bodyPr>
          <ns1:lstStyle/>
          <ns1:p>
            <ns1:pPr>
              <ns1:defRPr sz="2175">
                <ns1:solidFill>
                  <ns1:srgbClr val="87C9FF"/>
                </ns1:solidFill>
                <ns1:latin typeface="Paperlogy 6 SemiBold"/>
                <ns1:ea typeface="Paperlogy 6 SemiBold"/>
                <ns1:cs typeface="Paperlogy 6 SemiBold"/>
              </ns1:defRPr>
            </ns1:pPr>
            <ns1:r>
              <ns1:rPr sz="2175">
                <ns1:solidFill>
                  <ns1:srgbClr val="87C9FF"/>
                </ns1:solidFill>
                <ns1:latin typeface="Paperlogy 6 SemiBold"/>
                <ns1:ea typeface="Paperlogy 6 SemiBold"/>
                <ns1:cs typeface="Paperlogy 6 SemiBold"/>
              </ns1:rPr>
              <ns1:t>문제</ns1:t>
            </ns1:r>
          </ns1:p>
        </ns0:txBody>
      </ns0:sp>
      <ns0:sp>
        <ns0:nvSpPr>
          <ns0:cNvPr id="11" name="">
            <ns1:extLst>
              <ns1:ext uri="{FF2B5EF4-FFF2-40B4-BE49-F238E27FC236}">
                <ns2:creationId id="{87B873B5-09DF-45F9-86AD-0F69D3705AEA}"/>
              </ns1:ext>
            </ns1:extLst>
          </ns0:cNvPr>
          <ns0:cNvSpPr>
            <ns1:spLocks noGrp="1"/>
          </ns0:cNvSpPr>
          <ns0:nvPr/>
        </ns0:nvSpPr>
        <ns0:spPr>
          <ns1:xfrm>
            <ns1:off x="704850" y="2590800"/>
            <ns1:ext cx="10782300" cy="433388"/>
          </ns1:xfrm>
          <ns1:prstGeom prst="rect">
            <ns1:avLst/>
          </ns1:prstGeom>
          <ns1:noFill/>
          <ns1:ln w="0">
            <ns1:noFill/>
          </ns1:ln>
        </ns0:spPr>
        <ns0:txBody>
          <ns1:bodyPr>
            <ns1:noAutofit/>
          </ns1:bodyPr>
          <ns1:lstStyle/>
          <ns1:p>
            <ns1:pPr>
              <ns1:defRPr sz="2250">
                <ns1:solidFill>
                  <ns1:srgbClr val="FFFFFF"/>
                </ns1:solidFill>
                <ns1:latin typeface="Paperlogy 4 Regular"/>
                <ns1:ea typeface="Paperlogy 4 Regular"/>
                <ns1:cs typeface="Paperlogy 4 Regular"/>
              </ns1:defRPr>
            </ns1:pPr>
            <ns1:r>
              <ns1:rPr sz="2250">
                <ns1:solidFill>
                  <ns1:srgbClr val="FFFFFF"/>
                </ns1:solidFill>
                <ns1:latin typeface="Paperlogy 4 Regular"/>
                <ns1:ea typeface="Paperlogy 4 Regular"/>
                <ns1:cs typeface="Paperlogy 4 Regular"/>
              </ns1:rPr>
              <ns1:t>실손보험 2개면 의료비를 각각 전액 받을까요?</ns1:t>
            </ns1:r>
          </ns1:p>
        </ns0:txBody>
      </ns0:sp>
      <ns0:sp>
        <ns0:nvSpPr>
          <ns0:cNvPr id="12" name="">
            <ns1:extLst>
              <ns1:ext uri="{FF2B5EF4-FFF2-40B4-BE49-F238E27FC236}">
                <ns2:creationId id="{7A780517-0CFC-46D3-8E25-B8CD4F8CAEDA}"/>
              </ns1:ext>
            </ns1:extLst>
          </ns0:cNvPr>
          <ns0:cNvSpPr>
            <ns1:spLocks noGrp="1"/>
          </ns0:cNvSpPr>
          <ns0:nvPr/>
        </ns0:nvSpPr>
        <ns0:spPr>
          <ns1:xfrm>
            <ns1:off x="457200" y="4381500"/>
            <ns1:ext cx="11277600" cy="1495425"/>
          </ns1:xfrm>
          <ns1:prstGeom prst="roundRect">
            <ns1:avLst>
              <ns1:gd name="adj" fmla="val 5096"/>
            </ns1:avLst>
          </ns1:prstGeom>
          <ns1:solidFill>
            <ns1:srgbClr val="DFF2ED"/>
          </ns1:solidFill>
          <ns1:ln w="0">
            <ns1:noFill/>
          </ns1:ln>
        </ns0:spPr>
      </ns0:sp>
      <ns0:sp>
        <ns0:nvSpPr>
          <ns0:cNvPr id="13" name="">
            <ns1:extLst>
              <ns1:ext uri="{FF2B5EF4-FFF2-40B4-BE49-F238E27FC236}">
                <ns2:creationId id="{6F4DA6B7-B176-4E1C-8777-B13AFB7893CE}"/>
              </ns1:ext>
            </ns1:extLst>
          </ns0:cNvPr>
          <ns0:cNvSpPr>
            <ns1:spLocks noGrp="1"/>
          </ns0:cNvSpPr>
          <ns0:nvPr/>
        </ns0:nvSpPr>
        <ns0:spPr>
          <ns1:xfrm>
            <ns1:off x="704850" y="4591050"/>
            <ns1:ext cx="10782300" cy="420529"/>
          </ns1:xfrm>
          <ns1:prstGeom prst="rect">
            <ns1:avLst/>
          </ns1:prstGeom>
          <ns1:noFill/>
          <ns1:ln w="0">
            <ns1:noFill/>
          </ns1:ln>
        </ns0:spPr>
        <ns0:txBody>
          <ns1:bodyPr>
            <ns1:noAutofit/>
          </ns1:bodyPr>
          <ns1:lstStyle/>
          <ns1:p>
            <ns1:pPr>
              <ns1:defRPr sz="2175">
                <ns1:solidFill>
                  <ns1:srgbClr val="087F79"/>
                </ns1:solidFill>
                <ns1:latin typeface="Paperlogy 6 SemiBold"/>
                <ns1:ea typeface="Paperlogy 6 SemiBold"/>
                <ns1:cs typeface="Paperlogy 6 SemiBold"/>
              </ns1:defRPr>
            </ns1:pPr>
            <ns1:r>
              <ns1:rPr sz="2175">
                <ns1:solidFill>
                  <ns1:srgbClr val="087F79"/>
                </ns1:solidFill>
                <ns1:latin typeface="Paperlogy 6 SemiBold"/>
                <ns1:ea typeface="Paperlogy 6 SemiBold"/>
                <ns1:cs typeface="Paperlogy 6 SemiBold"/>
              </ns1:rPr>
              <ns1:t>정답</ns1:t>
            </ns1:r>
          </ns1:p>
        </ns0:txBody>
      </ns0:sp>
      <ns0:sp>
        <ns0:nvSpPr>
          <ns0:cNvPr id="14" name="">
            <ns1:extLst>
              <ns1:ext uri="{FF2B5EF4-FFF2-40B4-BE49-F238E27FC236}">
                <ns2:creationId id="{3A407BED-8356-469C-9E1E-E1941B4B01C6}"/>
              </ns1:ext>
            </ns1:extLst>
          </ns0:cNvPr>
          <ns0:cNvSpPr>
            <ns1:spLocks noGrp="1"/>
          </ns0:cNvSpPr>
          <ns0:nvPr/>
        </ns0:nvSpPr>
        <ns0:spPr>
          <ns1:xfrm>
            <ns1:off x="704850" y="5124450"/>
            <ns1:ext cx="10782300" cy="433388"/>
          </ns1:xfrm>
          <ns1:prstGeom prst="rect">
            <ns1:avLst/>
          </ns1:prstGeom>
          <ns1:noFill/>
          <ns1:ln w="0">
            <ns1:noFill/>
          </ns1:ln>
        </ns0:spPr>
        <ns0:txBody>
          <ns1:bodyPr>
            <ns1:noAutofit/>
          </ns1:bodyPr>
          <ns1:lstStyle/>
          <ns1:p>
            <ns1:pPr>
              <ns1:defRPr sz="2250">
                <ns1:solidFill>
                  <ns1:srgbClr val="142F49"/>
                </ns1:solidFill>
                <ns1:latin typeface="Paperlogy 4 Regular"/>
                <ns1:ea typeface="Paperlogy 4 Regular"/>
                <ns1:cs typeface="Paperlogy 4 Regular"/>
              </ns1:defRPr>
            </ns1:pPr>
            <ns1:r>
              <ns1:rPr sz="2250">
                <ns1:solidFill>
                  <ns1:srgbClr val="142F49"/>
                </ns1:solidFill>
                <ns1:latin typeface="Paperlogy 4 Regular"/>
                <ns1:ea typeface="Paperlogy 4 Regular"/>
                <ns1:cs typeface="Paperlogy 4 Regular"/>
              </ns1:rPr>
              <ns1:t>아님 / 보상책임 비율에 따라 분담</ns1:t>
            </ns1:r>
          </ns1:p>
        </ns0:txBody>
      </ns0:sp>
      <ns0:pic>
        <ns0:nvPicPr>
          <ns0:cNvPr id="1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906114083"/>
      </ns0:ext>
    </ns0:extLst>
  </ns0:cSld>
</ns0:sld>
</file>

<file path=ppt/slides/slide37.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2" name="">
            <ns1:extLst>
              <ns1:ext uri="{FF2B5EF4-FFF2-40B4-BE49-F238E27FC236}">
                <ns2:creationId id="{30737569-2826-4AAF-BD15-33FB83381F27}"/>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BE63A947-5220-479A-9975-863FC5701457}"/>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6강</ns1:t>
            </ns1:r>
          </ns1:p>
        </ns0:txBody>
      </ns0:sp>
      <ns0:sp>
        <ns0:nvSpPr>
          <ns0:cNvPr id="5" name="">
            <ns1:extLst>
              <ns1:ext uri="{FF2B5EF4-FFF2-40B4-BE49-F238E27FC236}">
                <ns2:creationId id="{08DF7403-90B6-4D03-8E59-2F7CA62C68B4}"/>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37 / 37</ns1:t>
            </ns1:r>
          </ns1:p>
        </ns0:txBody>
      </ns0:sp>
      <ns0:sp>
        <ns0:nvSpPr>
          <ns0:cNvPr id="6" name="">
            <ns1:extLst>
              <ns1:ext uri="{FF2B5EF4-FFF2-40B4-BE49-F238E27FC236}">
                <ns2:creationId id="{88E95831-F4A3-43A9-ABE5-15801EE513EE}"/>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pic>
        <ns0:nvPicPr>
          <ns0:cNvPr id="28" name=""/>
          <ns0:cNvPicPr>
            <ns1:picLocks noChangeAspect="1"/>
          </ns0:cNvPicPr>
          <ns0:nvPr/>
        </ns0:nvPicPr>
        <ns0:blipFill>
          <ns1:blip ns3:embed="Rf8ff557edcc74494"/>
          <ns1:srcRect l="23924" t="0" r="23924" b="0"/>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254646A3-7893-4D29-BB4E-F84D9C82616E}"/>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6강 핵심 정리</ns1:t>
            </ns1:r>
          </ns1:p>
        </ns0:txBody>
      </ns0:sp>
      <ns0:sp>
        <ns0:nvSpPr>
          <ns0:cNvPr id="9" name="">
            <ns1:extLst>
              <ns1:ext uri="{FF2B5EF4-FFF2-40B4-BE49-F238E27FC236}">
                <ns2:creationId id="{17D5DA99-E3B1-45B5-84EC-C4680E93FDB4}"/>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D0764F05-09B9-4E51-8128-E8B08A067FC3}"/>
              </ns1:ext>
            </ns1:extLst>
          </ns0:cNvPr>
          <ns0:cNvSpPr>
            <ns1:spLocks noGrp="1"/>
          </ns0:cNvSpPr>
          <ns0:nvPr/>
        </ns0:nvSpPr>
        <ns0:spPr>
          <ns1:xfrm>
            <ns1:off x="457200" y="1819275"/>
            <ns1:ext cx="6829425" cy="1285875"/>
          </ns1:xfrm>
          <ns1:prstGeom prst="roundRect">
            <ns1:avLst>
              <ns1:gd name="adj" fmla="val 5926"/>
            </ns1:avLst>
          </ns1:prstGeom>
          <ns1:solidFill>
            <ns1:srgbClr val="FFFFFF"/>
          </ns1:solidFill>
          <ns1:ln w="0">
            <ns1:noFill/>
          </ns1:ln>
        </ns0:spPr>
      </ns0:sp>
      <ns0:sp>
        <ns0:nvSpPr>
          <ns0:cNvPr id="11" name="">
            <ns1:extLst>
              <ns1:ext uri="{FF2B5EF4-FFF2-40B4-BE49-F238E27FC236}">
                <ns2:creationId id="{20F921BD-1C6E-489E-8F0A-A86D8C0BD905}"/>
              </ns1:ext>
            </ns1:extLst>
          </ns0:cNvPr>
          <ns0:cNvSpPr>
            <ns1:spLocks noGrp="1"/>
          </ns0:cNvSpPr>
          <ns0:nvPr/>
        </ns0:nvSpPr>
        <ns0:spPr>
          <ns1:xfrm>
            <ns1:off x="457200" y="1819275"/>
            <ns1:ext cx="47625" cy="1285875"/>
          </ns1:xfrm>
          <ns1:prstGeom prst="roundRect">
            <ns1:avLst>
              <ns1:gd name="adj" fmla="val 50000"/>
            </ns1:avLst>
          </ns1:prstGeom>
          <ns1:solidFill>
            <ns1:srgbClr val="087F79"/>
          </ns1:solidFill>
          <ns1:ln w="0">
            <ns1:noFill/>
          </ns1:ln>
        </ns0:spPr>
      </ns0:sp>
      <ns0:sp>
        <ns0:nvSpPr>
          <ns0:cNvPr id="12" name="">
            <ns1:extLst>
              <ns1:ext uri="{FF2B5EF4-FFF2-40B4-BE49-F238E27FC236}">
                <ns2:creationId id="{3C0FF266-807D-4D7F-87A4-58B6CF5F5877}"/>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상해·질병</ns1:t>
            </ns1:r>
          </ns1:p>
        </ns0:txBody>
      </ns0:sp>
      <ns0:sp>
        <ns0:nvSpPr>
          <ns0:cNvPr id="13" name="">
            <ns1:extLst>
              <ns1:ext uri="{FF2B5EF4-FFF2-40B4-BE49-F238E27FC236}">
                <ns2:creationId id="{7B2BFB24-4ED0-42A2-A55B-697B78945F9B}"/>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원인과 약관상 정의를 확인</ns1:t>
            </ns1:r>
          </ns1:p>
        </ns0:txBody>
      </ns0:sp>
      <ns0:sp>
        <ns0:nvSpPr>
          <ns0:cNvPr id="14" name="">
            <ns1:extLst>
              <ns1:ext uri="{FF2B5EF4-FFF2-40B4-BE49-F238E27FC236}">
                <ns2:creationId id="{90DBBD7C-44F0-46A5-9A45-0DA3F25FCED7}"/>
              </ns1:ext>
            </ns1:extLst>
          </ns0:cNvPr>
          <ns0:cNvSpPr>
            <ns1:spLocks noGrp="1"/>
          </ns0:cNvSpPr>
          <ns0:nvPr/>
        </ns0:nvSpPr>
        <ns0:spPr>
          <ns1:xfrm>
            <ns1:off x="457200" y="3276600"/>
            <ns1:ext cx="6829425" cy="1285875"/>
          </ns1:xfrm>
          <ns1:prstGeom prst="roundRect">
            <ns1:avLst>
              <ns1:gd name="adj" fmla="val 5926"/>
            </ns1:avLst>
          </ns1:prstGeom>
          <ns1:solidFill>
            <ns1:srgbClr val="FFFFFF"/>
          </ns1:solidFill>
          <ns1:ln w="0">
            <ns1:noFill/>
          </ns1:ln>
        </ns0:spPr>
      </ns0:sp>
      <ns0:sp>
        <ns0:nvSpPr>
          <ns0:cNvPr id="15" name="">
            <ns1:extLst>
              <ns1:ext uri="{FF2B5EF4-FFF2-40B4-BE49-F238E27FC236}">
                <ns2:creationId id="{81236E5D-D07E-418D-85B9-35F8027FF46C}"/>
              </ns1:ext>
            </ns1:extLst>
          </ns0:cNvPr>
          <ns0:cNvSpPr>
            <ns1:spLocks noGrp="1"/>
          </ns0:cNvSpPr>
          <ns0:nvPr/>
        </ns0:nvSpPr>
        <ns0:spPr>
          <ns1:xfrm>
            <ns1:off x="457200" y="3276600"/>
            <ns1:ext cx="47625" cy="1285875"/>
          </ns1:xfrm>
          <ns1:prstGeom prst="roundRect">
            <ns1:avLst>
              <ns1:gd name="adj" fmla="val 50000"/>
            </ns1:avLst>
          </ns1:prstGeom>
          <ns1:solidFill>
            <ns1:srgbClr val="2AA6A0"/>
          </ns1:solidFill>
          <ns1:ln w="0">
            <ns1:noFill/>
          </ns1:ln>
        </ns0:spPr>
      </ns0:sp>
      <ns0:sp>
        <ns0:nvSpPr>
          <ns0:cNvPr id="16" name="">
            <ns1:extLst>
              <ns1:ext uri="{FF2B5EF4-FFF2-40B4-BE49-F238E27FC236}">
                <ns2:creationId id="{1109BDAE-9C18-45EB-A095-C507F879794A}"/>
              </ns1:ext>
            </ns1:extLst>
          </ns0:cNvPr>
          <ns0:cNvSpPr>
            <ns1:spLocks noGrp="1"/>
          </ns0:cNvSpPr>
          <ns0:nvPr/>
        </ns0:nvSpPr>
        <ns0:spPr>
          <ns1:xfrm>
            <ns1:off x="704850" y="3476625"/>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정액·실손</ns1:t>
            </ns1:r>
          </ns1:p>
        </ns0:txBody>
      </ns0:sp>
      <ns0:sp>
        <ns0:nvSpPr>
          <ns0:cNvPr id="17" name="">
            <ns1:extLst>
              <ns1:ext uri="{FF2B5EF4-FFF2-40B4-BE49-F238E27FC236}">
                <ns2:creationId id="{5EB9586D-4370-45D2-B053-76B9BA982D7E}"/>
              </ns1:ext>
            </ns1:extLst>
          </ns0:cNvPr>
          <ns0:cNvSpPr>
            <ns1:spLocks noGrp="1"/>
          </ns0:cNvSpPr>
          <ns0:nvPr/>
        </ns0:nvSpPr>
        <ns0:spPr>
          <ns1:xfrm>
            <ns1:off x="704850" y="4038600"/>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약정금액과 실제 손해를 구분</ns1:t>
            </ns1:r>
          </ns1:p>
        </ns0:txBody>
      </ns0:sp>
      <ns0:sp>
        <ns0:nvSpPr>
          <ns0:cNvPr id="18" name="">
            <ns1:extLst>
              <ns1:ext uri="{FF2B5EF4-FFF2-40B4-BE49-F238E27FC236}">
                <ns2:creationId id="{90157661-ED0A-484A-8356-71D29C5BDC4E}"/>
              </ns1:ext>
            </ns1:extLst>
          </ns0:cNvPr>
          <ns0:cNvSpPr>
            <ns1:spLocks noGrp="1"/>
          </ns0:cNvSpPr>
          <ns0:nvPr/>
        </ns0:nvSpPr>
        <ns0:spPr>
          <ns1:xfrm>
            <ns1:off x="457200" y="4733925"/>
            <ns1:ext cx="6829425" cy="1285875"/>
          </ns1:xfrm>
          <ns1:prstGeom prst="roundRect">
            <ns1:avLst>
              <ns1:gd name="adj" fmla="val 5926"/>
            </ns1:avLst>
          </ns1:prstGeom>
          <ns1:solidFill>
            <ns1:srgbClr val="FFFFFF"/>
          </ns1:solidFill>
          <ns1:ln w="0">
            <ns1:noFill/>
          </ns1:ln>
        </ns0:spPr>
      </ns0:sp>
      <ns0:sp>
        <ns0:nvSpPr>
          <ns0:cNvPr id="19" name="">
            <ns1:extLst>
              <ns1:ext uri="{FF2B5EF4-FFF2-40B4-BE49-F238E27FC236}">
                <ns2:creationId id="{55E96A1A-D676-4427-81F8-8E4D93940042}"/>
              </ns1:ext>
            </ns1:extLst>
          </ns0:cNvPr>
          <ns0:cNvSpPr>
            <ns1:spLocks noGrp="1"/>
          </ns0:cNvSpPr>
          <ns0:nvPr/>
        </ns0:nvSpPr>
        <ns0:spPr>
          <ns1:xfrm>
            <ns1:off x="457200" y="4733925"/>
            <ns1:ext cx="47625" cy="1285875"/>
          </ns1:xfrm>
          <ns1:prstGeom prst="roundRect">
            <ns1:avLst>
              <ns1:gd name="adj" fmla="val 50000"/>
            </ns1:avLst>
          </ns1:prstGeom>
          <ns1:solidFill>
            <ns1:srgbClr val="087F79"/>
          </ns1:solidFill>
          <ns1:ln w="0">
            <ns1:noFill/>
          </ns1:ln>
        </ns0:spPr>
      </ns0:sp>
      <ns0:sp>
        <ns0:nvSpPr>
          <ns0:cNvPr id="20" name="">
            <ns1:extLst>
              <ns1:ext uri="{FF2B5EF4-FFF2-40B4-BE49-F238E27FC236}">
                <ns2:creationId id="{61E61355-F36D-41F3-BE25-FC3BA46A012B}"/>
              </ns1:ext>
            </ns1:extLst>
          </ns0:cNvPr>
          <ns0:cNvSpPr>
            <ns1:spLocks noGrp="1"/>
          </ns0:cNvSpPr>
          <ns0:nvPr/>
        </ns0:nvSpPr>
        <ns0:spPr>
          <ns1:xfrm>
            <ns1:off x="704850" y="49339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간병·치매</ns1:t>
            </ns1:r>
          </ns1:p>
        </ns0:txBody>
      </ns0:sp>
      <ns0:sp>
        <ns0:nvSpPr>
          <ns0:cNvPr id="21" name="">
            <ns1:extLst>
              <ns1:ext uri="{FF2B5EF4-FFF2-40B4-BE49-F238E27FC236}">
                <ns2:creationId id="{0A985717-3814-467A-ACC6-DC9E5984F809}"/>
              </ns1:ext>
            </ns1:extLst>
          </ns0:cNvPr>
          <ns0:cNvSpPr>
            <ns1:spLocks noGrp="1"/>
          </ns0:cNvSpPr>
          <ns0:nvPr/>
        </ns0:nvSpPr>
        <ns0:spPr>
          <ns1:xfrm>
            <ns1:off x="704850" y="54959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등급·진단·청구 절차를 연결</ns1:t>
            </ns1:r>
          </ns1:p>
        </ns0:txBody>
      </ns0:sp>
      <ns0:pic>
        <ns0:nvPicPr>
          <ns0:cNvPr id="29"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016070670"/>
      </ns0:ext>
    </ns0:extLst>
  </ns0:cSld>
</ns0: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2026-10-06T22:41:59.1010000Z</dcterms:created>
  <dcterms:modified xsi:type="dcterms:W3CDTF">2026-10-06T22:41:59.1010000Z</dcterms:modified>
</coreProperties>
</file>