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301413af49b64933" Type="http://schemas.openxmlformats.org/officeDocument/2006/relationships/extended-properties" Target="docProps/app.xml"/><Relationship Id="Reec51279d46f44ab" Type="http://schemas.openxmlformats.org/officeDocument/2006/relationships/officeDocument" Target="ppt/presentation.xml"/><Relationship Id="Rfded2e44cf7d496d"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62b05659175d482e"/>
  </p:sldMasterIdLst>
  <p:notesMasterIdLst>
    <p:notesMasterId xmlns:r="http://schemas.openxmlformats.org/officeDocument/2006/relationships" r:id="R76d4fd49e659418a"/>
  </p:notesMasterIdLst>
  <p:sldIdLst>
    <p:sldId xmlns:r="http://schemas.openxmlformats.org/officeDocument/2006/relationships" id="256" r:id="R21bb2e408ded486b"/>
    <p:sldId xmlns:r="http://schemas.openxmlformats.org/officeDocument/2006/relationships" id="257" r:id="Re0cbc054e6144937"/>
    <p:sldId xmlns:r="http://schemas.openxmlformats.org/officeDocument/2006/relationships" id="258" r:id="R9c48c8c2eec54c34"/>
    <p:sldId xmlns:r="http://schemas.openxmlformats.org/officeDocument/2006/relationships" id="259" r:id="R47ec47d9793045f6"/>
    <p:sldId xmlns:r="http://schemas.openxmlformats.org/officeDocument/2006/relationships" id="260" r:id="Rb9e8c93baafa4975"/>
    <p:sldId xmlns:r="http://schemas.openxmlformats.org/officeDocument/2006/relationships" id="261" r:id="R89204de0592e460e"/>
    <p:sldId xmlns:r="http://schemas.openxmlformats.org/officeDocument/2006/relationships" id="262" r:id="R84c75f985844449b"/>
    <p:sldId xmlns:r="http://schemas.openxmlformats.org/officeDocument/2006/relationships" id="263" r:id="R0124e77da85e47b2"/>
    <p:sldId xmlns:r="http://schemas.openxmlformats.org/officeDocument/2006/relationships" id="264" r:id="R70ca8760886b4563"/>
    <p:sldId xmlns:r="http://schemas.openxmlformats.org/officeDocument/2006/relationships" id="265" r:id="Rf7df8c5d9ede48cd"/>
    <p:sldId xmlns:r="http://schemas.openxmlformats.org/officeDocument/2006/relationships" id="266" r:id="R21099655174c4f46"/>
    <p:sldId xmlns:r="http://schemas.openxmlformats.org/officeDocument/2006/relationships" id="267" r:id="Rc9f17c4f7af74974"/>
    <p:sldId xmlns:r="http://schemas.openxmlformats.org/officeDocument/2006/relationships" id="268" r:id="R582d6f4defc745c1"/>
    <p:sldId xmlns:r="http://schemas.openxmlformats.org/officeDocument/2006/relationships" id="269" r:id="Rde8c76e31a8f45ee"/>
    <p:sldId xmlns:r="http://schemas.openxmlformats.org/officeDocument/2006/relationships" id="270" r:id="R80f0b9a5fda14571"/>
    <p:sldId xmlns:r="http://schemas.openxmlformats.org/officeDocument/2006/relationships" id="271" r:id="R5f51ac3c070845c9"/>
    <p:sldId xmlns:r="http://schemas.openxmlformats.org/officeDocument/2006/relationships" id="272" r:id="R2d6c14c3f4c54029"/>
    <p:sldId xmlns:r="http://schemas.openxmlformats.org/officeDocument/2006/relationships" id="273" r:id="R7ea82528fae24607"/>
    <p:sldId xmlns:r="http://schemas.openxmlformats.org/officeDocument/2006/relationships" id="274" r:id="R23a304acd87948fd"/>
    <p:sldId xmlns:r="http://schemas.openxmlformats.org/officeDocument/2006/relationships" id="275" r:id="Rdf391550cbc94597"/>
    <p:sldId xmlns:r="http://schemas.openxmlformats.org/officeDocument/2006/relationships" id="276" r:id="R24c2ca2de8e54cf0"/>
    <p:sldId xmlns:r="http://schemas.openxmlformats.org/officeDocument/2006/relationships" id="277" r:id="Rcc268d59e0b84ca8"/>
    <p:sldId xmlns:r="http://schemas.openxmlformats.org/officeDocument/2006/relationships" id="278" r:id="Rb56df6a169c34384"/>
    <p:sldId xmlns:r="http://schemas.openxmlformats.org/officeDocument/2006/relationships" id="279" r:id="Rfc309d0842584c53"/>
    <p:sldId xmlns:r="http://schemas.openxmlformats.org/officeDocument/2006/relationships" id="280" r:id="R967d7ca8ff5743a8"/>
    <p:sldId xmlns:r="http://schemas.openxmlformats.org/officeDocument/2006/relationships" id="281" r:id="R85bea8af7a2e44ac"/>
    <p:sldId xmlns:r="http://schemas.openxmlformats.org/officeDocument/2006/relationships" id="282" r:id="Rcfe875d3a91d4785"/>
    <p:sldId xmlns:r="http://schemas.openxmlformats.org/officeDocument/2006/relationships" id="283" r:id="R06528408a4424cc7"/>
    <p:sldId xmlns:r="http://schemas.openxmlformats.org/officeDocument/2006/relationships" id="284" r:id="R5990f1c6ca854658"/>
    <p:sldId xmlns:r="http://schemas.openxmlformats.org/officeDocument/2006/relationships" id="285" r:id="Ra7514b0b8cf0426a"/>
    <p:sldId xmlns:r="http://schemas.openxmlformats.org/officeDocument/2006/relationships" id="286" r:id="Rb65b94a3a9604c4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124e77da85e47b2" Type="http://schemas.openxmlformats.org/officeDocument/2006/relationships/slide" Target="slides/slide8.xml"/><Relationship Id="R06528408a4424cc7" Type="http://schemas.openxmlformats.org/officeDocument/2006/relationships/slide" Target="slides/slide28.xml"/><Relationship Id="R21099655174c4f46" Type="http://schemas.openxmlformats.org/officeDocument/2006/relationships/slide" Target="slides/slide11.xml"/><Relationship Id="R21bb2e408ded486b" Type="http://schemas.openxmlformats.org/officeDocument/2006/relationships/slide" Target="slides/slide1.xml"/><Relationship Id="R23a304acd87948fd" Type="http://schemas.openxmlformats.org/officeDocument/2006/relationships/slide" Target="slides/slide19.xml"/><Relationship Id="R24c2ca2de8e54cf0" Type="http://schemas.openxmlformats.org/officeDocument/2006/relationships/slide" Target="slides/slide21.xml"/><Relationship Id="R2d6c14c3f4c54029" Type="http://schemas.openxmlformats.org/officeDocument/2006/relationships/slide" Target="slides/slide17.xml"/><Relationship Id="R47ec47d9793045f6" Type="http://schemas.openxmlformats.org/officeDocument/2006/relationships/slide" Target="slides/slide4.xml"/><Relationship Id="R54e4ae8724164729" Type="http://schemas.openxmlformats.org/officeDocument/2006/relationships/theme" Target="theme/theme1.xml"/><Relationship Id="R582d6f4defc745c1" Type="http://schemas.openxmlformats.org/officeDocument/2006/relationships/slide" Target="slides/slide13.xml"/><Relationship Id="R5990f1c6ca854658" Type="http://schemas.openxmlformats.org/officeDocument/2006/relationships/slide" Target="slides/slide29.xml"/><Relationship Id="R5f51ac3c070845c9" Type="http://schemas.openxmlformats.org/officeDocument/2006/relationships/slide" Target="slides/slide16.xml"/><Relationship Id="R62b05659175d482e" Type="http://schemas.openxmlformats.org/officeDocument/2006/relationships/slideMaster" Target="slideMasters/slideMaster1.xml"/><Relationship Id="R65e1308eca1c49de" Type="http://schemas.openxmlformats.org/officeDocument/2006/relationships/tableStyles" Target="tableStyles.xml"/><Relationship Id="R70ca8760886b4563" Type="http://schemas.openxmlformats.org/officeDocument/2006/relationships/slide" Target="slides/slide9.xml"/><Relationship Id="R76d4fd49e659418a" Type="http://schemas.openxmlformats.org/officeDocument/2006/relationships/notesMaster" Target="notesMasters/notesMaster1.xml"/><Relationship Id="R7ea82528fae24607" Type="http://schemas.openxmlformats.org/officeDocument/2006/relationships/slide" Target="slides/slide18.xml"/><Relationship Id="R80f0b9a5fda14571" Type="http://schemas.openxmlformats.org/officeDocument/2006/relationships/slide" Target="slides/slide15.xml"/><Relationship Id="R84c75f985844449b" Type="http://schemas.openxmlformats.org/officeDocument/2006/relationships/slide" Target="slides/slide7.xml"/><Relationship Id="R85bea8af7a2e44ac" Type="http://schemas.openxmlformats.org/officeDocument/2006/relationships/slide" Target="slides/slide26.xml"/><Relationship Id="R89204de0592e460e" Type="http://schemas.openxmlformats.org/officeDocument/2006/relationships/slide" Target="slides/slide6.xml"/><Relationship Id="R967d7ca8ff5743a8" Type="http://schemas.openxmlformats.org/officeDocument/2006/relationships/slide" Target="slides/slide25.xml"/><Relationship Id="R9c48c8c2eec54c34" Type="http://schemas.openxmlformats.org/officeDocument/2006/relationships/slide" Target="slides/slide3.xml"/><Relationship Id="Ra7514b0b8cf0426a" Type="http://schemas.openxmlformats.org/officeDocument/2006/relationships/slide" Target="slides/slide30.xml"/><Relationship Id="Rabe9c111c7c948aa" Type="http://schemas.openxmlformats.org/officeDocument/2006/relationships/presProps" Target="presProps.xml"/><Relationship Id="Rb56df6a169c34384" Type="http://schemas.openxmlformats.org/officeDocument/2006/relationships/slide" Target="slides/slide23.xml"/><Relationship Id="Rb65b94a3a9604c45" Type="http://schemas.openxmlformats.org/officeDocument/2006/relationships/slide" Target="slides/slide31.xml"/><Relationship Id="Rb9e8c93baafa4975" Type="http://schemas.openxmlformats.org/officeDocument/2006/relationships/slide" Target="slides/slide5.xml"/><Relationship Id="Rc9f17c4f7af74974" Type="http://schemas.openxmlformats.org/officeDocument/2006/relationships/slide" Target="slides/slide12.xml"/><Relationship Id="Rcc268d59e0b84ca8" Type="http://schemas.openxmlformats.org/officeDocument/2006/relationships/slide" Target="slides/slide22.xml"/><Relationship Id="Rcfe875d3a91d4785" Type="http://schemas.openxmlformats.org/officeDocument/2006/relationships/slide" Target="slides/slide27.xml"/><Relationship Id="Rde8c76e31a8f45ee" Type="http://schemas.openxmlformats.org/officeDocument/2006/relationships/slide" Target="slides/slide14.xml"/><Relationship Id="Rdf391550cbc94597" Type="http://schemas.openxmlformats.org/officeDocument/2006/relationships/slide" Target="slides/slide20.xml"/><Relationship Id="Re0cbc054e6144937" Type="http://schemas.openxmlformats.org/officeDocument/2006/relationships/slide" Target="slides/slide2.xml"/><Relationship Id="Rf7df8c5d9ede48cd" Type="http://schemas.openxmlformats.org/officeDocument/2006/relationships/slide" Target="slides/slide10.xml"/><Relationship Id="Rfc309d0842584c53"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8962b952f15f4b42"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52e19f5861c4429b" Type="http://schemas.openxmlformats.org/officeDocument/2006/relationships/notesMaster" Target="../notesMasters/notesMaster1.xml"/><Relationship Id="R9dca0d3577934cfb"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2f927b598c7b4944" Type="http://schemas.openxmlformats.org/officeDocument/2006/relationships/notesMaster" Target="../notesMasters/notesMaster1.xml"/><Relationship Id="Rde8a4c9f8869434b"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22863a5666fd4299" Type="http://schemas.openxmlformats.org/officeDocument/2006/relationships/slide" Target="../slides/slide3.xml"/><Relationship Id="Rdb9b5eb80c864347"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4f0195d0b902428a" Type="http://schemas.openxmlformats.org/officeDocument/2006/relationships/slide" Target="../slides/slide4.xml"/><Relationship Id="R9300444f293349ce"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28629455ae0749d9" Type="http://schemas.openxmlformats.org/officeDocument/2006/relationships/slide" Target="../slides/slide5.xml"/><Relationship Id="Ra1695f3c942040cc"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0436b3850a414929" Type="http://schemas.openxmlformats.org/officeDocument/2006/relationships/notesMaster" Target="../notesMasters/notesMaster1.xml"/><Relationship Id="R8b67389e7f2f4a7a"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9faa6987643741d3" Type="http://schemas.openxmlformats.org/officeDocument/2006/relationships/notesMaster" Target="../notesMasters/notesMaster1.xml"/><Relationship Id="Re5d9df07077e4e18"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4df74a305ec44667" Type="http://schemas.openxmlformats.org/officeDocument/2006/relationships/notesMaster" Target="../notesMasters/notesMaster1.xml"/><Relationship Id="R573a030993ea465f"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01e8f3d6702c464e" Type="http://schemas.openxmlformats.org/officeDocument/2006/relationships/notesMaster" Target="../notesMasters/notesMaster1.xml"/><Relationship Id="Rcebdc23f46354b97"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4edac43ac517479d" Type="http://schemas.openxmlformats.org/officeDocument/2006/relationships/notesMaster" Target="../notesMasters/notesMaster1.xml"/><Relationship Id="Rd3b271bd65144b5f"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8ef14a88397a43e1" Type="http://schemas.openxmlformats.org/officeDocument/2006/relationships/notesMaster" Target="../notesMasters/notesMaster1.xml"/><Relationship Id="Rfa1e4ef4096e4019"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748b0ddffbc0439f" Type="http://schemas.openxmlformats.org/officeDocument/2006/relationships/slide" Target="../slides/slide12.xml"/><Relationship Id="Rc08f5b43df5c437e"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99e86138caca4134" Type="http://schemas.openxmlformats.org/officeDocument/2006/relationships/notesMaster" Target="../notesMasters/notesMaster1.xml"/><Relationship Id="Rcb88ae26b5964ef9"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3a0a8ba8755a4dcc" Type="http://schemas.openxmlformats.org/officeDocument/2006/relationships/slide" Target="../slides/slide14.xml"/><Relationship Id="Rf53977f334b4406b"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a6cf259125f940df" Type="http://schemas.openxmlformats.org/officeDocument/2006/relationships/slide" Target="../slides/slide15.xml"/><Relationship Id="Rfe2a41dde27d4533"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11659b8655b2468a" Type="http://schemas.openxmlformats.org/officeDocument/2006/relationships/slide" Target="../slides/slide16.xml"/><Relationship Id="R85ff094c9c094938"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6f8c9d248d3e4245" Type="http://schemas.openxmlformats.org/officeDocument/2006/relationships/notesMaster" Target="../notesMasters/notesMaster1.xml"/><Relationship Id="R71e11d7546b94de0"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3a948ddc04504d86" Type="http://schemas.openxmlformats.org/officeDocument/2006/relationships/slide" Target="../slides/slide18.xml"/><Relationship Id="R5696db79750f465b"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9f884a05dd924f81" Type="http://schemas.openxmlformats.org/officeDocument/2006/relationships/slide" Target="../slides/slide19.xml"/><Relationship Id="Rfe5ebf0cb7c64d05"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4f54266f93a148c7" Type="http://schemas.openxmlformats.org/officeDocument/2006/relationships/slide" Target="../slides/slide20.xml"/><Relationship Id="Rd6766ba60e4648cc"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6c38a26c880f45aa" Type="http://schemas.openxmlformats.org/officeDocument/2006/relationships/notesMaster" Target="../notesMasters/notesMaster1.xml"/><Relationship Id="Ree3bb743694e4004"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32eb9da998f04593" Type="http://schemas.openxmlformats.org/officeDocument/2006/relationships/notesMaster" Target="../notesMasters/notesMaster1.xml"/><Relationship Id="R9189e4defcbd4fc6"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35e51c00555e44f8" Type="http://schemas.openxmlformats.org/officeDocument/2006/relationships/slide" Target="../slides/slide23.xml"/><Relationship Id="R8387c29aa58e4768"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039d3b475c3f42df" Type="http://schemas.openxmlformats.org/officeDocument/2006/relationships/notesMaster" Target="../notesMasters/notesMaster1.xml"/><Relationship Id="Re58bfaeaeabe48e7"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368cc1b513a54334" Type="http://schemas.openxmlformats.org/officeDocument/2006/relationships/slide" Target="../slides/slide25.xml"/><Relationship Id="R8137817a34bc42fa"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a30c87a1587f41ce" Type="http://schemas.openxmlformats.org/officeDocument/2006/relationships/slide" Target="../slides/slide26.xml"/><Relationship Id="Rc931c32104ed48d8"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029ae635e57b43cd" Type="http://schemas.openxmlformats.org/officeDocument/2006/relationships/notesMaster" Target="../notesMasters/notesMaster1.xml"/><Relationship Id="R3587bbcb59814d8c"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575efc4739c045d2" Type="http://schemas.openxmlformats.org/officeDocument/2006/relationships/notesMaster" Target="../notesMasters/notesMaster1.xml"/><Relationship Id="R69d729017ce74369"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06eb4dea156c4366" Type="http://schemas.openxmlformats.org/officeDocument/2006/relationships/notesMaster" Target="../notesMasters/notesMaster1.xml"/><Relationship Id="Rbc07ae8fac884477"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3be92e7d799a4cbe" Type="http://schemas.openxmlformats.org/officeDocument/2006/relationships/slide" Target="../slides/slide30.xml"/><Relationship Id="Re64b31f297c241d6"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2333499f6c524235" Type="http://schemas.openxmlformats.org/officeDocument/2006/relationships/notesMaster" Target="../notesMasters/notesMaster1.xml"/><Relationship Id="Rfa0e899fce1242e4" Type="http://schemas.openxmlformats.org/officeDocument/2006/relationships/slide" Target="../slides/slide3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 마지막 여섯 번째 강의입니다. 이번에는 사고로 다쳤을 때, 질병을 치료할 때, 장기간 돌봄이 필요할 때의 보장을 공부합니다. 건강을 보장한다는 말은 같아도 무엇을 보험사고로 정했는지, 어떤 기준으로 금액을 계산하는지에 따라 결과가 달라집니다.</a:t>
            </a:r>
          </a:p>
          <a:p xmlns:a="http://schemas.openxmlformats.org/drawingml/2006/main">
            <a:r>
              <a:t/>
            </a:r>
          </a:p>
          <a:p xmlns:a="http://schemas.openxmlformats.org/drawingml/2006/main">
            <a:r>
              <a:t>상해와 질병의 구분, 암보험의 지급 조건, 간병보험의 판단 기준을 먼저 익히겠습니다. 실손의료보험은 교재의 사세대 기준과 이천이십육년 오월 출시된 오세대의 변화도 구분하겠습니다. 숫자를 외울 때에는 반드시 어느 세대의 어느 보장인지 함께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285–330쪽.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상해보험은 급격하고 우연한 외래의 사고로 신체에 손상을 입는 위험을 다룹니다. 단순히 병원에 갔다는 사실보다 어떤 원인으로 다쳤는지가 중요합니다.</a:t>
            </a:r>
          </a:p>
          <a:p xmlns:a="http://schemas.openxmlformats.org/drawingml/2006/main">
            <a:r>
              <a:t/>
            </a:r>
          </a:p>
          <a:p xmlns:a="http://schemas.openxmlformats.org/drawingml/2006/main">
            <a:r>
              <a:t>질병보험은 질병의 진단과 입원, 수술 등의 위험을 다룹니다. 암보험, 치아보험 등이 대표적인 예입니다. 보장하는 질병의 범위와 진단 기준은 상품에 따라 다릅니다.</a:t>
            </a:r>
          </a:p>
          <a:p xmlns:a="http://schemas.openxmlformats.org/drawingml/2006/main">
            <a:r>
              <a:t/>
            </a:r>
          </a:p>
          <a:p xmlns:a="http://schemas.openxmlformats.org/drawingml/2006/main">
            <a:r>
              <a:t>간병보험은 일상생활 장해나 중증 치매 등 약정한 상태가 되었을 때 지급하는 구조입니다. 제삼보험은 생명보험회사와 손해보험회사 모두 관련 허가 범위에서 취급할 수 있습니다. 회사의 이름만 보고 지급방식을 단정하지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285–288쪽.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정액보상은 약속한 지급사유에 해당하면 정해진 금액을 지급하는 방식입니다. 예를 들어 암진단비는 실제 병원비가 얼마였는지만으로 약정금액이 정해지는 것이 아닙니다. 여러 계약이 있다면 각각의 지급 조건을 확인합니다.</a:t>
            </a:r>
          </a:p>
          <a:p xmlns:a="http://schemas.openxmlformats.org/drawingml/2006/main">
            <a:r>
              <a:t/>
            </a:r>
          </a:p>
          <a:p xmlns:a="http://schemas.openxmlformats.org/drawingml/2006/main">
            <a:r>
              <a:t>실손보상은 실제 발생한 보상대상 손해를 기준으로 계산합니다. 자기부담금과 한도, 보장 제외 항목이 있습니다. 여러 실손보험에 가입해도 같은 의료비를 몇 배로 받지는 않습니다. 제삼보험은 모두 정액이거나 모두 실손이라는 설명이 틀린 이유입니다.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289–291,313–315쪽.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제삼보험은 사망을 전혀 보장하지 못한다는 문장은 틀립니다. 상해로 인한 사망은 상해보험의 주계약에서 보장할 수 있습니다. 상해와 질병이라는 원인의 구분을 먼저 확인하세요.</a:t>
            </a:r>
          </a:p>
          <a:p xmlns:a="http://schemas.openxmlformats.org/drawingml/2006/main">
            <a:r>
              <a:t/>
            </a:r>
          </a:p>
          <a:p xmlns:a="http://schemas.openxmlformats.org/drawingml/2006/main">
            <a:r>
              <a:t>질병으로 인한 사망은 제삼보험에서 특약으로 취급합니다. 손해보험회사의 질병사망 특약에는 보험기간과 보험금액 등에 제한이 있습니다. 대표적으로 팔십 세까지의 기간과 개인당 이억 원의 한도를 함께 기억하되, 실제 가입에서는 해당 요건 전체를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288–291쪽.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피보험이익은 보험의 대상 물건 자체가 아니라, 사고가 발생하면 손해를 입게 되는 경제적 이해관계입니다. 건물과 그 건물에 관한 소유자의 경제적 관계를 구분해 보세요. 재산손해보험에서 보험가액을 판단하는 바탕이 됩니다.</a:t>
            </a:r>
          </a:p>
          <a:p xmlns:a="http://schemas.openxmlformats.org/drawingml/2006/main">
            <a:r>
              <a:t/>
            </a:r>
          </a:p>
          <a:p xmlns:a="http://schemas.openxmlformats.org/drawingml/2006/main">
            <a:r>
              <a:t>사람의 생명과 신체를 물건처럼 가격으로 평가하는 것은 아닙니다. 그렇다고 사람을 대상으로 한 모든 급부가 무제한 정액인 것도 아닙니다. 실제 의료비를 보상하는 실손 급부에는 손해의 범위를 넘지 않는 원칙이 적용됩니다.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289–291쪽.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급격성은 사고가 갑작스럽게 발생하는 성격입니다. 오랜 기간에 걸쳐 진행한 상태를 순간적인 사고와 동일하게 보면 안 됩니다. 다만 실제 판단에는 구체적인 사고 경위를 살펴야 합니다.</a:t>
            </a:r>
          </a:p>
          <a:p xmlns:a="http://schemas.openxmlformats.org/drawingml/2006/main">
            <a:r>
              <a:t/>
            </a:r>
          </a:p>
          <a:p xmlns:a="http://schemas.openxmlformats.org/drawingml/2006/main">
            <a:r>
              <a:t>우연성은 예상하지 못한 사고나 결과라는 의미입니다. 행동 자체를 스스로 했더라도 결과인 부상은 우연할 수 있습니다. 계단을 의도적으로 걸어 내려왔다는 이유만으로 미끄러진 사고까지 고의라고 하지는 않습니다.</a:t>
            </a:r>
          </a:p>
          <a:p xmlns:a="http://schemas.openxmlformats.org/drawingml/2006/main">
            <a:r>
              <a:t/>
            </a:r>
          </a:p>
          <a:p xmlns:a="http://schemas.openxmlformats.org/drawingml/2006/main">
            <a:r>
              <a:t>외래성은 원인이 신체 외부에 있다는 뜻입니다. 급격성, 우연성, 외래성을 함께 판단하고 그 사고와 손상 사이의 인과관계를 확인합니다. 증상 이름 하나만으로 상해 여부를 결정하지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296–299쪽.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넘어지며 외부 충격을 받아 허리를 다쳤다면 상해의 요건과 사고의 인과관계를 검토합니다. 진료기록과 사고 경위가 연결되어야 합니다. 허리가 아프다는 결과만으로 판단하지 않습니다.</a:t>
            </a:r>
          </a:p>
          <a:p xmlns:a="http://schemas.openxmlformats.org/drawingml/2006/main">
            <a:r>
              <a:t/>
            </a:r>
          </a:p>
          <a:p xmlns:a="http://schemas.openxmlformats.org/drawingml/2006/main">
            <a:r>
              <a:t>퇴행성 변화 등 내부의 질환 때문에 통증이 생겼다면 질병의 관점에서 검토합니다. 기존 질병과 사고가 함께 작용한 경우에는 더욱 구체적인 확인이 필요합니다. 모든 통증을 상해 또는 질병 하나로 일괄 분류하는 것은 정확하지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298–299,308쪽.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상해는 세 요건으로 사고를 판단합니다. 외래성과 우연성이라는 표현을 보고 사고가 생긴 과정을 살펴야 합니다. 질병 진단명이 있다는 이유만으로 그 앞의 외부 사고를 무시해서도 안 됩니다.</a:t>
            </a:r>
          </a:p>
          <a:p xmlns:a="http://schemas.openxmlformats.org/drawingml/2006/main">
            <a:r>
              <a:t/>
            </a:r>
          </a:p>
          <a:p xmlns:a="http://schemas.openxmlformats.org/drawingml/2006/main">
            <a:r>
              <a:t>생명보험에서 말하는 재해는 약관의 재해분류표를 기준으로 확인합니다. 분류표에는 법정 제일급 감염병과 같이 별도로 포함하는 항목도 있습니다. 따라서 모든 감염병이 재해라거나 상해와 재해의 범위가 항상 같다고 외우면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298–300쪽.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상해보험에서는 직업과 직무가 사고 위험에 영향을 줍니다. 사무직에서 위험한 현장 업무로 바뀌거나 자가용 운전에서 영업용 운전으로 바뀌는 경우가 대표적입니다. 위험이 증가하면 보험료와 정산금액이 달라질 수 있습니다.</a:t>
            </a:r>
          </a:p>
          <a:p xmlns:a="http://schemas.openxmlformats.org/drawingml/2006/main">
            <a:r>
              <a:t/>
            </a:r>
          </a:p>
          <a:p xmlns:a="http://schemas.openxmlformats.org/drawingml/2006/main">
            <a:r>
              <a:t>반대로 위험이 감소하면 보험료가 낮아지고 계약자적립액 등의 차이에 따른 정산금액이 환급될 수 있습니다. 직업 변경은 불이익만 생기는 절차가 아니라 실제 위험에 맞게 계약을 조정하는 절차입니다.</a:t>
            </a:r>
          </a:p>
          <a:p xmlns:a="http://schemas.openxmlformats.org/drawingml/2006/main">
            <a:r>
              <a:t/>
            </a:r>
          </a:p>
          <a:p xmlns:a="http://schemas.openxmlformats.org/drawingml/2006/main">
            <a:r>
              <a:t>변경 사실은 보험회사에 통지해야 합니다. 설계사에게 이야기한 것만으로 회사에 대한 통지 효력이 당연히 생기는 것은 아닙니다. 회사가 정한 절차로 알리고 서면 등 확인 기록을 남겨 두는 것이 좋습니다.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303–306쪽.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위험이 현저하게 증가했는데 알리지 않으면 보험료 증액이나 계약 해지, 보험금 제한이 문제될 수 있습니다. 회사가 변경 사실을 안 날부터 한 달이라는 기간도 교재의 확인 사항입니다. 절차와 약관 요건을 함께 살펴야 합니다.</a:t>
            </a:r>
          </a:p>
          <a:p xmlns:a="http://schemas.openxmlformats.org/drawingml/2006/main">
            <a:r>
              <a:t/>
            </a:r>
          </a:p>
          <a:p xmlns:a="http://schemas.openxmlformats.org/drawingml/2006/main">
            <a:r>
              <a:t>하지만 사고가 바뀐 직업이나 직무와 관련이 없다면 그 변경을 이유로 보험금을 감액하지 않습니다. 예를 들어 일상생활 중 사고가 새 업무와 무관한지 확인해야 합니다. 통지 누락이라는 사실만으로 모든 사고가 자동 면책된다고 설명하면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304–306쪽.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질병은 심신의 정상적인 기능에 장애가 생긴 상태를 의미합니다. 반드시 바이러스나 세균에 의한 경우만을 말하는 것은 아닙니다. 특정 질병에 집중한 상품은 보장 대상이 좁을 수 있습니다.</a:t>
            </a:r>
          </a:p>
          <a:p xmlns:a="http://schemas.openxmlformats.org/drawingml/2006/main">
            <a:r>
              <a:t/>
            </a:r>
          </a:p>
          <a:p xmlns:a="http://schemas.openxmlformats.org/drawingml/2006/main">
            <a:r>
              <a:t>진단을 받으면 지급하는 급부와 수술을 해야 지급하는 급부, 입원일수에 따라 지급하는 급부는 다릅니다. 같은 질병이라도 계약마다 지급사유가 다를 수 있으므로 질병명과 급부 조건을 함께 확인합니다.</a:t>
            </a:r>
          </a:p>
          <a:p xmlns:a="http://schemas.openxmlformats.org/drawingml/2006/main">
            <a:r>
              <a:t/>
            </a:r>
          </a:p>
          <a:p xmlns:a="http://schemas.openxmlformats.org/drawingml/2006/main">
            <a:r>
              <a:t>교재에는 일반적인 상품의 가입연령과 기간이 소개되어 있지만 모든 질병보험의 법정 최소연령이 십오 세인 것은 아닙니다. 어린이 상품도 있습니다. 일반적 사례와 법률상 일률적인 제한을 구분하세요.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307–309쪽.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암보험은 암에 관한 진단과 치료 위험을 중점적으로 보장합니다. 진단비를 받으려면 해당 약관에서 정한 암에 해당하고 진단 확정 요건도 충족해야 합니다. 진료기록의 표현을 확인하는 이유입니다.</a:t>
            </a:r>
          </a:p>
          <a:p xmlns:a="http://schemas.openxmlformats.org/drawingml/2006/main">
            <a:r>
              <a:t/>
            </a:r>
          </a:p>
          <a:p xmlns:a="http://schemas.openxmlformats.org/drawingml/2006/main">
            <a:r>
              <a:t>일반암, 고액암, 소액암 등의 범위는 모든 회사에서 완전히 동일하지 않습니다. 제자리암이나 특정 부위의 암에 별도 금액을 정하기도 합니다. 어떤 암은 무조건 일반암의 십 퍼센트라고 외우기보다 해당 상품의 분류와 금액을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309–312쪽.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암의 직접적인 치료는 암을 제거하거나 증식을 억제하는 치료를 중심으로 판단합니다. 의학적인 안전성과 유효성이 입증되어 임상적으로 통용되는지 등 약관의 정의를 살펴야 합니다.</a:t>
            </a:r>
          </a:p>
          <a:p xmlns:a="http://schemas.openxmlformats.org/drawingml/2006/main">
            <a:r>
              <a:t/>
            </a:r>
          </a:p>
          <a:p xmlns:a="http://schemas.openxmlformats.org/drawingml/2006/main">
            <a:r>
              <a:t>수술과 항암화학치료, 항암방사선치료 등이 대표적입니다. 반면 단순한 휴식이나 일반적인 면역력 강화만으로 직접 치료에 자동 해당하는 것은 아닙니다. 암 환자가 받았다는 사실과 암 직접 치료라는 조건은 다릅니다.</a:t>
            </a:r>
          </a:p>
          <a:p xmlns:a="http://schemas.openxmlformats.org/drawingml/2006/main">
            <a:r>
              <a:t/>
            </a:r>
          </a:p>
          <a:p xmlns:a="http://schemas.openxmlformats.org/drawingml/2006/main">
            <a:r>
              <a:t>직접 치료를 위해 필수불가결한 면역력 강화나 합병증 치료 등 약관이 정한 예외도 있습니다. 따라서 무조건 제외한다고 단정해서도 안 됩니다. 치료 목적과 내용, 약관의 인정 요건을 함께 검토해야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310–311쪽.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암보험에는 일반적으로 일정 기간 이후부터 암 보장을 시작하는 구조가 있습니다. 교재의 대표 예가 구십 일입니다. 계약 자체가 성립한 날과 특정 암 담보의 보장개시일이 같지 않을 수 있습니다.</a:t>
            </a:r>
          </a:p>
          <a:p xmlns:a="http://schemas.openxmlformats.org/drawingml/2006/main">
            <a:r>
              <a:t/>
            </a:r>
          </a:p>
          <a:p xmlns:a="http://schemas.openxmlformats.org/drawingml/2006/main">
            <a:r>
              <a:t>보장이 시작된 뒤에도 가입 초기 일정 기간에는 보험금을 감액하는 상품이 있습니다. 일 년 이내 오십 퍼센트 지급이라는 예를 대기기간과 구분하세요. 보장이 시작되지 않은 것과 시작되었지만 금액이 줄어든 것은 다릅니다.</a:t>
            </a:r>
          </a:p>
          <a:p xmlns:a="http://schemas.openxmlformats.org/drawingml/2006/main">
            <a:r>
              <a:t/>
            </a:r>
          </a:p>
          <a:p xmlns:a="http://schemas.openxmlformats.org/drawingml/2006/main">
            <a:r>
              <a:t>이 숫자는 대표적인 상품 예시입니다. 모든 연령과 모든 암 담보에 동일하게 적용되지는 않습니다. 실제 상품에서는 면책기간, 감액기간, 예외 조항을 확인하고 시험에서는 문제에 제시된 조건을 우선 읽으세요.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311–313쪽.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같은 암의 직접 치료를 목적으로 여러 번 입원한 경우, 약관에서는 한 번의 입원으로 보아 일수를 합산하는 구조가 있습니다. 입원할 때마다 한도가 무조건 새로 시작한다고 생각하면 안 됩니다.</a:t>
            </a:r>
          </a:p>
          <a:p xmlns:a="http://schemas.openxmlformats.org/drawingml/2006/main">
            <a:r>
              <a:t/>
            </a:r>
          </a:p>
          <a:p xmlns:a="http://schemas.openxmlformats.org/drawingml/2006/main">
            <a:r>
              <a:t>보장기간 안에 시작한 입원이 종료일 이후에도 이어지면 계속 중인 입원에 대해 약정 한도 안에서 보장하는 경우가 있습니다. 교재의 백이십 일 한도 등은 상품 예시입니다. 직접 치료 목적, 공제일수, 합산 기준과 한도를 순서대로 읽어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310,312쪽.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병원 영수증에서 급여라고 표시된 전체 금액이 모두 환자가 낸 돈은 아닙니다. 건강보험공단이 부담한 금액과 환자의 법정 본인부담금을 구분합니다. 실손은 환자가 부담한 보장대상 의료비를 기준으로 합니다.</a:t>
            </a:r>
          </a:p>
          <a:p xmlns:a="http://schemas.openxmlformats.org/drawingml/2006/main">
            <a:r>
              <a:t/>
            </a:r>
          </a:p>
          <a:p xmlns:a="http://schemas.openxmlformats.org/drawingml/2006/main">
            <a:r>
              <a:t>비급여는 건강보험 급여 대상이 아닌 진료비입니다. 의료기관마다 비용이 다를 수 있습니다. 비급여라는 이유만으로 실손에서 모두 보장하거나 모두 제외하는 것은 아닙니다.</a:t>
            </a:r>
          </a:p>
          <a:p xmlns:a="http://schemas.openxmlformats.org/drawingml/2006/main">
            <a:r>
              <a:t/>
            </a:r>
          </a:p>
          <a:p xmlns:a="http://schemas.openxmlformats.org/drawingml/2006/main">
            <a:r>
              <a:t>실제 지급액을 계산하려면 해당 치료가 보장대상인지 확인하고 자기부담금과 보상한도를 적용해야 합니다. 병원에 낸 총액과 보험회사가 지급할 금액을 바로 같은 것으로 놓으면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313–314쪽.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비례보상 계산을 해 보겠습니다. 보상대상 치료비가 삼천만 원이고 계산을 단순하게 하기 위해 자기부담금은 없다고 가정합니다. 에이 계약의 한도는 천만 원, 비 계약의 한도는 오천만 원입니다.</a:t>
            </a:r>
          </a:p>
          <a:p xmlns:a="http://schemas.openxmlformats.org/drawingml/2006/main">
            <a:r>
              <a:t/>
            </a:r>
          </a:p>
          <a:p xmlns:a="http://schemas.openxmlformats.org/drawingml/2006/main">
            <a:r>
              <a:t>각 계약이 단독으로 부담할 책임을 먼저 구합니다. 에이는 한도 때문에 천만 원이고, 비는 치료비가 삼천만 원이므로 삼천만 원입니다. 한도 천 대 오천의 비율이 아니라 보상책임 천 대 삼천을 사용합니다.</a:t>
            </a:r>
          </a:p>
          <a:p xmlns:a="http://schemas.openxmlformats.org/drawingml/2006/main">
            <a:r>
              <a:t/>
            </a:r>
          </a:p>
          <a:p xmlns:a="http://schemas.openxmlformats.org/drawingml/2006/main">
            <a:r>
              <a:t>책임액의 합계 사천만 원 중 에이의 비중은 사분의 일입니다. 실제 치료비 삼천만 원을 나누면 에이 칠백오십만 원, 비 이천이백오십만 원입니다. 합계는 삼천만 원으로, 실제 손해를 넘어 이익을 얻는 구조가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314–315쪽.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실손은 이천이십일년 칠월 도입되었고 급여 주계약과 비급여 특약을 분리한 것이 특징입니다. 급여의 기본 자기부담률은 이십 퍼센트입니다. 어느 부분의 보험료와 보장을 말하는지 구분하세요.</a:t>
            </a:r>
          </a:p>
          <a:p xmlns:a="http://schemas.openxmlformats.org/drawingml/2006/main">
            <a:r>
              <a:t/>
            </a:r>
          </a:p>
          <a:p xmlns:a="http://schemas.openxmlformats.org/drawingml/2006/main">
            <a:r>
              <a:t>비급여 특약의 기본 자기부담률은 삼십 퍼센트입니다. 일부 항목에는 별도의 금액과 횟수 제한도 있습니다. 이 내용은 사세대 기준이며, 현재 신규 상품을 설명하면서 모든 세대에 그대로 적용해서는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315–318쪽.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급여 통원은 비율 공제와 최소 공제금액 중 큰 금액을 적용합니다. 병원과 의원급은 최소 만 원, 상급종합병원과 종합병원은 최소 이만 원입니다. 언제나 만 원만 빼면 된다는 뜻이 아닙니다.</a:t>
            </a:r>
          </a:p>
          <a:p xmlns:a="http://schemas.openxmlformats.org/drawingml/2006/main">
            <a:r>
              <a:t/>
            </a:r>
          </a:p>
          <a:p xmlns:a="http://schemas.openxmlformats.org/drawingml/2006/main">
            <a:r>
              <a:t>비급여 통원은 삼십 퍼센트와 최소 삼만 원 중 큰 금액을 공제합니다. 예를 들어 보상대상 비급여 통원비가 십만 원이면 삼십 퍼센트도 삼만 원이므로 공제 후 칠만 원이라는 계산이 가능합니다. 제외항목과 한도가 없다는 가정입니다.</a:t>
            </a:r>
          </a:p>
          <a:p xmlns:a="http://schemas.openxmlformats.org/drawingml/2006/main">
            <a:r>
              <a:t/>
            </a:r>
          </a:p>
          <a:p xmlns:a="http://schemas.openxmlformats.org/drawingml/2006/main">
            <a:r>
              <a:t>상해와 질병별로 급여와 비급여 각각 연 오천만 원, 통원 회당 이십만 원의 기준을 확인합니다. 다만 특정 비급여에는 따로 제한이 있습니다. 모든 치료가 오천만 원까지 아무 조건 없이 보장된다는 뜻은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316–318쪽.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직전 일 년 동안 받은 비급여 보험금이 없으면 할인 대상입니다. 할인율은 회사마다 다릅니다. 의료비 전체나 청구금액이 아니라 비급여 보험금 수령액을 기준으로 본다는 점을 기억하세요.</a:t>
            </a:r>
          </a:p>
          <a:p xmlns:a="http://schemas.openxmlformats.org/drawingml/2006/main">
            <a:r>
              <a:t/>
            </a:r>
          </a:p>
          <a:p xmlns:a="http://schemas.openxmlformats.org/drawingml/2006/main">
            <a:r>
              <a:t>비급여 보험금을 받았지만 백만 원 미만이면 할인도 할증도 하지 않는 구간입니다. 이후 백만 원 이상 백오십만 원 미만, 백오십만 원 이상 삼백만 원 미만, 삼백만 원 이상으로 구간이 나뉩니다.</a:t>
            </a:r>
          </a:p>
          <a:p xmlns:a="http://schemas.openxmlformats.org/drawingml/2006/main">
            <a:r>
              <a:t/>
            </a:r>
          </a:p>
          <a:p xmlns:a="http://schemas.openxmlformats.org/drawingml/2006/main">
            <a:r>
              <a:t>각 구간의 할증은 백 퍼센트, 이백 퍼센트, 삼백 퍼센트입니다. 사세대의 비급여 보험료에 적용하며 전체 보험료에 일괄 적용하는 것이 아닙니다. 산정특례 대상 질환이나 장기요양 일, 이 등급자의 관련 의료비 등 제외 기준도 확인합니다.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317–318쪽.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사세대 도수치료 등은 단순히 치료를 받았다는 이유만으로 무제한 보장하지 않습니다. 십 회마다 병적 완화 효과 등을 확인하는 기준과 연간 횟수 제한 등이 있습니다. 약제도 허가나 신고사항에 맞는 투여 등 조건을 확인합니다.</a:t>
            </a:r>
          </a:p>
          <a:p xmlns:a="http://schemas.openxmlformats.org/drawingml/2006/main">
            <a:r>
              <a:t/>
            </a:r>
          </a:p>
          <a:p xmlns:a="http://schemas.openxmlformats.org/drawingml/2006/main">
            <a:r>
              <a:t>비급여 비용은 같은 항목이라도 병원에 따라 다를 수 있습니다. 건강보험심사평가원 홈페이지와 건강이음 앱의 진료비 정보를 참고할 수 있습니다. 비용 확인은 치료의 필요성을 스스로 판단하라는 뜻이 아니라, 설명을 듣고 합리적으로 선택하기 위한 과정입니다.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317,319–320쪽.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오세대 실손은 이천이십육년 오월 육일 출시되었습니다. 예전 강의에서 출시 예정이라고 설명하더라도 현재 학습에서는 이미 시행된 변화로 구분해야 합니다.</a:t>
            </a:r>
          </a:p>
          <a:p xmlns:a="http://schemas.openxmlformats.org/drawingml/2006/main">
            <a:r>
              <a:t/>
            </a:r>
          </a:p>
          <a:p xmlns:a="http://schemas.openxmlformats.org/drawingml/2006/main">
            <a:r>
              <a:t>급여 주계약과 함께 비급여를 중증과 비중증 특약으로 나누는 구조입니다. 중증 여부도 막연히 많이 아프다는 뜻이 아니라 정해진 기준으로 구분합니다.</a:t>
            </a:r>
          </a:p>
          <a:p xmlns:a="http://schemas.openxmlformats.org/drawingml/2006/main">
            <a:r>
              <a:t/>
            </a:r>
          </a:p>
          <a:p xmlns:a="http://schemas.openxmlformats.org/drawingml/2006/main">
            <a:r>
              <a:t>기존 가입자의 보장이 새 상품 출시만으로 자동 변경되는 것은 아닙니다. 가입 세대와 전환 여부, 적용 약관을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오세대 급여 입원의 기본 자기부담률은 이십 퍼센트입니다. 통원은 건강보험 본인부담률을 적용한 금액과 이십 퍼센트, 의료기관별 최소 공제금액을 비교합니다. 사세대 공식을 그대로 사용하지 마세요.</a:t>
            </a:r>
          </a:p>
          <a:p xmlns:a="http://schemas.openxmlformats.org/drawingml/2006/main">
            <a:r>
              <a:t/>
            </a:r>
          </a:p>
          <a:p xmlns:a="http://schemas.openxmlformats.org/drawingml/2006/main">
            <a:r>
              <a:t>중증 비급여 특약은 산정특례 대상 질환과 관련 합병증 등 정해진 범위를 보장합니다. 연 오천만 원, 기본 삼십 퍼센트 자기부담을 적용하며, 종합병원과 상급종합병원 입원에는 연간 자기부담 상한 기준도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비중증 비급여 특약은 연간 천만 원 한도와 기본 오십 퍼센트 자기부담률을 적용합니다. 통원과 병원급 입원 등에 별도 한도가 있으므로 연간 한도만으로 설명하면 부족합니다.</a:t>
            </a:r>
          </a:p>
          <a:p xmlns:a="http://schemas.openxmlformats.org/drawingml/2006/main">
            <a:r>
              <a:t/>
            </a:r>
          </a:p>
          <a:p xmlns:a="http://schemas.openxmlformats.org/drawingml/2006/main">
            <a:r>
              <a:t>통원은 오십 퍼센트와 최소 오만 원을 비교하며 회당 한도도 확인합니다. 근골격계 물리치료와 체외충격파, 비급여 주사 등 일부 항목은 보장에서 제외됩니다. 전환 전에는 자신의 기존 보장과 달라지는 점을 살펴야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321–323쪽.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공적 노인장기요양보험은 육십오 세 이상 또는 육십오 세 미만의 노인성 질병이 있는 사람 등 제도의 요건에 따라 장기요양 필요도를 평가합니다. 장기요양 일 등급부터 오 등급, 인지지원등급을 구분합니다.</a:t>
            </a:r>
          </a:p>
          <a:p xmlns:a="http://schemas.openxmlformats.org/drawingml/2006/main">
            <a:r>
              <a:t/>
            </a:r>
          </a:p>
          <a:p xmlns:a="http://schemas.openxmlformats.org/drawingml/2006/main">
            <a:r>
              <a:t>민영 간병보험은 약관이 정한 상태를 지급사유로 합니다. 공적 등급과 연계한 상품도 있지만 모든 간병보험이 같은 등급에서 같은 돈을 주는 것은 아닙니다. 공적 제도와 개별 보험계약을 나누어 이해하세요.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324–327쪽.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일상생활장해는 일상적인 동작을 얼마나 독립적으로 할 수 있는지에 관한 상태입니다. 교재의 대표 약관에서는 이동을 스스로 할 수 없는 상태가 중요한 출발점입니다. 단순히 움직임이 느려졌다는 사실과 구분합니다.</a:t>
            </a:r>
          </a:p>
          <a:p xmlns:a="http://schemas.openxmlformats.org/drawingml/2006/main">
            <a:r>
              <a:t/>
            </a:r>
          </a:p>
          <a:p xmlns:a="http://schemas.openxmlformats.org/drawingml/2006/main">
            <a:r>
              <a:t>식사, 배변과 배뇨, 목욕, 옷 입고 벗기 등 추가 동작에 관한 조건도 확인합니다. 교재 예시는 이동 제한에 더해 이러한 동작 중 하나 이상에 관한 제한을 결합합니다. 실제 상품의 정의를 빠뜨리지 말아야 합니다.</a:t>
            </a:r>
          </a:p>
          <a:p xmlns:a="http://schemas.openxmlformats.org/drawingml/2006/main">
            <a:r>
              <a:t/>
            </a:r>
          </a:p>
          <a:p xmlns:a="http://schemas.openxmlformats.org/drawingml/2006/main">
            <a:r>
              <a:t>이 상태가 구십 일 이상 계속되고 회복을 기대하기 어렵다는 등의 요건도 있습니다. 일시적인 불편과 지속적인 간병 필요 상태를 구분하려는 기준입니다. 구십 일이라는 숫자 하나만 충족하면 무조건 지급하는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326–329쪽.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기억력이 떨어졌다는 느낌만으로 보험금 지급사유를 판단하지 않습니다. 약관의 치매 정의와 진단 확정 방법, 상태의 지속 요건 등을 확인합니다. 질환의 의학적 진단과 보험계약의 지급 조건은 구별해야 합니다.</a:t>
            </a:r>
          </a:p>
          <a:p xmlns:a="http://schemas.openxmlformats.org/drawingml/2006/main">
            <a:r>
              <a:t/>
            </a:r>
          </a:p>
          <a:p xmlns:a="http://schemas.openxmlformats.org/drawingml/2006/main">
            <a:r>
              <a:t>중증 치매를 보장하는 대표적인 교재 예시에는 시디알 삼 점 이상이라는 기준이 나옵니다. 경증 치매까지 보장하는 상품도 별도로 있으므로 모든 치매보험이 삼 점부터라고 일반화하지 마세요. 어떤 중증도를 약정했는지가 핵심입니다.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326–329쪽.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어린이보험에는 성장 과정의 상해와 질병 등 여러 보장을 결합할 수 있습니다. 어린이를 위한 이름의 상품이라도 모든 질병과 사고를 무조건 보장하는 것은 아닙니다. 태아 가입과 출생 이후의 피보험자 확정 등 해당 상품의 절차도 살펴야 합니다.</a:t>
            </a:r>
          </a:p>
          <a:p xmlns:a="http://schemas.openxmlformats.org/drawingml/2006/main">
            <a:r>
              <a:t/>
            </a:r>
          </a:p>
          <a:p xmlns:a="http://schemas.openxmlformats.org/drawingml/2006/main">
            <a:r>
              <a:t>씨아이보험은 약관이 정한 중대한 질병이나 수술 등의 상태를 확인합니다. 질병 이름만 같다고 항상 같은 지급 결과가 나오지는 않습니다. 사망보험금 일부를 미리 지급하는 구조라면 이후 남은 사망보장 금액이 줄어드는 점도 함께 설명해야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324쪽.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번째 확인 문제입니다. 실손의료보험을 두 개 가입하고 하나의 치료비를 청구했습니다. 두 회사에서 각각 의료비 전액을 받으면 될까요? 정액과 실손의 차이를 떠올려 보세요.</a:t>
            </a:r>
          </a:p>
          <a:p xmlns:a="http://schemas.openxmlformats.org/drawingml/2006/main">
            <a:r>
              <a:t/>
            </a:r>
          </a:p>
          <a:p xmlns:a="http://schemas.openxmlformats.org/drawingml/2006/main">
            <a:r>
              <a:t>정답은 아닙니다. 실손 급부는 실제 보상대상 손해를 기준으로 비례분담합니다. 다만 정액 진단비는 별도로 각 계약의 지급 조건을 확인합니다. 제삼보험이라는 큰 분류보다 해당 급부가 정액인지 실손인지 먼저 확인해야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313–315쪽.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문제입니다. 암 진단을 받으면 진단비와 수술비, 직접 치료 입원비가 모두 자동 지급될까요? 진단이라는 사실과 각각의 지급사유를 구분해서 생각해 보세요.</a:t>
            </a:r>
          </a:p>
          <a:p xmlns:a="http://schemas.openxmlformats.org/drawingml/2006/main">
            <a:r>
              <a:t/>
            </a:r>
          </a:p>
          <a:p xmlns:a="http://schemas.openxmlformats.org/drawingml/2006/main">
            <a:r>
              <a:t>정답은 아닙니다. 암의 정의와 진단 확정 요건, 보장개시일을 확인한 뒤 수술과 입원 급부는 해당 행위와 목적 등 추가 조건을 확인합니다. 감액기간과 한도도 다를 수 있습니다. 하나의 진단으로 모든 급부가 자동 완성되지는 않습니다.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309–312쪽.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제삼보험은 상해와 질병, 간병이라는 위험을 다룹니다. 지급방식은 정액과 실손을 구분하고, 사망보장은 상해와 질병의 원인을 나누어 확인합니다. 큰 분류만으로 모든 조건을 단정하지 않는 것이 핵심입니다.</a:t>
            </a:r>
          </a:p>
          <a:p xmlns:a="http://schemas.openxmlformats.org/drawingml/2006/main">
            <a:r>
              <a:t/>
            </a:r>
          </a:p>
          <a:p xmlns:a="http://schemas.openxmlformats.org/drawingml/2006/main">
            <a:r>
              <a:t>암과 간병보험은 약관이 정한 상태와 지급 조건이 중요합니다. 직업 변경은 회사에 알리고 기록을 남깁니다. 실제 사고에서는 원인과 결과, 계약 조건을 순서대로 확인하는 습관을 들이세요.</a:t>
            </a:r>
          </a:p>
          <a:p xmlns:a="http://schemas.openxmlformats.org/drawingml/2006/main">
            <a:r>
              <a:t/>
            </a:r>
          </a:p>
          <a:p xmlns:a="http://schemas.openxmlformats.org/drawingml/2006/main">
            <a:r>
              <a:t>실손은 가입 세대를 먼저 확인하고 자기부담금과 한도, 보장 제외 항목을 읽습니다. 생명보험 여섯 강의의 학습을 마쳤습니다. 틀린 문제는 답만 외우기보다 어떤 조건을 놓쳤는지 표시하고 해당 구간을 다시 들어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
            </a:r>
          </a:p>
          <a:p xmlns:a="http://schemas.openxmlformats.org/drawingml/2006/main">
            <a:r>
              <a:t>금융위원회 5세대 실손의료보험 출시 안내</a:t>
            </a:r>
          </a:p>
          <a:p xmlns:a="http://schemas.openxmlformats.org/drawingml/2006/main">
            <a:r>
              <a:t>https://fsc.go.kr/po010101/86831?curPage=30&amp;srchBeginDt=&amp;srchCtgry=&amp;srchEndDt=&amp;srchKey=&amp;srchText=</a:t>
            </a:r>
          </a:p>
          <a:p xmlns:a="http://schemas.openxmlformats.org/drawingml/2006/main">
            <a:r>
              <a:t>교재 대조: 285–330쪽.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60ed3a25e1884c82"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c7a63009b267421f" Type="http://schemas.openxmlformats.org/officeDocument/2006/relationships/theme" Target="theme/theme2.xml"/><Relationship Id="Refe3b80646054802"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fe3b8064605480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5cfa617927124263" Type="http://schemas.openxmlformats.org/officeDocument/2006/relationships/slideLayout" Target="../slideLayouts/slideLayout1.xml" /><ns0:Relationship Id="Rae9a1da6079d4b5f" Type="http://schemas.openxmlformats.org/officeDocument/2006/relationships/notesSlide" Target="../notesSlides/notesSlide1.xml" /><ns0:Relationship Id="Rda9eff7b24ba4fc4" Type="http://schemas.openxmlformats.org/officeDocument/2006/relationships/image" Target="../media/image.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04d98f0cd5c44917" Type="http://schemas.openxmlformats.org/officeDocument/2006/relationships/slideLayout" Target="../slideLayouts/slideLayout1.xml" /><ns0:Relationship Id="Rf9e4d523d7664373" Type="http://schemas.openxmlformats.org/officeDocument/2006/relationships/notesSlide" Target="../notesSlides/notesSlide2.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48edf770d4204f25" Type="http://schemas.openxmlformats.org/officeDocument/2006/relationships/slideLayout" Target="../slideLayouts/slideLayout1.xml" /><ns0:Relationship Id="Ra5309f6044aa481d" Type="http://schemas.openxmlformats.org/officeDocument/2006/relationships/image" Target="../media/image2.png" /><ns0:Relationship Id="Rcc10b4e7027d47d1" Type="http://schemas.openxmlformats.org/officeDocument/2006/relationships/notesSlide" Target="../notesSlides/notesSlide3.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15f015cea0ee4d85" Type="http://schemas.openxmlformats.org/officeDocument/2006/relationships/slideLayout" Target="../slideLayouts/slideLayout1.xml" /><ns0:Relationship Id="R71f680001e2945df" Type="http://schemas.openxmlformats.org/officeDocument/2006/relationships/notesSlide" Target="../notesSlides/notesSlide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38e84dceebf34f5d" Type="http://schemas.openxmlformats.org/officeDocument/2006/relationships/slideLayout" Target="../slideLayouts/slideLayout1.xml" /><ns0:Relationship Id="R69d0b7dc9f8942a2" Type="http://schemas.openxmlformats.org/officeDocument/2006/relationships/notesSlide" Target="../notesSlides/notesSlide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14a015e029674ca1" Type="http://schemas.openxmlformats.org/officeDocument/2006/relationships/notesSlide" Target="../notesSlides/notesSlide6.xml" /><ns0:Relationship Id="R8c3b61c737864806"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5797ea936ae745e0" Type="http://schemas.openxmlformats.org/officeDocument/2006/relationships/slideLayout" Target="../slideLayouts/slideLayout1.xml" /><ns0:Relationship Id="R9486595208864c9a" Type="http://schemas.openxmlformats.org/officeDocument/2006/relationships/image" Target="../media/image3.png" /><ns0:Relationship Id="Rd1f07344fa334723" Type="http://schemas.openxmlformats.org/officeDocument/2006/relationships/notesSlide" Target="../notesSlides/notesSlide7.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542997ffb30f45cc" Type="http://schemas.openxmlformats.org/officeDocument/2006/relationships/notesSlide" Target="../notesSlides/notesSlide8.xml" /><ns0:Relationship Id="R6bcf0b97b42e4999"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5535e9f7982a41fb" Type="http://schemas.openxmlformats.org/officeDocument/2006/relationships/notesSlide" Target="../notesSlides/notesSlide9.xml" /><ns0:Relationship Id="Rd4abb98270924283"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da7754cded414323" Type="http://schemas.openxmlformats.org/officeDocument/2006/relationships/slideLayout" Target="../slideLayouts/slideLayout1.xml" /><ns0:Relationship Id="Rf77b9bb2a4244822" Type="http://schemas.openxmlformats.org/officeDocument/2006/relationships/notesSlide" Target="../notesSlides/notesSlide1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48994c9fa809418b" Type="http://schemas.openxmlformats.org/officeDocument/2006/relationships/slideLayout" Target="../slideLayouts/slideLayout1.xml" /><ns0:Relationship Id="Ra6394410c8c54ac0" Type="http://schemas.openxmlformats.org/officeDocument/2006/relationships/notesSlide" Target="../notesSlides/notesSlide1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07680ef68cd54a2a" Type="http://schemas.openxmlformats.org/officeDocument/2006/relationships/image" Target="../media/image4.png" /><ns0:Relationship Id="R169b8cc9d72f40f8" Type="http://schemas.openxmlformats.org/officeDocument/2006/relationships/slideLayout" Target="../slideLayouts/slideLayout1.xml" /><ns0:Relationship Id="R1feb454fb6f540cc" Type="http://schemas.openxmlformats.org/officeDocument/2006/relationships/notesSlide" Target="../notesSlides/notesSlide12.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3809ca45c54140a1" Type="http://schemas.openxmlformats.org/officeDocument/2006/relationships/notesSlide" Target="../notesSlides/notesSlide13.xml" /><ns0:Relationship Id="Rac382fb00c904534"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1d186e1d88464a27" Type="http://schemas.openxmlformats.org/officeDocument/2006/relationships/notesSlide" Target="../notesSlides/notesSlide14.xml" /><ns0:Relationship Id="R39ebeeb548e44442"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d67824cd323143f6" Type="http://schemas.openxmlformats.org/officeDocument/2006/relationships/slideLayout" Target="../slideLayouts/slideLayout1.xml" /><ns0:Relationship Id="Re01c4df981a94a41" Type="http://schemas.openxmlformats.org/officeDocument/2006/relationships/notesSlide" Target="../notesSlides/notesSlide1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266fbedbc6fd4457" Type="http://schemas.openxmlformats.org/officeDocument/2006/relationships/slideLayout" Target="../slideLayouts/slideLayout1.xml" /><ns0:Relationship Id="R47c38bda95d8412f" Type="http://schemas.openxmlformats.org/officeDocument/2006/relationships/notesSlide" Target="../notesSlides/notesSlide1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540541ceefd44afc" Type="http://schemas.openxmlformats.org/officeDocument/2006/relationships/slideLayout" Target="../slideLayouts/slideLayout1.xml" /><ns0:Relationship Id="Rd8578957605e4087" Type="http://schemas.openxmlformats.org/officeDocument/2006/relationships/notesSlide" Target="../notesSlides/notesSlide17.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714b815171ea4949" Type="http://schemas.openxmlformats.org/officeDocument/2006/relationships/slideLayout" Target="../slideLayouts/slideLayout1.xml" /><ns0:Relationship Id="Re4e7d72ac16543f8" Type="http://schemas.openxmlformats.org/officeDocument/2006/relationships/notesSlide" Target="../notesSlides/notesSlide1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7929ef6971e74258" Type="http://schemas.openxmlformats.org/officeDocument/2006/relationships/notesSlide" Target="../notesSlides/notesSlide19.xml" /><ns0:Relationship Id="Ra978734b18be4849"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bd432adae39d409e" Type="http://schemas.openxmlformats.org/officeDocument/2006/relationships/notesSlide" Target="../notesSlides/notesSlide20.xml" /><ns0:Relationship Id="Rcd83794d2d224c1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5672fc568fce4fc4" Type="http://schemas.openxmlformats.org/officeDocument/2006/relationships/image" Target="../media/image5.png" /><ns0:Relationship Id="R63523444a858470d" Type="http://schemas.openxmlformats.org/officeDocument/2006/relationships/slideLayout" Target="../slideLayouts/slideLayout1.xml" /><ns0:Relationship Id="Rd688e3c9440e47d7" Type="http://schemas.openxmlformats.org/officeDocument/2006/relationships/notesSlide" Target="../notesSlides/notesSlide2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4d8cede9d06b4f93" Type="http://schemas.openxmlformats.org/officeDocument/2006/relationships/slideLayout" Target="../slideLayouts/slideLayout1.xml" /><ns0:Relationship Id="Ra7408847093641d3" Type="http://schemas.openxmlformats.org/officeDocument/2006/relationships/notesSlide" Target="../notesSlides/notesSlide22.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044c8b7402b64ae5" Type="http://schemas.openxmlformats.org/officeDocument/2006/relationships/notesSlide" Target="../notesSlides/notesSlide23.xml" /><ns0:Relationship Id="Rc7541258dd414e34"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29639fe2f1854ac9" Type="http://schemas.openxmlformats.org/officeDocument/2006/relationships/notesSlide" Target="../notesSlides/notesSlide24.xml" /><ns0:Relationship Id="R9a6cd69947ef4360"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3e8be515df5c48ca" Type="http://schemas.openxmlformats.org/officeDocument/2006/relationships/slideLayout" Target="../slideLayouts/slideLayout1.xml" /><ns0:Relationship Id="Rb36354ec75eb48c3" Type="http://schemas.openxmlformats.org/officeDocument/2006/relationships/notesSlide" Target="../notesSlides/notesSlide25.xml" /><ns0:Relationship Id="Ree3e6a1cae374ce6" Type="http://schemas.openxmlformats.org/officeDocument/2006/relationships/image" Target="../media/image6.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e4ab94184e164263" Type="http://schemas.openxmlformats.org/officeDocument/2006/relationships/slideLayout" Target="../slideLayouts/slideLayout1.xml" /><ns0:Relationship Id="Rf2a13f6ad2764000" Type="http://schemas.openxmlformats.org/officeDocument/2006/relationships/notesSlide" Target="../notesSlides/notesSlide2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8a2991807bbb4b95" Type="http://schemas.openxmlformats.org/officeDocument/2006/relationships/image" Target="../media/image7.png" /><ns0:Relationship Id="Rbd8a621931bd41de" Type="http://schemas.openxmlformats.org/officeDocument/2006/relationships/slideLayout" Target="../slideLayouts/slideLayout1.xml" /><ns0:Relationship Id="Re0a8dc2f06434cc9" Type="http://schemas.openxmlformats.org/officeDocument/2006/relationships/notesSlide" Target="../notesSlides/notesSlide27.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1e1ae52b1b2646c6" Type="http://schemas.openxmlformats.org/officeDocument/2006/relationships/slideLayout" Target="../slideLayouts/slideLayout1.xml" /><ns0:Relationship Id="R8aa9cc3ab0324e80" Type="http://schemas.openxmlformats.org/officeDocument/2006/relationships/notesSlide" Target="../notesSlides/notesSlide2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d5baecd44b264d49" Type="http://schemas.openxmlformats.org/officeDocument/2006/relationships/notesSlide" Target="../notesSlides/notesSlide29.xml" /><ns0:Relationship Id="Re97bff236e6547ba"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11772c5f43ae4faf" Type="http://schemas.openxmlformats.org/officeDocument/2006/relationships/slideLayout" Target="../slideLayouts/slideLayout1.xml" /><ns0:Relationship Id="Rdd3b8cd3a41a4a01" Type="http://schemas.openxmlformats.org/officeDocument/2006/relationships/notesSlide" Target="../notesSlides/notesSlide3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133c809ce7c64b98" Type="http://schemas.openxmlformats.org/officeDocument/2006/relationships/slideLayout" Target="../slideLayouts/slideLayout1.xml" /><ns0:Relationship Id="R31739b6963404da5" Type="http://schemas.openxmlformats.org/officeDocument/2006/relationships/image" Target="../media/image8.png" /><ns0:Relationship Id="Ra7f2c13591734b2a" Type="http://schemas.openxmlformats.org/officeDocument/2006/relationships/notesSlide" Target="../notesSlides/notesSlide3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5ABD861E-AD2A-40A3-B680-AA7E2676B71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EEEEC5DF-AAEC-4313-A9C9-FBF685E0F75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31</ns1:t>
            </ns1:r>
          </ns1:p>
        </ns0:txBody>
      </ns0:sp>
      <ns0:sp>
        <ns0:nvSpPr>
          <ns0:cNvPr id="4" name="">
            <ns1:extLst>
              <ns1:ext uri="{FF2B5EF4-FFF2-40B4-BE49-F238E27FC236}">
                <ns2:creationId id="{08810E6B-E4CD-45D5-B1A2-C20B46D943E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da9eff7b24ba4fc4"/>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4A04C348-0A72-4955-943B-49DCC81C295F}"/>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건강 보장을</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조건으로 이해하기</ns1:t>
            </ns1:r>
          </ns1:p>
        </ns0:txBody>
      </ns0:sp>
      <ns0:sp>
        <ns0:nvSpPr>
          <ns0:cNvPr id="7" name="">
            <ns1:extLst>
              <ns1:ext uri="{FF2B5EF4-FFF2-40B4-BE49-F238E27FC236}">
                <ns2:creationId id="{9BBBB91D-3858-43D3-81DD-EFC8A6BC2B77}"/>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B18355A9-F265-43FD-8590-B9083D138222}"/>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제3보험</ns1:t>
            </ns1:r>
          </ns1:p>
        </ns0:txBody>
      </ns0:sp>
      <ns0:sp>
        <ns0:nvSpPr>
          <ns0:cNvPr id="9" name="">
            <ns1:extLst>
              <ns1:ext uri="{FF2B5EF4-FFF2-40B4-BE49-F238E27FC236}">
                <ns2:creationId id="{38EB80FF-41C2-454E-9E18-8F65A6A00D58}"/>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상해·질병·간병의 보장 구조</ns1:t>
            </ns1:r>
          </ns1:p>
        </ns0:txBody>
      </ns0:sp>
      <ns0:sp>
        <ns0:nvSpPr>
          <ns0:cNvPr id="10" name="">
            <ns1:extLst>
              <ns1:ext uri="{FF2B5EF4-FFF2-40B4-BE49-F238E27FC236}">
                <ns2:creationId id="{52491178-1D7C-46E9-9A0A-F786EB3E9976}"/>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실손의료보험</ns1:t>
            </ns1:r>
          </ns1:p>
        </ns0:txBody>
      </ns0:sp>
      <ns0:sp>
        <ns0:nvSpPr>
          <ns0:cNvPr id="11" name="">
            <ns1:extLst>
              <ns1:ext uri="{FF2B5EF4-FFF2-40B4-BE49-F238E27FC236}">
                <ns2:creationId id="{38B52852-36DC-4442-B7AF-60FEDA3A0497}"/>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정액과 실손, 세대별 차이</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11859398"/>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1BEF234-9A4E-49DE-8FBE-CF46FD8566A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B4758015-9855-4449-9BF7-3C7394E325C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31</ns1:t>
            </ns1:r>
          </ns1:p>
        </ns0:txBody>
      </ns0:sp>
      <ns0:sp>
        <ns0:nvSpPr>
          <ns0:cNvPr id="4" name="">
            <ns1:extLst>
              <ns1:ext uri="{FF2B5EF4-FFF2-40B4-BE49-F238E27FC236}">
                <ns2:creationId id="{F9E9E0DB-37F0-44BA-9457-AE28E8A341B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087B6F16-C6D3-47DC-93D9-EA02434D7CA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제3보험의 세 가지 영역</ns1:t>
            </ns1:r>
          </ns1:p>
        </ns0:txBody>
      </ns0:sp>
      <ns0:sp>
        <ns0:nvSpPr>
          <ns0:cNvPr id="6" name="">
            <ns1:extLst>
              <ns1:ext uri="{FF2B5EF4-FFF2-40B4-BE49-F238E27FC236}">
                <ns2:creationId id="{5C627ACB-A851-4650-9ED9-106D988D244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0CA8D27-1BB6-4D23-96FA-63598041A230}"/>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41C0F62D-55A9-4C14-A0BC-4E2E9494CCD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C1E8C9D1-CEF7-4532-94BC-0E6845E63E2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상해</ns1:t>
            </ns1:r>
          </ns1:p>
        </ns0:txBody>
      </ns0:sp>
      <ns0:sp>
        <ns0:nvSpPr>
          <ns0:cNvPr id="10" name="">
            <ns1:extLst>
              <ns1:ext uri="{FF2B5EF4-FFF2-40B4-BE49-F238E27FC236}">
                <ns2:creationId id="{0A8B98B9-DA7C-4ED7-AFF0-E1A54819D5EA}"/>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우연한 외래 사고로 입은 신체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손상</ns1:t>
            </ns1:r>
          </ns1:p>
        </ns0:txBody>
      </ns0:sp>
      <ns0:sp>
        <ns0:nvSpPr>
          <ns0:cNvPr id="11" name="">
            <ns1:extLst>
              <ns1:ext uri="{FF2B5EF4-FFF2-40B4-BE49-F238E27FC236}">
                <ns2:creationId id="{C9166F41-8964-439B-99E6-A03895B580F8}"/>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016E92E0-9A62-4703-A9DE-E4A120AB7E30}"/>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AA82DF1E-EDE7-4655-B200-7EEE59D129BB}"/>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질병</ns1:t>
            </ns1:r>
          </ns1:p>
        </ns0:txBody>
      </ns0:sp>
      <ns0:sp>
        <ns0:nvSpPr>
          <ns0:cNvPr id="14" name="">
            <ns1:extLst>
              <ns1:ext uri="{FF2B5EF4-FFF2-40B4-BE49-F238E27FC236}">
                <ns2:creationId id="{6A6CAA1D-AE40-4EAB-AB6F-CCA7E2AFD7F6}"/>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질병의 진단·입원·수술 등</ns1:t>
            </ns1:r>
          </ns1:p>
        </ns0:txBody>
      </ns0:sp>
      <ns0:sp>
        <ns0:nvSpPr>
          <ns0:cNvPr id="15" name="">
            <ns1:extLst>
              <ns1:ext uri="{FF2B5EF4-FFF2-40B4-BE49-F238E27FC236}">
                <ns2:creationId id="{E1F44894-D7A5-44FA-99A1-9115C0F89B87}"/>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FF013A43-E235-4FF5-838A-F0FA6B916FBF}"/>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6ED42D77-A7B6-43AC-A798-23B3357F7E3D}"/>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간병</ns1:t>
            </ns1:r>
          </ns1:p>
        </ns0:txBody>
      </ns0:sp>
      <ns0:sp>
        <ns0:nvSpPr>
          <ns0:cNvPr id="18" name="">
            <ns1:extLst>
              <ns1:ext uri="{FF2B5EF4-FFF2-40B4-BE49-F238E27FC236}">
                <ns2:creationId id="{A35EFF35-CC7F-4C72-A3C9-3A51EC01135E}"/>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정해진 장기 돌봄 상태에 대한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보장</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51888105"/>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DF057B2-49A7-4285-B690-DF78D3A513B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C39BD0B3-B2D6-4D6E-B478-2330E8C7365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31</ns1:t>
            </ns1:r>
          </ns1:p>
        </ns0:txBody>
      </ns0:sp>
      <ns0:sp>
        <ns0:nvSpPr>
          <ns0:cNvPr id="4" name="">
            <ns1:extLst>
              <ns1:ext uri="{FF2B5EF4-FFF2-40B4-BE49-F238E27FC236}">
                <ns2:creationId id="{1F0471C2-51C4-41E4-BA09-D6AFDD7DF23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a5309f6044aa481d"/>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379AA6FB-EF16-484A-8C1A-CC81C836D36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정액과 실손은 지급방식의 차이</ns1:t>
            </ns1:r>
          </ns1:p>
        </ns0:txBody>
      </ns0:sp>
      <ns0:sp>
        <ns0:nvSpPr>
          <ns0:cNvPr id="7" name="">
            <ns1:extLst>
              <ns1:ext uri="{FF2B5EF4-FFF2-40B4-BE49-F238E27FC236}">
                <ns2:creationId id="{A68CD2D7-6D1D-4586-9AB4-5013E5CB82A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B510A745-0628-4F16-A8EF-4E282BF94E63}"/>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B7177901-80C4-436F-AC09-922417544955}"/>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0EC95C70-678F-4EDA-91E4-DD6CC80B656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정액보상</ns1:t>
            </ns1:r>
          </ns1:p>
        </ns0:txBody>
      </ns0:sp>
      <ns0:sp>
        <ns0:nvSpPr>
          <ns0:cNvPr id="11" name="">
            <ns1:extLst>
              <ns1:ext uri="{FF2B5EF4-FFF2-40B4-BE49-F238E27FC236}">
                <ns2:creationId id="{9B9758B6-84F7-4B5B-8CBD-C7A0A1A5C083}"/>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지급사유 충족 시 약정한 금액</ns1:t>
            </ns1:r>
          </ns1:p>
        </ns0:txBody>
      </ns0:sp>
      <ns0:sp>
        <ns0:nvSpPr>
          <ns0:cNvPr id="12" name="">
            <ns1:extLst>
              <ns1:ext uri="{FF2B5EF4-FFF2-40B4-BE49-F238E27FC236}">
                <ns2:creationId id="{256211CC-7CD2-4A45-96B2-CF5E4F6E3A5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D17F0519-168E-421D-B05E-ABFD4D6973C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F28A3621-1295-44BD-A0C6-97ADA0C7F27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실손보상</ns1:t>
            </ns1:r>
          </ns1:p>
        </ns0:txBody>
      </ns0:sp>
      <ns0:sp>
        <ns0:nvSpPr>
          <ns0:cNvPr id="15" name="">
            <ns1:extLst>
              <ns1:ext uri="{FF2B5EF4-FFF2-40B4-BE49-F238E27FC236}">
                <ns2:creationId id="{0046F4B4-1DA7-446A-8A1F-A8E2D0FF06D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보상대상 손해에서 자기부담금 등을 반영</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41582529"/>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137C9CC-3692-4387-8E64-568A9A7EBC1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44652058-E806-42DE-B18E-8AA39FEAE06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31</ns1:t>
            </ns1:r>
          </ns1:p>
        </ns0:txBody>
      </ns0:sp>
      <ns0:sp>
        <ns0:nvSpPr>
          <ns0:cNvPr id="4" name="">
            <ns1:extLst>
              <ns1:ext uri="{FF2B5EF4-FFF2-40B4-BE49-F238E27FC236}">
                <ns2:creationId id="{2DED3E8D-6002-4E24-90D3-2B5D58DD411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449F271-6D77-4FF0-8DBD-DF0D8AC02CF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사망보장은 원인을 나누어 보기</ns1:t>
            </ns1:r>
          </ns1:p>
        </ns0:txBody>
      </ns0:sp>
      <ns0:sp>
        <ns0:nvSpPr>
          <ns0:cNvPr id="6" name="">
            <ns1:extLst>
              <ns1:ext uri="{FF2B5EF4-FFF2-40B4-BE49-F238E27FC236}">
                <ns2:creationId id="{D70DF7AA-8D9B-4FF7-9CEF-2B992CA8967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F1AD035-4974-4454-B7DC-E00C6D405C3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4414CA1F-9771-4063-A8F5-98FDA5818B74}"/>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68919E9E-836F-4A34-ADD0-A427B927F21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상해사망</ns1:t>
            </ns1:r>
          </ns1:p>
        </ns0:txBody>
      </ns0:sp>
      <ns0:sp>
        <ns0:nvSpPr>
          <ns0:cNvPr id="10" name="">
            <ns1:extLst>
              <ns1:ext uri="{FF2B5EF4-FFF2-40B4-BE49-F238E27FC236}">
                <ns2:creationId id="{84235DC7-82D6-472D-9D7F-2F9911BB81FE}"/>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상해보험의 주계약으로 보장 가능</ns1:t>
            </ns1:r>
          </ns1:p>
        </ns0:txBody>
      </ns0:sp>
      <ns0:sp>
        <ns0:nvSpPr>
          <ns0:cNvPr id="11" name="">
            <ns1:extLst>
              <ns1:ext uri="{FF2B5EF4-FFF2-40B4-BE49-F238E27FC236}">
                <ns2:creationId id="{BE5343B1-C399-483F-A209-4FB45DD3855F}"/>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79953080-D204-44E2-8178-D36FE8A8D40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16F780EE-F232-4814-AF89-CDBD32EA7C68}"/>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질병사망</ns1:t>
            </ns1:r>
          </ns1:p>
        </ns0:txBody>
      </ns0:sp>
      <ns0:sp>
        <ns0:nvSpPr>
          <ns0:cNvPr id="14" name="">
            <ns1:extLst>
              <ns1:ext uri="{FF2B5EF4-FFF2-40B4-BE49-F238E27FC236}">
                <ns2:creationId id="{826F3437-E1A7-4F67-8CAA-ED335A87C249}"/>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제3보험에서는 특약으로 취급</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93737507"/>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B6E9848-FE63-419E-89D8-2951451E92D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82C870A-688E-47A8-92D4-FEB5D15351F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31</ns1:t>
            </ns1:r>
          </ns1:p>
        </ns0:txBody>
      </ns0:sp>
      <ns0:sp>
        <ns0:nvSpPr>
          <ns0:cNvPr id="4" name="">
            <ns1:extLst>
              <ns1:ext uri="{FF2B5EF4-FFF2-40B4-BE49-F238E27FC236}">
                <ns2:creationId id="{E223D66B-8CD6-4AC0-80FD-E27C8DF2DBE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C49D5A2-73AE-46AE-B739-8732FF47344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피보험이익을 사람의 가격과 혼동하지 않기</ns1:t>
            </ns1:r>
          </ns1:p>
        </ns0:txBody>
      </ns0:sp>
      <ns0:sp>
        <ns0:nvSpPr>
          <ns0:cNvPr id="6" name="">
            <ns1:extLst>
              <ns1:ext uri="{FF2B5EF4-FFF2-40B4-BE49-F238E27FC236}">
                <ns2:creationId id="{3CEE7253-B0C7-4ED1-883B-0BF17AB3A1A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05DA7E9-BBC1-4EF4-BB99-6B2F51C50F4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53B43157-A03E-43EB-9098-0F4C6A32D709}"/>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A99C763E-E046-4B6B-AB9A-761619ED17DB}"/>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재산보험</ns1:t>
            </ns1:r>
          </ns1:p>
        </ns0:txBody>
      </ns0:sp>
      <ns0:sp>
        <ns0:nvSpPr>
          <ns0:cNvPr id="10" name="">
            <ns1:extLst>
              <ns1:ext uri="{FF2B5EF4-FFF2-40B4-BE49-F238E27FC236}">
                <ns2:creationId id="{FEBC656D-9F7B-402B-ADDE-2AD032ED5A01}"/>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사고로 손해를 입을 경제적 이해관계</ns1:t>
            </ns1:r>
          </ns1:p>
        </ns0:txBody>
      </ns0:sp>
      <ns0:sp>
        <ns0:nvSpPr>
          <ns0:cNvPr id="11" name="">
            <ns1:extLst>
              <ns1:ext uri="{FF2B5EF4-FFF2-40B4-BE49-F238E27FC236}">
                <ns2:creationId id="{BCC71EF2-367A-4DEA-801F-1D14A5BCE893}"/>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9FD4C91E-35EB-40A2-9898-B81AE212C0A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61E2C798-10DD-49BF-A57E-300F026C711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사람의 보험</ns1:t>
            </ns1:r>
          </ns1:p>
        </ns0:txBody>
      </ns0:sp>
      <ns0:sp>
        <ns0:nvSpPr>
          <ns0:cNvPr id="14" name="">
            <ns1:extLst>
              <ns1:ext uri="{FF2B5EF4-FFF2-40B4-BE49-F238E27FC236}">
                <ns2:creationId id="{17D45D27-7A7B-4ED1-B7A0-1E1F22C3847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생명과 신체의 가치를 그대로 금액 평가하지 않음</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90863626"/>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0C55D7A-2E6E-4D39-AB28-2A91CD606E5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6A08A1C5-EF38-4A9F-9C52-80C70E538E5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31</ns1:t>
            </ns1:r>
          </ns1:p>
        </ns0:txBody>
      </ns0:sp>
      <ns0:sp>
        <ns0:nvSpPr>
          <ns0:cNvPr id="4" name="">
            <ns1:extLst>
              <ns1:ext uri="{FF2B5EF4-FFF2-40B4-BE49-F238E27FC236}">
                <ns2:creationId id="{30FBD6D7-BA40-477B-8506-4F381554840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9D9F9FE-05C4-45BD-800A-D51DCBEB79B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상해의 세 요건</ns1:t>
            </ns1:r>
          </ns1:p>
        </ns0:txBody>
      </ns0:sp>
      <ns0:sp>
        <ns0:nvSpPr>
          <ns0:cNvPr id="6" name="">
            <ns1:extLst>
              <ns1:ext uri="{FF2B5EF4-FFF2-40B4-BE49-F238E27FC236}">
                <ns2:creationId id="{9B1F675E-B773-4898-A5E7-FD07F88BEF6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A83124F-F8E3-4C29-BEBF-3CFA6586C180}"/>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0210E0F5-29AE-4C30-9E07-8F4F7157DEE5}"/>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082EEA35-9D0B-42AD-A3D1-3B1AD7B3C0E2}"/>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급격성</ns1:t>
            </ns1:r>
          </ns1:p>
        </ns0:txBody>
      </ns0:sp>
      <ns0:sp>
        <ns0:nvSpPr>
          <ns0:cNvPr id="10" name="">
            <ns1:extLst>
              <ns1:ext uri="{FF2B5EF4-FFF2-40B4-BE49-F238E27FC236}">
                <ns2:creationId id="{A1E23E8C-6FD0-4AF3-B71F-0A15DFB4FC14}"/>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사고가 돌발적으로 발생</ns1:t>
            </ns1:r>
          </ns1:p>
        </ns0:txBody>
      </ns0:sp>
      <ns0:sp>
        <ns0:nvSpPr>
          <ns0:cNvPr id="11" name="">
            <ns1:extLst>
              <ns1:ext uri="{FF2B5EF4-FFF2-40B4-BE49-F238E27FC236}">
                <ns2:creationId id="{99A2AC39-C7B0-4904-8BD7-88695A6AC582}"/>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FF5E8B2C-BAFF-4D41-BCDF-D8F5337E5DD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19D002AA-C82B-4BF9-9CAE-EB474542F629}"/>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우연성</ns1:t>
            </ns1:r>
          </ns1:p>
        </ns0:txBody>
      </ns0:sp>
      <ns0:sp>
        <ns0:nvSpPr>
          <ns0:cNvPr id="14" name="">
            <ns1:extLst>
              <ns1:ext uri="{FF2B5EF4-FFF2-40B4-BE49-F238E27FC236}">
                <ns2:creationId id="{34751782-64FB-4853-B935-A05DBCBC58A1}"/>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예측하지 못한 사고 또는 결과</ns1:t>
            </ns1:r>
          </ns1:p>
        </ns0:txBody>
      </ns0:sp>
      <ns0:sp>
        <ns0:nvSpPr>
          <ns0:cNvPr id="15" name="">
            <ns1:extLst>
              <ns1:ext uri="{FF2B5EF4-FFF2-40B4-BE49-F238E27FC236}">
                <ns2:creationId id="{2FAEBB6E-30B0-4F60-BAAF-E164E995669A}"/>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268E8BCE-D7C0-4A19-9CD4-A7A46AC39358}"/>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06CF837D-0FF3-4CD3-814A-32B5E9CE2A55}"/>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외래성</ns1:t>
            </ns1:r>
          </ns1:p>
        </ns0:txBody>
      </ns0:sp>
      <ns0:sp>
        <ns0:nvSpPr>
          <ns0:cNvPr id="18" name="">
            <ns1:extLst>
              <ns1:ext uri="{FF2B5EF4-FFF2-40B4-BE49-F238E27FC236}">
                <ns2:creationId id="{CFD4EBD8-10B1-47B6-BDBB-B9827DD9D4C9}"/>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신체 외부에서 작용한 원인</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52121684"/>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FDB2B95-3871-45B3-8C94-7DFC6B2EB83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0AFA4329-7785-426A-9874-0ED5836F330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31</ns1:t>
            </ns1:r>
          </ns1:p>
        </ns0:txBody>
      </ns0:sp>
      <ns0:sp>
        <ns0:nvSpPr>
          <ns0:cNvPr id="4" name="">
            <ns1:extLst>
              <ns1:ext uri="{FF2B5EF4-FFF2-40B4-BE49-F238E27FC236}">
                <ns2:creationId id="{ACE1E0BD-6E2C-484D-AF5A-95F40AFCACE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9486595208864c9a"/>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E4349ED-CBA4-4421-85F3-C5873B1FAC9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같은 허리 통증, 다른 원인</ns1:t>
            </ns1:r>
          </ns1:p>
        </ns0:txBody>
      </ns0:sp>
      <ns0:sp>
        <ns0:nvSpPr>
          <ns0:cNvPr id="7" name="">
            <ns1:extLst>
              <ns1:ext uri="{FF2B5EF4-FFF2-40B4-BE49-F238E27FC236}">
                <ns2:creationId id="{E4C0E3F3-9088-465D-AAA1-71D54D3F2FB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C22689AC-5C0A-479A-8EDD-1E2DA9B5AFA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5F4AE3B9-BC28-45C4-93FF-44AE8B81A99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8A732BB7-9F52-4F0E-A8E1-0E7EDF579FA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외부 사고</ns1:t>
            </ns1:r>
          </ns1:p>
        </ns0:txBody>
      </ns0:sp>
      <ns0:sp>
        <ns0:nvSpPr>
          <ns0:cNvPr id="11" name="">
            <ns1:extLst>
              <ns1:ext uri="{FF2B5EF4-FFF2-40B4-BE49-F238E27FC236}">
                <ns2:creationId id="{1E3D2DBC-CCAF-476E-9643-C121A5F836D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넘어지며 충격을 받아 다친 경우</ns1:t>
            </ns1:r>
          </ns1:p>
        </ns0:txBody>
      </ns0:sp>
      <ns0:sp>
        <ns0:nvSpPr>
          <ns0:cNvPr id="12" name="">
            <ns1:extLst>
              <ns1:ext uri="{FF2B5EF4-FFF2-40B4-BE49-F238E27FC236}">
                <ns2:creationId id="{3123634B-8F86-4DEA-A6ED-B774C75569DB}"/>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36D7ED9D-978D-478B-A385-4CB8705DFE1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FBCBFC79-8AF1-4488-9872-9E0D14852F5B}"/>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내부 질환</ns1:t>
            </ns1:r>
          </ns1:p>
        </ns0:txBody>
      </ns0:sp>
      <ns0:sp>
        <ns0:nvSpPr>
          <ns0:cNvPr id="15" name="">
            <ns1:extLst>
              <ns1:ext uri="{FF2B5EF4-FFF2-40B4-BE49-F238E27FC236}">
                <ns2:creationId id="{B078D4CD-E4DA-4937-861A-DA9A49C0121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퇴행성 변화 등으로 통증이 생긴 경우</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49222718"/>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FCBCA112-8B39-434B-B0AC-850EC39184B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02896C8-8762-46BC-8D52-E1F6D34146C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31</ns1:t>
            </ns1:r>
          </ns1:p>
        </ns0:txBody>
      </ns0:sp>
      <ns0:sp>
        <ns0:nvSpPr>
          <ns0:cNvPr id="4" name="">
            <ns1:extLst>
              <ns1:ext uri="{FF2B5EF4-FFF2-40B4-BE49-F238E27FC236}">
                <ns2:creationId id="{6E37417C-09C4-4DDC-94EC-BD4D0F2B789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2DAFA85-7658-44E4-91D4-ECC737BE118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재해와 상해는 완전히 같은 말일까요</ns1:t>
            </ns1:r>
          </ns1:p>
        </ns0:txBody>
      </ns0:sp>
      <ns0:sp>
        <ns0:nvSpPr>
          <ns0:cNvPr id="6" name="">
            <ns1:extLst>
              <ns1:ext uri="{FF2B5EF4-FFF2-40B4-BE49-F238E27FC236}">
                <ns2:creationId id="{0D9DE741-E37A-4FEC-B586-6B30DBE48BF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273D720-E9F1-4CC6-A3E0-BDC86EF677A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AD649DF0-3BE2-411F-A123-134E13BE6DE9}"/>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192A04C-2EF8-4AD5-9291-412BBDB19A0C}"/>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상해</ns1:t>
            </ns1:r>
          </ns1:p>
        </ns0:txBody>
      </ns0:sp>
      <ns0:sp>
        <ns0:nvSpPr>
          <ns0:cNvPr id="10" name="">
            <ns1:extLst>
              <ns1:ext uri="{FF2B5EF4-FFF2-40B4-BE49-F238E27FC236}">
                <ns2:creationId id="{A123CB94-2A50-481A-BE3A-1AC155B7C1C2}"/>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급격·우연·외래 사고의 요건</ns1:t>
            </ns1:r>
          </ns1:p>
        </ns0:txBody>
      </ns0:sp>
      <ns0:sp>
        <ns0:nvSpPr>
          <ns0:cNvPr id="11" name="">
            <ns1:extLst>
              <ns1:ext uri="{FF2B5EF4-FFF2-40B4-BE49-F238E27FC236}">
                <ns2:creationId id="{5EC3EEE0-2DFC-42DE-B741-257798676619}"/>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EED80257-6666-4004-B6B4-C79109CD066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3CDA04A0-C010-4F77-A73D-BA9F90C7AF5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재해</ns1:t>
            </ns1:r>
          </ns1:p>
        </ns0:txBody>
      </ns0:sp>
      <ns0:sp>
        <ns0:nvSpPr>
          <ns0:cNvPr id="14" name="">
            <ns1:extLst>
              <ns1:ext uri="{FF2B5EF4-FFF2-40B4-BE49-F238E27FC236}">
                <ns2:creationId id="{7AD99C47-C753-41AF-A101-49CE3C2B3883}"/>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약관의 재해분류표에 따른 판단</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10924020"/>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E0113D8-B009-42C8-BFFC-2696C8F003F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2BC5FE78-590B-48F4-9B18-DA53E53FF1A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31</ns1:t>
            </ns1:r>
          </ns1:p>
        </ns0:txBody>
      </ns0:sp>
      <ns0:sp>
        <ns0:nvSpPr>
          <ns0:cNvPr id="4" name="">
            <ns1:extLst>
              <ns1:ext uri="{FF2B5EF4-FFF2-40B4-BE49-F238E27FC236}">
                <ns2:creationId id="{7D4EAFC1-5CAC-4435-8A27-D2AE7DC906B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A16559EA-B7CA-4967-AEE4-456F3A90594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직업이 바뀌면 회사에 알리기</ns1:t>
            </ns1:r>
          </ns1:p>
        </ns0:txBody>
      </ns0:sp>
      <ns0:sp>
        <ns0:nvSpPr>
          <ns0:cNvPr id="6" name="">
            <ns1:extLst>
              <ns1:ext uri="{FF2B5EF4-FFF2-40B4-BE49-F238E27FC236}">
                <ns2:creationId id="{13A7BEF3-881D-443C-8E36-74254921285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5899F66-4B5E-4CEE-A812-81111CEB156F}"/>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874C9D95-0B18-4757-A3D8-48A67DF389C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545A218B-7D64-479A-AE07-4AFD85140E79}"/>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위험 증가</ns1:t>
            </ns1:r>
          </ns1:p>
        </ns0:txBody>
      </ns0:sp>
      <ns0:sp>
        <ns0:nvSpPr>
          <ns0:cNvPr id="10" name="">
            <ns1:extLst>
              <ns1:ext uri="{FF2B5EF4-FFF2-40B4-BE49-F238E27FC236}">
                <ns2:creationId id="{AECA1E90-C1AE-4BB2-A500-17C5009309B2}"/>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증액·정산금 추가 납입</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가능</ns1:t>
            </ns1:r>
          </ns1:p>
        </ns0:txBody>
      </ns0:sp>
      <ns0:sp>
        <ns0:nvSpPr>
          <ns0:cNvPr id="11" name="">
            <ns1:extLst>
              <ns1:ext uri="{FF2B5EF4-FFF2-40B4-BE49-F238E27FC236}">
                <ns2:creationId id="{328ECF07-7A8D-4DBB-8872-E921C829E9A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729C9B88-1DCA-45EF-8CE7-77465018531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C655D2D6-E968-4FDD-8E96-4A823B8DEB34}"/>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위험 감소</ns1:t>
            </ns1:r>
          </ns1:p>
        </ns0:txBody>
      </ns0:sp>
      <ns0:sp>
        <ns0:nvSpPr>
          <ns0:cNvPr id="14" name="">
            <ns1:extLst>
              <ns1:ext uri="{FF2B5EF4-FFF2-40B4-BE49-F238E27FC236}">
                <ns2:creationId id="{1970A6E3-6CE8-47EE-B120-E09FA7FCAB5A}"/>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보험료 감액·정산금 환급 가능</ns1:t>
            </ns1:r>
          </ns1:p>
        </ns0:txBody>
      </ns0:sp>
      <ns0:sp>
        <ns0:nvSpPr>
          <ns0:cNvPr id="15" name="">
            <ns1:extLst>
              <ns1:ext uri="{FF2B5EF4-FFF2-40B4-BE49-F238E27FC236}">
                <ns2:creationId id="{47B71516-F77F-4308-BD40-DC0A543CF5FA}"/>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88017F0E-38A0-4286-A4EF-50BEE965741C}"/>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ACC70A17-5106-46EA-8CC3-20F8C366D33E}"/>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통지 상대</ns1:t>
            </ns1:r>
          </ns1:p>
        </ns0:txBody>
      </ns0:sp>
      <ns0:sp>
        <ns0:nvSpPr>
          <ns0:cNvPr id="18" name="">
            <ns1:extLst>
              <ns1:ext uri="{FF2B5EF4-FFF2-40B4-BE49-F238E27FC236}">
                <ns2:creationId id="{898FFE4D-6F94-4854-B75D-C243C2140C8F}"/>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보험회사에 알리고 기록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남기기</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83504309"/>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0FC5599-35EC-4D7D-AB05-7B99F7AE6AB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02544F5A-0B87-4B5E-8204-11B45B4C98A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31</ns1:t>
            </ns1:r>
          </ns1:p>
        </ns0:txBody>
      </ns0:sp>
      <ns0:sp>
        <ns0:nvSpPr>
          <ns0:cNvPr id="4" name="">
            <ns1:extLst>
              <ns1:ext uri="{FF2B5EF4-FFF2-40B4-BE49-F238E27FC236}">
                <ns2:creationId id="{24E8EDB7-777D-435F-A908-4124E3F7F5E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3AC3CB38-56E1-4C6C-A0FF-7AD6586CBE7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통지하지 않았을 때도 인과관계 확인</ns1:t>
            </ns1:r>
          </ns1:p>
        </ns0:txBody>
      </ns0:sp>
      <ns0:sp>
        <ns0:nvSpPr>
          <ns0:cNvPr id="6" name="">
            <ns1:extLst>
              <ns1:ext uri="{FF2B5EF4-FFF2-40B4-BE49-F238E27FC236}">
                <ns2:creationId id="{0A5B7173-C96B-4230-B631-01912380874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89E9831-9164-4FA3-BDE0-D695AA935C0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CD7A7A85-6002-436C-9D53-3115F956FC87}"/>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F22CDA4B-8ED9-461C-8E1B-A41E4BB11AD9}"/>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관련 사고</ns1:t>
            </ns1:r>
          </ns1:p>
        </ns0:txBody>
      </ns0:sp>
      <ns0:sp>
        <ns0:nvSpPr>
          <ns0:cNvPr id="10" name="">
            <ns1:extLst>
              <ns1:ext uri="{FF2B5EF4-FFF2-40B4-BE49-F238E27FC236}">
                <ns2:creationId id="{F3BBEE7D-3A0D-4E65-8D9B-95269CAC5099}"/>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약관에 따른 보험금 제한 등이 문제될 수 있음</ns1:t>
            </ns1:r>
          </ns1:p>
        </ns0:txBody>
      </ns0:sp>
      <ns0:sp>
        <ns0:nvSpPr>
          <ns0:cNvPr id="11" name="">
            <ns1:extLst>
              <ns1:ext uri="{FF2B5EF4-FFF2-40B4-BE49-F238E27FC236}">
                <ns2:creationId id="{7FBCF170-1DAB-4E19-BC32-DFC153026B2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5FBB1385-8FA1-4E75-87B0-D0CA5D442DBB}"/>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1B22EF19-0B2E-4A79-ADBC-EF598915F9E0}"/>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무관한 사고</ns1:t>
            </ns1:r>
          </ns1:p>
        </ns0:txBody>
      </ns0:sp>
      <ns0:sp>
        <ns0:nvSpPr>
          <ns0:cNvPr id="14" name="">
            <ns1:extLst>
              <ns1:ext uri="{FF2B5EF4-FFF2-40B4-BE49-F238E27FC236}">
                <ns2:creationId id="{D7C259D3-78E3-4C0B-827D-E7AA66593BE0}"/>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직업 변경을 이유로 한 감액을 적용하지 않음</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51767840"/>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A16D66F-5483-4326-AE11-CEDA42950F2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D6F32F4-F30B-492B-86D9-A1380FE0267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31</ns1:t>
            </ns1:r>
          </ns1:p>
        </ns0:txBody>
      </ns0:sp>
      <ns0:sp>
        <ns0:nvSpPr>
          <ns0:cNvPr id="4" name="">
            <ns1:extLst>
              <ns1:ext uri="{FF2B5EF4-FFF2-40B4-BE49-F238E27FC236}">
                <ns2:creationId id="{DB449043-DEFC-494E-860B-8986185CCE8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FE6E84F6-3914-49CE-A4F4-49F307C17F83}"/>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질병보험은 약정한 질병과 급부를 확인</ns1:t>
            </ns1:r>
          </ns1:p>
        </ns0:txBody>
      </ns0:sp>
      <ns0:sp>
        <ns0:nvSpPr>
          <ns0:cNvPr id="6" name="">
            <ns1:extLst>
              <ns1:ext uri="{FF2B5EF4-FFF2-40B4-BE49-F238E27FC236}">
                <ns2:creationId id="{FCD481AF-FC98-41A6-9921-312468E2180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CBEFE97-893C-4553-BD3E-75D18451087F}"/>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4426018-3094-4D75-BB19-5ABD7FBF4978}"/>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EBE65274-084D-4598-9D20-9A14824C7699}"/>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대상</ns1:t>
            </ns1:r>
          </ns1:p>
        </ns0:txBody>
      </ns0:sp>
      <ns0:sp>
        <ns0:nvSpPr>
          <ns0:cNvPr id="10" name="">
            <ns1:extLst>
              <ns1:ext uri="{FF2B5EF4-FFF2-40B4-BE49-F238E27FC236}">
                <ns2:creationId id="{445DD4EF-C6D5-474C-AB6C-371898BCAFB1}"/>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암·치아·주요 질환 등 상품별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범위</ns1:t>
            </ns1:r>
          </ns1:p>
        </ns0:txBody>
      </ns0:sp>
      <ns0:sp>
        <ns0:nvSpPr>
          <ns0:cNvPr id="11" name="">
            <ns1:extLst>
              <ns1:ext uri="{FF2B5EF4-FFF2-40B4-BE49-F238E27FC236}">
                <ns2:creationId id="{39C1C1BB-4A3E-4334-A0D6-007E95919C69}"/>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A07E5C0B-B74A-4101-A941-1ABE79002656}"/>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FE3AD141-B451-445B-AA72-147A13DF3179}"/>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지급 계기</ns1:t>
            </ns1:r>
          </ns1:p>
        </ns0:txBody>
      </ns0:sp>
      <ns0:sp>
        <ns0:nvSpPr>
          <ns0:cNvPr id="14" name="">
            <ns1:extLst>
              <ns1:ext uri="{FF2B5EF4-FFF2-40B4-BE49-F238E27FC236}">
                <ns2:creationId id="{2F12C67F-DDFC-458C-9A8E-29F7EC787A46}"/>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진단·수술·입원 등 각각의</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조건</ns1:t>
            </ns1:r>
          </ns1:p>
        </ns0:txBody>
      </ns0:sp>
      <ns0:sp>
        <ns0:nvSpPr>
          <ns0:cNvPr id="15" name="">
            <ns1:extLst>
              <ns1:ext uri="{FF2B5EF4-FFF2-40B4-BE49-F238E27FC236}">
                <ns2:creationId id="{B0F9E6E2-9222-4084-A51B-FBD9F11BB6FB}"/>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5D7D386C-54FD-4DDC-8588-C9F3706F87D1}"/>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9822A755-A09C-45F6-8344-FF11E4E50223}"/>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가입 조건</ns1:t>
            </ns1:r>
          </ns1:p>
        </ns0:txBody>
      </ns0:sp>
      <ns0:sp>
        <ns0:nvSpPr>
          <ns0:cNvPr id="18" name="">
            <ns1:extLst>
              <ns1:ext uri="{FF2B5EF4-FFF2-40B4-BE49-F238E27FC236}">
                <ns2:creationId id="{FDC327AE-9543-4A6E-AA3D-2B49DB858E19}"/>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상품별 연령·기간·건강 심사</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99898830"/>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CD2152B-D223-41B5-AE92-4933888DCB6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0E3E3FD5-148B-4923-B829-55F3CD248C3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12 / 31</ns1:t>
            </ns1:r>
          </ns1:p>
        </ns0:txBody>
      </ns0:sp>
      <ns0:sp>
        <ns0:nvSpPr>
          <ns0:cNvPr id="4" name="">
            <ns1:extLst>
              <ns1:ext uri="{FF2B5EF4-FFF2-40B4-BE49-F238E27FC236}">
                <ns2:creationId id="{5F794A36-888B-4C4E-80BA-E538807C420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07680ef68cd54a2a"/>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61B3C4D6-477F-4C6F-87E6-925B3BD2A06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암보험은 이름보다 정의가 중요</ns1:t>
            </ns1:r>
          </ns1:p>
        </ns0:txBody>
      </ns0:sp>
      <ns0:sp>
        <ns0:nvSpPr>
          <ns0:cNvPr id="7" name="">
            <ns1:extLst>
              <ns1:ext uri="{FF2B5EF4-FFF2-40B4-BE49-F238E27FC236}">
                <ns2:creationId id="{1B5E8411-2D87-412B-ADBB-7C44D06BB2A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5FEBDC60-E9E1-4D36-B37A-B281250A074C}"/>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AF36B6B0-0B70-4B84-B5A0-27C7CC2B174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209BC33-503D-49E0-B05F-40148B6D34E5}"/>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암진단</ns1:t>
            </ns1:r>
          </ns1:p>
        </ns0:txBody>
      </ns0:sp>
      <ns0:sp>
        <ns0:nvSpPr>
          <ns0:cNvPr id="11" name="">
            <ns1:extLst>
              <ns1:ext uri="{FF2B5EF4-FFF2-40B4-BE49-F238E27FC236}">
                <ns2:creationId id="{C441FD06-77A6-4396-8EAF-0D14A8D659A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약관의 암 분류와 진단 확정 요건</ns1:t>
            </ns1:r>
          </ns1:p>
        </ns0:txBody>
      </ns0:sp>
      <ns0:sp>
        <ns0:nvSpPr>
          <ns0:cNvPr id="12" name="">
            <ns1:extLst>
              <ns1:ext uri="{FF2B5EF4-FFF2-40B4-BE49-F238E27FC236}">
                <ns2:creationId id="{2259B052-CAFF-4FBA-9C5E-298DDDD4F12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FF73AFCD-56F3-4D4C-88FD-90821C14101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71AA7656-B47B-4F72-90F0-4D2867BE441C}"/>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차등 지급</ns1:t>
            </ns1:r>
          </ns1:p>
        </ns0:txBody>
      </ns0:sp>
      <ns0:sp>
        <ns0:nvSpPr>
          <ns0:cNvPr id="15" name="">
            <ns1:extLst>
              <ns1:ext uri="{FF2B5EF4-FFF2-40B4-BE49-F238E27FC236}">
                <ns2:creationId id="{55C6A869-FE74-44B1-B40A-268807F05C3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일반암·특정암·제자리암 등의 약정</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91112041"/>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2388A54-A9FB-401D-A641-9AB33D8DB29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2E39A9D6-33F1-49C7-8F5F-67DEA4B43D1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13 / 31</ns1:t>
            </ns1:r>
          </ns1:p>
        </ns0:txBody>
      </ns0:sp>
      <ns0:sp>
        <ns0:nvSpPr>
          <ns0:cNvPr id="4" name="">
            <ns1:extLst>
              <ns1:ext uri="{FF2B5EF4-FFF2-40B4-BE49-F238E27FC236}">
                <ns2:creationId id="{97BEF685-65BC-4307-9913-15C803B246E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D566E804-0138-4E6A-A9E9-F484B2D0B8D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암의 직접적인 치료란</ns1:t>
            </ns1:r>
          </ns1:p>
        </ns0:txBody>
      </ns0:sp>
      <ns0:sp>
        <ns0:nvSpPr>
          <ns0:cNvPr id="6" name="">
            <ns1:extLst>
              <ns1:ext uri="{FF2B5EF4-FFF2-40B4-BE49-F238E27FC236}">
                <ns2:creationId id="{41CE63EF-F490-4A87-A1FD-B30F4B45781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A113DFB-088D-4D47-8B46-8646292AC00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20FFA559-BB09-4693-9342-396AD474351D}"/>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475BBD07-9A14-4343-A048-1A276F0CA9AD}"/>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기본</ns1:t>
            </ns1:r>
          </ns1:p>
        </ns0:txBody>
      </ns0:sp>
      <ns0:sp>
        <ns0:nvSpPr>
          <ns0:cNvPr id="10" name="">
            <ns1:extLst>
              <ns1:ext uri="{FF2B5EF4-FFF2-40B4-BE49-F238E27FC236}">
                <ns2:creationId id="{5898BCA7-29C0-4264-B107-55D05CB20833}"/>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암을 제거하거나 증식을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억제하는 치료</ns1:t>
            </ns1:r>
          </ns1:p>
        </ns0:txBody>
      </ns0:sp>
      <ns0:sp>
        <ns0:nvSpPr>
          <ns0:cNvPr id="11" name="">
            <ns1:extLst>
              <ns1:ext uri="{FF2B5EF4-FFF2-40B4-BE49-F238E27FC236}">
                <ns2:creationId id="{981B211E-F7B9-4F93-9B93-227B29E28E8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77BC872B-C165-4EAB-9CE7-A94D34453D70}"/>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E61FDA86-4466-46B5-B535-2418B9FE1FDE}"/>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대표</ns1:t>
            </ns1:r>
          </ns1:p>
        </ns0:txBody>
      </ns0:sp>
      <ns0:sp>
        <ns0:nvSpPr>
          <ns0:cNvPr id="14" name="">
            <ns1:extLst>
              <ns1:ext uri="{FF2B5EF4-FFF2-40B4-BE49-F238E27FC236}">
                <ns2:creationId id="{33A1C555-9C61-43D6-BE7F-F255E20D7DA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약관 요건에 맞는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수술·항암약물·방사선</ns1:t>
            </ns1:r>
          </ns1:p>
        </ns0:txBody>
      </ns0:sp>
      <ns0:sp>
        <ns0:nvSpPr>
          <ns0:cNvPr id="15" name="">
            <ns1:extLst>
              <ns1:ext uri="{FF2B5EF4-FFF2-40B4-BE49-F238E27FC236}">
                <ns2:creationId id="{DA6FD60C-D060-4AE0-A5D7-D92D1EA2E24A}"/>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2249CCDF-70CA-46F7-B72B-082B904EFF9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0D945654-330F-448D-9A80-9E50569E5EB2}"/>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예외 검토</ns1:t>
            </ns1:r>
          </ns1:p>
        </ns0:txBody>
      </ns0:sp>
      <ns0:sp>
        <ns0:nvSpPr>
          <ns0:cNvPr id="18" name="">
            <ns1:extLst>
              <ns1:ext uri="{FF2B5EF4-FFF2-40B4-BE49-F238E27FC236}">
                <ns2:creationId id="{331440D6-A1D8-4093-9FA8-F8E6599CC304}"/>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필수불가결한 치료 등 약관상</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인정 조건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7679426"/>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5A53DF91-801B-4F33-A702-DD3201A142D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4D27479C-D7F3-4E2B-AAC2-FA48B0173B6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14 / 31</ns1:t>
            </ns1:r>
          </ns1:p>
        </ns0:txBody>
      </ns0:sp>
      <ns0:sp>
        <ns0:nvSpPr>
          <ns0:cNvPr id="4" name="">
            <ns1:extLst>
              <ns1:ext uri="{FF2B5EF4-FFF2-40B4-BE49-F238E27FC236}">
                <ns2:creationId id="{5EFCFAAF-61AE-4E4B-A047-A9AF8FC8D04F}"/>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B9AA577F-4B78-4C5D-B49F-65AD010D9C4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대기기간과 감액기간을 나누기</ns1:t>
            </ns1:r>
          </ns1:p>
        </ns0:txBody>
      </ns0:sp>
      <ns0:sp>
        <ns0:nvSpPr>
          <ns0:cNvPr id="6" name="">
            <ns1:extLst>
              <ns1:ext uri="{FF2B5EF4-FFF2-40B4-BE49-F238E27FC236}">
                <ns2:creationId id="{BE557B70-C58B-4608-AEBD-75566C3DB8E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9518334-E46F-492A-92E4-5F7EF99FE865}"/>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EC40D9E4-6E38-421A-A37C-313FEF637E16}"/>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90일 예시</ns1:t>
            </ns1:r>
          </ns1:p>
        </ns0:txBody>
      </ns0:sp>
      <ns0:sp>
        <ns0:nvSpPr>
          <ns0:cNvPr id="9" name="">
            <ns1:extLst>
              <ns1:ext uri="{FF2B5EF4-FFF2-40B4-BE49-F238E27FC236}">
                <ns2:creationId id="{D83CDE71-9530-4569-8180-15A5F7F12864}"/>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일정 기간이 지난 뒤 암 보장</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시작</ns1:t>
            </ns1:r>
          </ns1:p>
        </ns0:txBody>
      </ns0:sp>
      <ns0:sp>
        <ns0:nvSpPr>
          <ns0:cNvPr id="10" name="">
            <ns1:extLst>
              <ns1:ext uri="{FF2B5EF4-FFF2-40B4-BE49-F238E27FC236}">
                <ns2:creationId id="{E866CB0B-0262-4880-979A-1C0DBA8FCDB6}"/>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9DA779F4-25E5-4AC3-964B-9F5DA8F9F80D}"/>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1년·50% 예시</ns1:t>
            </ns1:r>
          </ns1:p>
        </ns0:txBody>
      </ns0:sp>
      <ns0:sp>
        <ns0:nvSpPr>
          <ns0:cNvPr id="12" name="">
            <ns1:extLst>
              <ns1:ext uri="{FF2B5EF4-FFF2-40B4-BE49-F238E27FC236}">
                <ns2:creationId id="{72332472-F6DE-4EB0-A588-98CE1AF3FDC1}"/>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초기 일정 기간에는 약정금액</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감액</ns1:t>
            </ns1:r>
          </ns1:p>
        </ns0:txBody>
      </ns0:sp>
      <ns0:sp>
        <ns0:nvSpPr>
          <ns0:cNvPr id="13" name="">
            <ns1:extLst>
              <ns1:ext uri="{FF2B5EF4-FFF2-40B4-BE49-F238E27FC236}">
                <ns2:creationId id="{005CA0D5-BB47-47D9-9F99-70FF350DB60A}"/>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D289B5F8-8818-4559-8468-C11051AAC7D1}"/>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상품별 확인</ns1:t>
            </ns1:r>
          </ns1:p>
        </ns0:txBody>
      </ns0:sp>
      <ns0:sp>
        <ns0:nvSpPr>
          <ns0:cNvPr id="15" name="">
            <ns1:extLst>
              <ns1:ext uri="{FF2B5EF4-FFF2-40B4-BE49-F238E27FC236}">
                <ns2:creationId id="{5D84E283-E1C1-4A35-AF7D-64F20B6E4FD9}"/>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가입연령·담보별 예외와 적용</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조건</ns1:t>
            </ns1:r>
          </ns1:p>
        </ns0:txBody>
      </ns0:sp>
      <ns0:sp>
        <ns0:nvSpPr>
          <ns0:cNvPr id="16" name="">
            <ns1:extLst>
              <ns1:ext uri="{FF2B5EF4-FFF2-40B4-BE49-F238E27FC236}">
                <ns2:creationId id="{6C5696ED-34ED-4593-986A-A42AA45ED973}"/>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90일·1년·50%는 교재의 일반적 예시이며 상품별로 다름</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17930232"/>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8CE6C68-8275-4E7C-8534-6F4F53EC47F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1A823044-9B24-4C2A-AC80-4293CA76D47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31</ns1:t>
            </ns1:r>
          </ns1:p>
        </ns0:txBody>
      </ns0:sp>
      <ns0:sp>
        <ns0:nvSpPr>
          <ns0:cNvPr id="4" name="">
            <ns1:extLst>
              <ns1:ext uri="{FF2B5EF4-FFF2-40B4-BE49-F238E27FC236}">
                <ns2:creationId id="{B8503098-13FD-482E-8FFE-9853205FF89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483DF55-D112-4632-B407-C0C586785CB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암 입원급여는 일수 계산도 확인</ns1:t>
            </ns1:r>
          </ns1:p>
        </ns0:txBody>
      </ns0:sp>
      <ns0:sp>
        <ns0:nvSpPr>
          <ns0:cNvPr id="6" name="">
            <ns1:extLst>
              <ns1:ext uri="{FF2B5EF4-FFF2-40B4-BE49-F238E27FC236}">
                <ns2:creationId id="{0F14DF57-A9C6-4CFE-93CD-DB25FC4C174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73A2BD2-AAC7-47B2-A899-41A4BDF88B6E}"/>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FD8BBAEA-8C03-401C-9E88-A2AF5980A5B8}"/>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67E434D6-59C2-4484-8DBC-8952F5A67C1C}"/>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같은 암으로 재입원</ns1:t>
            </ns1:r>
          </ns1:p>
        </ns0:txBody>
      </ns0:sp>
      <ns0:sp>
        <ns0:nvSpPr>
          <ns0:cNvPr id="10" name="">
            <ns1:extLst>
              <ns1:ext uri="{FF2B5EF4-FFF2-40B4-BE49-F238E27FC236}">
                <ns2:creationId id="{BF3771E3-3926-4639-8749-8C55C38BECB2}"/>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약관에 따라 입원일수를 합산</ns1:t>
            </ns1:r>
          </ns1:p>
        </ns0:txBody>
      </ns0:sp>
      <ns0:sp>
        <ns0:nvSpPr>
          <ns0:cNvPr id="11" name="">
            <ns1:extLst>
              <ns1:ext uri="{FF2B5EF4-FFF2-40B4-BE49-F238E27FC236}">
                <ns2:creationId id="{CD82106E-EF21-4C41-A2AC-0FCAECD7600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7250C425-2CCC-43BF-BB37-35A75C5D1CC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4745261F-2E25-4EF2-937A-2A4FCAEDB75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기간 중 시작한 계속 입원</ns1:t>
            </ns1:r>
          </ns1:p>
        </ns0:txBody>
      </ns0:sp>
      <ns0:sp>
        <ns0:nvSpPr>
          <ns0:cNvPr id="14" name="">
            <ns1:extLst>
              <ns1:ext uri="{FF2B5EF4-FFF2-40B4-BE49-F238E27FC236}">
                <ns2:creationId id="{FCE2A50D-3773-426F-AD3A-4CDCC73CE49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보험기간 종료 후에도 약정 한도 내 지급 가능</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36864531"/>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415F563-DCC9-4052-B75E-B9491CF2CB6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88713F78-4136-4504-86A2-304445B2654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31</ns1:t>
            </ns1:r>
          </ns1:p>
        </ns0:txBody>
      </ns0:sp>
      <ns0:sp>
        <ns0:nvSpPr>
          <ns0:cNvPr id="4" name="">
            <ns1:extLst>
              <ns1:ext uri="{FF2B5EF4-FFF2-40B4-BE49-F238E27FC236}">
                <ns2:creationId id="{FD188471-57CC-4C79-8479-689C899A1E2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9DDF378-7FCA-4756-9710-07A0E7C509B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실손보험이 보는 의료비</ns1:t>
            </ns1:r>
          </ns1:p>
        </ns0:txBody>
      </ns0:sp>
      <ns0:sp>
        <ns0:nvSpPr>
          <ns0:cNvPr id="6" name="">
            <ns1:extLst>
              <ns1:ext uri="{FF2B5EF4-FFF2-40B4-BE49-F238E27FC236}">
                <ns2:creationId id="{BD12A24D-A9A1-4D88-86D0-FA5418E3F5F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60E7085-AC88-4261-93CE-B529E02E9D96}"/>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0674FF7F-5DD7-455C-85A5-3F5BCDBA0D0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184A6760-91D9-4DAA-8DB4-CC2318E746D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급여</ns1:t>
            </ns1:r>
          </ns1:p>
        </ns0:txBody>
      </ns0:sp>
      <ns0:sp>
        <ns0:nvSpPr>
          <ns0:cNvPr id="10" name="">
            <ns1:extLst>
              <ns1:ext uri="{FF2B5EF4-FFF2-40B4-BE49-F238E27FC236}">
                <ns2:creationId id="{E547951B-9B64-456D-9724-FC30B87EC29B}"/>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건강보험 진료 중 본인이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부담하는 부분</ns1:t>
            </ns1:r>
          </ns1:p>
        </ns0:txBody>
      </ns0:sp>
      <ns0:sp>
        <ns0:nvSpPr>
          <ns0:cNvPr id="11" name="">
            <ns1:extLst>
              <ns1:ext uri="{FF2B5EF4-FFF2-40B4-BE49-F238E27FC236}">
                <ns2:creationId id="{704983EF-1B38-4158-9D19-86D9F60A7017}"/>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294A325A-0980-4365-BA22-372E337E7DBF}"/>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02B5773A-0399-4D16-96F3-A9BB34B4977D}"/>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비급여</ns1:t>
            </ns1:r>
          </ns1:p>
        </ns0:txBody>
      </ns0:sp>
      <ns0:sp>
        <ns0:nvSpPr>
          <ns0:cNvPr id="14" name="">
            <ns1:extLst>
              <ns1:ext uri="{FF2B5EF4-FFF2-40B4-BE49-F238E27FC236}">
                <ns2:creationId id="{1CD7D2A4-1F3D-4790-9733-40F34C7B252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건강보험 급여 대상이 아닌</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개인 부담 부분</ns1:t>
            </ns1:r>
          </ns1:p>
        </ns0:txBody>
      </ns0:sp>
      <ns0:sp>
        <ns0:nvSpPr>
          <ns0:cNvPr id="15" name="">
            <ns1:extLst>
              <ns1:ext uri="{FF2B5EF4-FFF2-40B4-BE49-F238E27FC236}">
                <ns2:creationId id="{385AE6FD-171B-4D74-B3FB-BB722451E0DC}"/>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AF088975-A005-4A68-AF48-C975CC5A59A1}"/>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F65E663E-96EF-4132-AA70-49E940B4B854}"/>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실손 지급</ns1:t>
            </ns1:r>
          </ns1:p>
        </ns0:txBody>
      </ns0:sp>
      <ns0:sp>
        <ns0:nvSpPr>
          <ns0:cNvPr id="18" name="">
            <ns1:extLst>
              <ns1:ext uri="{FF2B5EF4-FFF2-40B4-BE49-F238E27FC236}">
                <ns2:creationId id="{2A121824-123A-4170-9540-E366B476FC91}"/>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보장대상</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여부·자기부담금·한도를 적용</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81860715"/>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4840F59D-8BE7-43EC-A835-470F7781501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17AD8A05-8DC9-4465-817D-617A8CBF8BD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17 / 31</ns1:t>
            </ns1:r>
          </ns1:p>
        </ns0:txBody>
      </ns0:sp>
      <ns0:sp>
        <ns0:nvSpPr>
          <ns0:cNvPr id="4" name="">
            <ns1:extLst>
              <ns1:ext uri="{FF2B5EF4-FFF2-40B4-BE49-F238E27FC236}">
                <ns2:creationId id="{4E975191-BF34-4E47-B1C7-5D9E4D03872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C19D2061-0771-4A1C-A7CB-6CDD510BC9F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두 개 가입해도 두 배로 받지 않기</ns1:t>
            </ns1:r>
          </ns1:p>
        </ns0:txBody>
      </ns0:sp>
      <ns0:sp>
        <ns0:nvSpPr>
          <ns0:cNvPr id="6" name="">
            <ns1:extLst>
              <ns1:ext uri="{FF2B5EF4-FFF2-40B4-BE49-F238E27FC236}">
                <ns2:creationId id="{0EEF878C-48B6-4BBC-AE63-9FC878E0F75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840E667-182C-40EF-B96C-42ED42F16A46}"/>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7A2E176E-AF47-4BA9-B092-C7E71DED304D}"/>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치료비</ns1:t>
            </ns1:r>
          </ns1:p>
        </ns0:txBody>
      </ns0:sp>
      <ns0:sp>
        <ns0:nvSpPr>
          <ns0:cNvPr id="9" name="">
            <ns1:extLst>
              <ns1:ext uri="{FF2B5EF4-FFF2-40B4-BE49-F238E27FC236}">
                <ns2:creationId id="{56454758-D231-47D5-8580-69F0A80FF4DD}"/>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보상대상 3,000만원,</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자기부담금 없음 가정</ns1:t>
            </ns1:r>
          </ns1:p>
        </ns0:txBody>
      </ns0:sp>
      <ns0:sp>
        <ns0:nvSpPr>
          <ns0:cNvPr id="10" name="">
            <ns1:extLst>
              <ns1:ext uri="{FF2B5EF4-FFF2-40B4-BE49-F238E27FC236}">
                <ns2:creationId id="{CAC6E410-0F4D-42D3-B149-48111AE35243}"/>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C4A9D21B-BC2E-4689-8D7D-4DB11CEA68A9}"/>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보상책임</ns1:t>
            </ns1:r>
          </ns1:p>
        </ns0:txBody>
      </ns0:sp>
      <ns0:sp>
        <ns0:nvSpPr>
          <ns0:cNvPr id="12" name="">
            <ns1:extLst>
              <ns1:ext uri="{FF2B5EF4-FFF2-40B4-BE49-F238E27FC236}">
                <ns2:creationId id="{9A0AF1E1-EF6A-488E-A1CA-6DCE060D5E33}"/>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A 1,000만원 / B</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3,000만원</ns1:t>
            </ns1:r>
          </ns1:p>
        </ns0:txBody>
      </ns0:sp>
      <ns0:sp>
        <ns0:nvSpPr>
          <ns0:cNvPr id="13" name="">
            <ns1:extLst>
              <ns1:ext uri="{FF2B5EF4-FFF2-40B4-BE49-F238E27FC236}">
                <ns2:creationId id="{DC8BFA88-C12B-4FF2-B97A-A6EEC620DCB9}"/>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772E359F-314F-4A13-BD75-CA961B2746AF}"/>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비례분담</ns1:t>
            </ns1:r>
          </ns1:p>
        </ns0:txBody>
      </ns0:sp>
      <ns0:sp>
        <ns0:nvSpPr>
          <ns0:cNvPr id="15" name="">
            <ns1:extLst>
              <ns1:ext uri="{FF2B5EF4-FFF2-40B4-BE49-F238E27FC236}">
                <ns2:creationId id="{DBD2E9A2-4616-4851-BF5F-4423ECD55E0C}"/>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A 750만원 / B 2,250만원</ns1:t>
            </ns1:r>
          </ns1:p>
        </ns0:txBody>
      </ns0:sp>
      <ns0:sp>
        <ns0:nvSpPr>
          <ns0:cNvPr id="16" name="">
            <ns1:extLst>
              <ns1:ext uri="{FF2B5EF4-FFF2-40B4-BE49-F238E27FC236}">
                <ns2:creationId id="{9BAA8116-8A4E-4EE5-A605-9B2CB368700F}"/>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자기부담금 없는 교재 예시 / 실제 계산은 계약별 조건 적용</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04902353"/>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6F1C723-910D-48A9-A119-3044B94AA56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146BC88-CF05-49A3-8B66-B6E6F96A35B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31</ns1:t>
            </ns1:r>
          </ns1:p>
        </ns0:txBody>
      </ns0:sp>
      <ns0:sp>
        <ns0:nvSpPr>
          <ns0:cNvPr id="4" name="">
            <ns1:extLst>
              <ns1:ext uri="{FF2B5EF4-FFF2-40B4-BE49-F238E27FC236}">
                <ns2:creationId id="{664D0CCB-9B0C-4830-88E9-7AD18588BE8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5EEBDF3-BF8C-433C-A7E3-DA18FB59EAB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4세대 실손의 기본 구조</ns1:t>
            </ns1:r>
          </ns1:p>
        </ns0:txBody>
      </ns0:sp>
      <ns0:sp>
        <ns0:nvSpPr>
          <ns0:cNvPr id="6" name="">
            <ns1:extLst>
              <ns1:ext uri="{FF2B5EF4-FFF2-40B4-BE49-F238E27FC236}">
                <ns2:creationId id="{096EB03B-D43C-4D65-B2DF-597EAC1E4D9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7720175-0D0B-4427-8740-C6A86A00E05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1BCB301A-AC34-449D-B208-79F89B0F971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D9FD4991-C7ED-4C89-A966-B568D3AA98F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주계약</ns1:t>
            </ns1:r>
          </ns1:p>
        </ns0:txBody>
      </ns0:sp>
      <ns0:sp>
        <ns0:nvSpPr>
          <ns0:cNvPr id="10" name="">
            <ns1:extLst>
              <ns1:ext uri="{FF2B5EF4-FFF2-40B4-BE49-F238E27FC236}">
                <ns2:creationId id="{A1EDEE0F-38A3-4D96-BD3E-91963A62425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급여 / 자기부담률 20%</ns1:t>
            </ns1:r>
          </ns1:p>
        </ns0:txBody>
      </ns0:sp>
      <ns0:sp>
        <ns0:nvSpPr>
          <ns0:cNvPr id="11" name="">
            <ns1:extLst>
              <ns1:ext uri="{FF2B5EF4-FFF2-40B4-BE49-F238E27FC236}">
                <ns2:creationId id="{942BFBC6-639E-465D-AF0F-9ACA8FB08AD0}"/>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34D2EB34-6B38-4C10-8606-82EFA601299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FABDFF77-7F89-4D55-A430-7374B36C23CA}"/>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특약</ns1:t>
            </ns1:r>
          </ns1:p>
        </ns0:txBody>
      </ns0:sp>
      <ns0:sp>
        <ns0:nvSpPr>
          <ns0:cNvPr id="14" name="">
            <ns1:extLst>
              <ns1:ext uri="{FF2B5EF4-FFF2-40B4-BE49-F238E27FC236}">
                <ns2:creationId id="{1F033B38-7D4B-451E-B165-6F8FC799E474}"/>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비급여 / 자기부담률 30%</ns1:t>
            </ns1:r>
          </ns1:p>
        </ns0:txBody>
      </ns0:sp>
      <ns0:sp>
        <ns0:nvSpPr>
          <ns0:cNvPr id="15" name="">
            <ns1:extLst>
              <ns1:ext uri="{FF2B5EF4-FFF2-40B4-BE49-F238E27FC236}">
                <ns2:creationId id="{28BDC5C8-879E-498E-B470-557D3C5EAF18}"/>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4세대 기준 / 5세대는 뒤에서 별도 비교</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47734897"/>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34FA0C2-A497-4E19-B7CF-F6A519BC6AB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2F5A14A3-E467-41E8-8BF9-785A232EDF6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31</ns1:t>
            </ns1:r>
          </ns1:p>
        </ns0:txBody>
      </ns0:sp>
      <ns0:sp>
        <ns0:nvSpPr>
          <ns0:cNvPr id="4" name="">
            <ns1:extLst>
              <ns1:ext uri="{FF2B5EF4-FFF2-40B4-BE49-F238E27FC236}">
                <ns2:creationId id="{BC3A21A7-A008-492B-92A3-E3B14C3DB69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FA717D2-E3A6-4CFC-9B98-47A9DC36467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4세대 통원 공제와 한도</ns1:t>
            </ns1:r>
          </ns1:p>
        </ns0:txBody>
      </ns0:sp>
      <ns0:sp>
        <ns0:nvSpPr>
          <ns0:cNvPr id="6" name="">
            <ns1:extLst>
              <ns1:ext uri="{FF2B5EF4-FFF2-40B4-BE49-F238E27FC236}">
                <ns2:creationId id="{8F307D8A-FB46-4611-A29D-B3BCAEE216F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383A5CB-0E1B-4403-A328-A5E4BBA0FFD7}"/>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ABCECF53-FFA5-4D6A-92BD-3CF4B50F09C9}"/>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68DC36BB-176E-4872-ADC9-ACEFC81F0768}"/>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급여 통원</ns1:t>
            </ns1:r>
          </ns1:p>
        </ns0:txBody>
      </ns0:sp>
      <ns0:sp>
        <ns0:nvSpPr>
          <ns0:cNvPr id="10" name="">
            <ns1:extLst>
              <ns1:ext uri="{FF2B5EF4-FFF2-40B4-BE49-F238E27FC236}">
                <ns2:creationId id="{269F6C5F-2D0D-4D25-ADD2-74E1CDFB0BBD}"/>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20%와 최소 1만원 또는</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2만원 중 큰 금액</ns1:t>
            </ns1:r>
          </ns1:p>
        </ns0:txBody>
      </ns0:sp>
      <ns0:sp>
        <ns0:nvSpPr>
          <ns0:cNvPr id="11" name="">
            <ns1:extLst>
              <ns1:ext uri="{FF2B5EF4-FFF2-40B4-BE49-F238E27FC236}">
                <ns2:creationId id="{DB945C02-F07A-44C7-A587-56F157C5F2EE}"/>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FAA46951-F4A7-4406-8E55-95AC926602EF}"/>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C358C363-2885-41F6-A036-9ADD58257B7B}"/>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비급여 통원</ns1:t>
            </ns1:r>
          </ns1:p>
        </ns0:txBody>
      </ns0:sp>
      <ns0:sp>
        <ns0:nvSpPr>
          <ns0:cNvPr id="14" name="">
            <ns1:extLst>
              <ns1:ext uri="{FF2B5EF4-FFF2-40B4-BE49-F238E27FC236}">
                <ns2:creationId id="{3FCFA02E-DD21-45DB-B4A1-55E8FED8C955}"/>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30%와 최소 3만원 중 큰</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금액</ns1:t>
            </ns1:r>
          </ns1:p>
        </ns0:txBody>
      </ns0:sp>
      <ns0:sp>
        <ns0:nvSpPr>
          <ns0:cNvPr id="15" name="">
            <ns1:extLst>
              <ns1:ext uri="{FF2B5EF4-FFF2-40B4-BE49-F238E27FC236}">
                <ns2:creationId id="{C35702C5-4100-449A-8F7C-82A50231F5C8}"/>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5F81BFD2-4AB2-46EC-89EF-55B8E573D5A5}"/>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2304B71E-74ED-4B56-946E-B427DB7F1F2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보장한도</ns1:t>
            </ns1:r>
          </ns1:p>
        </ns0:txBody>
      </ns0:sp>
      <ns0:sp>
        <ns0:nvSpPr>
          <ns0:cNvPr id="18" name="">
            <ns1:extLst>
              <ns1:ext uri="{FF2B5EF4-FFF2-40B4-BE49-F238E27FC236}">
                <ns2:creationId id="{594A13F1-732E-4A29-BE06-4EC370DD1BB7}"/>
              </ns1:ext>
            </ns1:extLst>
          </ns0:cNvPr>
          <ns0:cNvSpPr>
            <ns1:spLocks noGrp="1"/>
          </ns0:cNvSpPr>
          <ns0:nvPr/>
        </ns0:nvSpPr>
        <ns0:spPr>
          <ns1:xfrm>
            <ns1:off x="8378825" y="3771900"/>
            <ns1:ext cx="3117850" cy="112776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급여·비급여 각 연</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5,000만원, 통원 회당</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20만원</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66633456"/>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E4331B4C-DBC6-4B24-9D99-1D9F1E19E5B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FD7A0C97-DD3D-4602-9715-BBD1E50CDD7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20 / 31</ns1:t>
            </ns1:r>
          </ns1:p>
        </ns0:txBody>
      </ns0:sp>
      <ns0:sp>
        <ns0:nvSpPr>
          <ns0:cNvPr id="4" name="">
            <ns1:extLst>
              <ns1:ext uri="{FF2B5EF4-FFF2-40B4-BE49-F238E27FC236}">
                <ns2:creationId id="{A434CF0A-1F74-45ED-BEDE-DF028CCD1F68}"/>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F1C28EBD-9BC5-4A20-B358-C857EF57B69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4세대 비급여 보험료 차등</ns1:t>
            </ns1:r>
          </ns1:p>
        </ns0:txBody>
      </ns0:sp>
      <ns0:sp>
        <ns0:nvSpPr>
          <ns0:cNvPr id="6" name="">
            <ns1:extLst>
              <ns1:ext uri="{FF2B5EF4-FFF2-40B4-BE49-F238E27FC236}">
                <ns2:creationId id="{1164C5D4-B717-4BB8-AF11-B308B93F296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1F6717B-7734-4F86-924E-447EFE7CE73A}"/>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03F43129-52E1-4367-AD7B-D21BA286052B}"/>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0원</ns1:t>
            </ns1:r>
          </ns1:p>
        </ns0:txBody>
      </ns0:sp>
      <ns0:sp>
        <ns0:nvSpPr>
          <ns0:cNvPr id="9" name="">
            <ns1:extLst>
              <ns1:ext uri="{FF2B5EF4-FFF2-40B4-BE49-F238E27FC236}">
                <ns2:creationId id="{5B0686F3-6595-46FD-8500-483E865C5C3D}"/>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할인 대상 / 할인율은 회사별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상이</ns1:t>
            </ns1:r>
          </ns1:p>
        </ns0:txBody>
      </ns0:sp>
      <ns0:sp>
        <ns0:nvSpPr>
          <ns0:cNvPr id="10" name="">
            <ns1:extLst>
              <ns1:ext uri="{FF2B5EF4-FFF2-40B4-BE49-F238E27FC236}">
                <ns2:creationId id="{0B38B5F8-50BA-48D9-9E9C-7B6A7CE20DB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38577389-C567-497C-8B25-8600D01FBA54}"/>
              </ns1:ext>
            </ns1:extLst>
          </ns0:cNvPr>
          <ns0:cNvSpPr>
            <ns1:spLocks noGrp="1"/>
          </ns0:cNvSpPr>
          <ns0:nvPr/>
        </ns0:nvSpPr>
        <ns0:spPr>
          <ns1:xfrm>
            <ns1:off x="4543425" y="2438400"/>
            <ns1:ext cx="3105150" cy="896303"/>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0원 초과~100만원</ns1:t>
            </ns1:r>
          </ns1:p>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미만</ns1:t>
            </ns1:r>
          </ns1:p>
        </ns0:txBody>
      </ns0:sp>
      <ns0:sp>
        <ns0:nvSpPr>
          <ns0:cNvPr id="12" name="">
            <ns1:extLst>
              <ns1:ext uri="{FF2B5EF4-FFF2-40B4-BE49-F238E27FC236}">
                <ns2:creationId id="{06524EF2-5157-4363-93EA-2D3BF8CB771C}"/>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할인·할증 없음</ns1:t>
            </ns1:r>
          </ns1:p>
        </ns0:txBody>
      </ns0:sp>
      <ns0:sp>
        <ns0:nvSpPr>
          <ns0:cNvPr id="13" name="">
            <ns1:extLst>
              <ns1:ext uri="{FF2B5EF4-FFF2-40B4-BE49-F238E27FC236}">
                <ns2:creationId id="{46B92F2B-2303-449A-A775-2035991C8E5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56D55BEB-9AC7-4430-A8D0-9497E3E2261E}"/>
              </ns1:ext>
            </ns1:extLst>
          </ns0:cNvPr>
          <ns0:cNvSpPr>
            <ns1:spLocks noGrp="1"/>
          </ns0:cNvSpPr>
          <ns0:nvPr/>
        </ns0:nvSpPr>
        <ns0:spPr>
          <ns1:xfrm>
            <ns1:off x="8391525" y="2438400"/>
            <ns1:ext cx="3105150" cy="896303"/>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100·150·300만원</ns1:t>
            </ns1:r>
          </ns1:p>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경계</ns1:t>
            </ns1:r>
          </ns1:p>
        </ns0:txBody>
      </ns0:sp>
      <ns0:sp>
        <ns0:nvSpPr>
          <ns0:cNvPr id="15" name="">
            <ns1:extLst>
              <ns1:ext uri="{FF2B5EF4-FFF2-40B4-BE49-F238E27FC236}">
                <ns2:creationId id="{C2A18E64-0724-4FFC-AA18-064C03BEEA06}"/>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구간별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+100%·+200%·+300%</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19787405"/>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098E84C-9AB0-4241-AF68-78B71862FF1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42CBBCED-85C2-4D3B-BE85-CF797E7545A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31</ns1:t>
            </ns1:r>
          </ns1:p>
        </ns0:txBody>
      </ns0:sp>
      <ns0:sp>
        <ns0:nvSpPr>
          <ns0:cNvPr id="4" name="">
            <ns1:extLst>
              <ns1:ext uri="{FF2B5EF4-FFF2-40B4-BE49-F238E27FC236}">
                <ns2:creationId id="{C3E95FB2-BC1A-45A8-A603-13FCFCDD3E5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5672fc568fce4fc4"/>
          <ns1:srcRect l="0" t="9532" r="0" b="9532"/>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D58783D6-5F3D-419F-A6A6-67D38573B60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비급여 이용 전 확인할 것</ns1:t>
            </ns1:r>
          </ns1:p>
        </ns0:txBody>
      </ns0:sp>
      <ns0:sp>
        <ns0:nvSpPr>
          <ns0:cNvPr id="7" name="">
            <ns1:extLst>
              <ns1:ext uri="{FF2B5EF4-FFF2-40B4-BE49-F238E27FC236}">
                <ns2:creationId id="{3A64642C-9F5D-4BE2-AD33-A3748B62521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1B5B1389-70DB-4058-A41A-4D25357FB7E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FC50D225-DEF0-4584-BBAA-85D31CFE965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7260889D-28AF-4857-9390-2B223E0679F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치료의 조건</ns1:t>
            </ns1:r>
          </ns1:p>
        </ns0:txBody>
      </ns0:sp>
      <ns0:sp>
        <ns0:nvSpPr>
          <ns0:cNvPr id="11" name="">
            <ns1:extLst>
              <ns1:ext uri="{FF2B5EF4-FFF2-40B4-BE49-F238E27FC236}">
                <ns2:creationId id="{CA6EC18F-4502-4F35-944C-4D8CCC016D6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도수치료 등은 효과·횟수·금액 조건 확인</ns1:t>
            </ns1:r>
          </ns1:p>
        </ns0:txBody>
      </ns0:sp>
      <ns0:sp>
        <ns0:nvSpPr>
          <ns0:cNvPr id="12" name="">
            <ns1:extLst>
              <ns1:ext uri="{FF2B5EF4-FFF2-40B4-BE49-F238E27FC236}">
                <ns2:creationId id="{B43BA7D9-E706-4C24-9068-701D3E1E171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0EBDF23B-F2B1-4D27-B6BC-62A2FEACDAF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E0225FA2-1863-45DD-8A66-887EC10830F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비용의 확인</ns1:t>
            </ns1:r>
          </ns1:p>
        </ns0:txBody>
      </ns0:sp>
      <ns0:sp>
        <ns0:nvSpPr>
          <ns0:cNvPr id="15" name="">
            <ns1:extLst>
              <ns1:ext uri="{FF2B5EF4-FFF2-40B4-BE49-F238E27FC236}">
                <ns2:creationId id="{3059BF0F-E162-40F0-A1E5-56F82021CFFC}"/>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심평원 비급여 진료비 정보와 사전 설명</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11763506"/>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6B9CFCB-5B8B-47E9-8454-3398636EF11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9A790D0B-B469-4EA2-A8A3-E3E2102CFDE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31</ns1:t>
            </ns1:r>
          </ns1:p>
        </ns0:txBody>
      </ns0:sp>
      <ns0:sp>
        <ns0:nvSpPr>
          <ns0:cNvPr id="4" name="">
            <ns1:extLst>
              <ns1:ext uri="{FF2B5EF4-FFF2-40B4-BE49-F238E27FC236}">
                <ns2:creationId id="{FEAF2C41-FC4A-4CBF-BB2B-0E684ABEEA8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7928D20-ECD2-4FD7-8F0A-4861C4AEBE5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2026년 변화 · 5세대 실손</ns1:t>
            </ns1:r>
          </ns1:p>
        </ns0:txBody>
      </ns0:sp>
      <ns0:sp>
        <ns0:nvSpPr>
          <ns0:cNvPr id="6" name="">
            <ns1:extLst>
              <ns1:ext uri="{FF2B5EF4-FFF2-40B4-BE49-F238E27FC236}">
                <ns2:creationId id="{5460622B-3D9F-4DE1-A29A-6EDA40127B8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690F323-A044-4432-B1D9-65A6C38B9D72}"/>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3CACF92D-5128-4E47-B3B7-3A20700E84D7}"/>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EC1ED259-2DB1-47EB-A6BF-62A5DE8DA191}"/>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출시</ns1:t>
            </ns1:r>
          </ns1:p>
        </ns0:txBody>
      </ns0:sp>
      <ns0:sp>
        <ns0:nvSpPr>
          <ns0:cNvPr id="10" name="">
            <ns1:extLst>
              <ns1:ext uri="{FF2B5EF4-FFF2-40B4-BE49-F238E27FC236}">
                <ns2:creationId id="{43895910-5908-499A-9F25-DEA6EADF5CB7}"/>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2026년 5월 6일</ns1:t>
            </ns1:r>
          </ns1:p>
        </ns0:txBody>
      </ns0:sp>
      <ns0:sp>
        <ns0:nvSpPr>
          <ns0:cNvPr id="11" name="">
            <ns1:extLst>
              <ns1:ext uri="{FF2B5EF4-FFF2-40B4-BE49-F238E27FC236}">
                <ns2:creationId id="{AA334259-1851-4DC3-973D-69FB1B331865}"/>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1148B5C9-C67C-440B-9C77-96369406AE02}"/>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9FE19D1D-DB58-4ADC-8412-DF26DD95839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구조</ns1:t>
            </ns1:r>
          </ns1:p>
        </ns0:txBody>
      </ns0:sp>
      <ns0:sp>
        <ns0:nvSpPr>
          <ns0:cNvPr id="14" name="">
            <ns1:extLst>
              <ns1:ext uri="{FF2B5EF4-FFF2-40B4-BE49-F238E27FC236}">
                <ns2:creationId id="{C7DCA6B1-97B2-4C01-95D4-C711A1B78AD2}"/>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급여 주계약 + 중증·비중증</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비급여 특약</ns1:t>
            </ns1:r>
          </ns1:p>
        </ns0:txBody>
      </ns0:sp>
      <ns0:sp>
        <ns0:nvSpPr>
          <ns0:cNvPr id="15" name="">
            <ns1:extLst>
              <ns1:ext uri="{FF2B5EF4-FFF2-40B4-BE49-F238E27FC236}">
                <ns2:creationId id="{51C3478C-CC7E-4017-ADF7-627E55D2CB7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EBBC1389-B32B-488D-9FFD-85F628D5D800}"/>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AF6DC3EE-0345-4040-B9AB-FCA61B48E5A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확인</ns1:t>
            </ns1:r>
          </ns1:p>
        </ns0:txBody>
      </ns0:sp>
      <ns0:sp>
        <ns0:nvSpPr>
          <ns0:cNvPr id="18" name="">
            <ns1:extLst>
              <ns1:ext uri="{FF2B5EF4-FFF2-40B4-BE49-F238E27FC236}">
                <ns2:creationId id="{24F7F782-F435-4826-9E36-F235BE28782B}"/>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기존 가입 계약은 해당 세대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약관 적용</ns1:t>
            </ns1:r>
          </ns1:p>
        </ns0:txBody>
      </ns0:sp>
      <ns0:sp>
        <ns0:nvSpPr>
          <ns0:cNvPr id="19" name="">
            <ns1:extLst>
              <ns1:ext uri="{FF2B5EF4-FFF2-40B4-BE49-F238E27FC236}">
                <ns2:creationId id="{226AFB09-5E43-4C43-BA7B-62D3E1B70E63}"/>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금융위원회 2026년 5세대 출시 안내 대조</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60405053"/>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BE89E06-11CD-4839-BE67-357DF318D77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C5F4F466-C798-4AF9-AEBA-F8982790E11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31</ns1:t>
            </ns1:r>
          </ns1:p>
        </ns0:txBody>
      </ns0:sp>
      <ns0:sp>
        <ns0:nvSpPr>
          <ns0:cNvPr id="4" name="">
            <ns1:extLst>
              <ns1:ext uri="{FF2B5EF4-FFF2-40B4-BE49-F238E27FC236}">
                <ns2:creationId id="{8E63F1BC-C1E4-48BA-875A-A26CF7DBDB1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650F08D8-5AA7-4930-8544-AC8DE9AB119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5세대 급여와 중증 비급여</ns1:t>
            </ns1:r>
          </ns1:p>
        </ns0:txBody>
      </ns0:sp>
      <ns0:sp>
        <ns0:nvSpPr>
          <ns0:cNvPr id="6" name="">
            <ns1:extLst>
              <ns1:ext uri="{FF2B5EF4-FFF2-40B4-BE49-F238E27FC236}">
                <ns2:creationId id="{5D135CC9-8B26-4CF6-866C-A450DD9D8FD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B0713202-42B5-4AFD-BCF5-B9133B39206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A859ED98-D06E-4F4A-9202-D98A8EA4E4B9}"/>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A5BA68CF-0083-4A3B-BD5E-55F51E8E8C9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급여</ns1:t>
            </ns1:r>
          </ns1:p>
        </ns0:txBody>
      </ns0:sp>
      <ns0:sp>
        <ns0:nvSpPr>
          <ns0:cNvPr id="10" name="">
            <ns1:extLst>
              <ns1:ext uri="{FF2B5EF4-FFF2-40B4-BE49-F238E27FC236}">
                <ns2:creationId id="{29932ACC-C491-4E98-BC22-D8AEB233D51B}"/>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입원 20% / 통원은 건강보험 부담률 등 비교</ns1:t>
            </ns1:r>
          </ns1:p>
        </ns0:txBody>
      </ns0:sp>
      <ns0:sp>
        <ns0:nvSpPr>
          <ns0:cNvPr id="11" name="">
            <ns1:extLst>
              <ns1:ext uri="{FF2B5EF4-FFF2-40B4-BE49-F238E27FC236}">
                <ns2:creationId id="{C02AD126-BB39-4CB2-BD1A-BDEB80C44DCB}"/>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FBF01859-BE27-4251-BE2A-3B05EDECB51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F9C7BF1D-77A1-438F-9FFC-6A445337009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중증 비급여 특약</ns1:t>
            </ns1:r>
          </ns1:p>
        </ns0:txBody>
      </ns0:sp>
      <ns0:sp>
        <ns0:nvSpPr>
          <ns0:cNvPr id="14" name="">
            <ns1:extLst>
              <ns1:ext uri="{FF2B5EF4-FFF2-40B4-BE49-F238E27FC236}">
                <ns2:creationId id="{B5096D25-0239-44C5-88BF-701AA13DF28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 5,000만원 / 기본 자기부담률 30%</ns1:t>
            </ns1:r>
          </ns1:p>
        </ns0:txBody>
      </ns0:sp>
      <ns0:sp>
        <ns0:nvSpPr>
          <ns0:cNvPr id="15" name="">
            <ns1:extLst>
              <ns1:ext uri="{FF2B5EF4-FFF2-40B4-BE49-F238E27FC236}">
                <ns2:creationId id="{F5A58E71-7CEB-4C73-BDF4-285D0615B95C}"/>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5세대 기준 / 중증 범위와 기관별 조건은 약관 확인</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03592964"/>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92D584B-E61C-4A16-BF6F-4659BCCFE9A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B2269DC6-D1B9-4EB0-85AA-111E7834770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31</ns1:t>
            </ns1:r>
          </ns1:p>
        </ns0:txBody>
      </ns0:sp>
      <ns0:sp>
        <ns0:nvSpPr>
          <ns0:cNvPr id="4" name="">
            <ns1:extLst>
              <ns1:ext uri="{FF2B5EF4-FFF2-40B4-BE49-F238E27FC236}">
                <ns2:creationId id="{4F9E6D0B-6417-4F5A-8A95-9B4FD898CA6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7720B6A6-DE03-418F-BCB1-F69B7A88B2A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5세대 비중증 비급여</ns1:t>
            </ns1:r>
          </ns1:p>
        </ns0:txBody>
      </ns0:sp>
      <ns0:sp>
        <ns0:nvSpPr>
          <ns0:cNvPr id="6" name="">
            <ns1:extLst>
              <ns1:ext uri="{FF2B5EF4-FFF2-40B4-BE49-F238E27FC236}">
                <ns2:creationId id="{36B0039B-3195-4F7F-B873-E11D516817C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864D775-C5FD-4EEE-8633-479AC188F9FA}"/>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B9BB7279-E347-449B-8001-BA16F334B4BA}"/>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06CCAF47-9410-4119-AE11-AAB0367ABC9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한도와 부담</ns1:t>
            </ns1:r>
          </ns1:p>
        </ns0:txBody>
      </ns0:sp>
      <ns0:sp>
        <ns0:nvSpPr>
          <ns0:cNvPr id="10" name="">
            <ns1:extLst>
              <ns1:ext uri="{FF2B5EF4-FFF2-40B4-BE49-F238E27FC236}">
                <ns2:creationId id="{0E494A34-5AD5-4EAF-905C-5E9F55475988}"/>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 1,000만원 / 기본 자기부담률 50%</ns1:t>
            </ns1:r>
          </ns1:p>
        </ns0:txBody>
      </ns0:sp>
      <ns0:sp>
        <ns0:nvSpPr>
          <ns0:cNvPr id="11" name="">
            <ns1:extLst>
              <ns1:ext uri="{FF2B5EF4-FFF2-40B4-BE49-F238E27FC236}">
                <ns2:creationId id="{C7AC7F49-9977-41D5-AAF2-C7ADF6B7BEC2}"/>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615273F4-5CBA-4B93-ADFE-C573A696F53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DF6DE2B8-5F55-4088-B942-3CDBEA2EE6B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통원과 제외</ns1:t>
            </ns1:r>
          </ns1:p>
        </ns0:txBody>
      </ns0:sp>
      <ns0:sp>
        <ns0:nvSpPr>
          <ns0:cNvPr id="14" name="">
            <ns1:extLst>
              <ns1:ext uri="{FF2B5EF4-FFF2-40B4-BE49-F238E27FC236}">
                <ns2:creationId id="{EC740F13-44E4-4CF2-B2DD-0889AA47676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최소 5만원 공제 등 / 일부 치료 보장 제외</ns1:t>
            </ns1:r>
          </ns1:p>
        </ns0:txBody>
      </ns0:sp>
      <ns0:sp>
        <ns0:nvSpPr>
          <ns0:cNvPr id="15" name="">
            <ns1:extLst>
              <ns1:ext uri="{FF2B5EF4-FFF2-40B4-BE49-F238E27FC236}">
                <ns2:creationId id="{03BEEAB7-FC3C-4B3A-B225-C12881DED0F6}"/>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5세대 비중증 특약 / 세부 제외·한도는 해당 약관 확인</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95755954"/>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F227061-4F99-435F-AE26-EA2B913F408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F9D31D73-2AA1-4682-AE9E-E5F3725006A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31</ns1:t>
            </ns1:r>
          </ns1:p>
        </ns0:txBody>
      </ns0:sp>
      <ns0:sp>
        <ns0:nvSpPr>
          <ns0:cNvPr id="4" name="">
            <ns1:extLst>
              <ns1:ext uri="{FF2B5EF4-FFF2-40B4-BE49-F238E27FC236}">
                <ns2:creationId id="{193FD983-000A-45EF-AE1D-1883E005C8C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ee3e6a1cae374ce6"/>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64D19795-7AB5-4F33-A031-2084EE4BB04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간병보험과 공적 장기요양 구분</ns1:t>
            </ns1:r>
          </ns1:p>
        </ns0:txBody>
      </ns0:sp>
      <ns0:sp>
        <ns0:nvSpPr>
          <ns0:cNvPr id="7" name="">
            <ns1:extLst>
              <ns1:ext uri="{FF2B5EF4-FFF2-40B4-BE49-F238E27FC236}">
                <ns2:creationId id="{AB8D1082-3F37-4F2A-ADDA-B19571F913E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3BAED98F-F1FD-4838-AFF5-E66A34A1BAB9}"/>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5E76C333-1BD5-490A-85CF-614EC3FF120B}"/>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9D2C9B4B-0B92-4003-9731-5E24D0B7B60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노인장기요양보험</ns1:t>
            </ns1:r>
          </ns1:p>
        </ns0:txBody>
      </ns0:sp>
      <ns0:sp>
        <ns0:nvSpPr>
          <ns0:cNvPr id="11" name="">
            <ns1:extLst>
              <ns1:ext uri="{FF2B5EF4-FFF2-40B4-BE49-F238E27FC236}">
                <ns2:creationId id="{B57C6BE9-2900-4130-9CFA-7B70C22BBE2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공적 제도와 등급 판정</ns1:t>
            </ns1:r>
          </ns1:p>
        </ns0:txBody>
      </ns0:sp>
      <ns0:sp>
        <ns0:nvSpPr>
          <ns0:cNvPr id="12" name="">
            <ns1:extLst>
              <ns1:ext uri="{FF2B5EF4-FFF2-40B4-BE49-F238E27FC236}">
                <ns2:creationId id="{D2B67921-243D-402B-957F-2442BCF17E3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B5CCD750-E437-4D59-A09B-2DFE5139682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C6A3CB0A-2DBA-44BE-8CE8-F0A1C6B8B374}"/>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민영 간병보험</ns1:t>
            </ns1:r>
          </ns1:p>
        </ns0:txBody>
      </ns0:sp>
      <ns0:sp>
        <ns0:nvSpPr>
          <ns0:cNvPr id="15" name="">
            <ns1:extLst>
              <ns1:ext uri="{FF2B5EF4-FFF2-40B4-BE49-F238E27FC236}">
                <ns2:creationId id="{586718E3-A737-46A4-A029-FA87444E5AEA}"/>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약관이 정한 지급 상태와 조건</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6539038"/>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C76F743D-2B53-4FBB-B27B-F1A36717D77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F4009D80-5D79-44F2-96BC-18CDAE67F29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31</ns1:t>
            </ns1:r>
          </ns1:p>
        </ns0:txBody>
      </ns0:sp>
      <ns0:sp>
        <ns0:nvSpPr>
          <ns0:cNvPr id="4" name="">
            <ns1:extLst>
              <ns1:ext uri="{FF2B5EF4-FFF2-40B4-BE49-F238E27FC236}">
                <ns2:creationId id="{C15B94A8-1E3A-4CF0-B7EC-7E0D95AD1FA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F1BAF646-4C7E-4076-BFD2-83C4945D426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일상생활장해의 판단 예시</ns1:t>
            </ns1:r>
          </ns1:p>
        </ns0:txBody>
      </ns0:sp>
      <ns0:sp>
        <ns0:nvSpPr>
          <ns0:cNvPr id="6" name="">
            <ns1:extLst>
              <ns1:ext uri="{FF2B5EF4-FFF2-40B4-BE49-F238E27FC236}">
                <ns2:creationId id="{B81C3C8C-2174-440A-9DC2-C301035F921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63B7EC0-41F4-4DB1-99D3-B75DB191869B}"/>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FE60E780-737D-41F4-8DA0-8729CA1D613C}"/>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8C6ABEDA-5E6C-4625-94B3-51219EA04F06}"/>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핵심 상태</ns1:t>
            </ns1:r>
          </ns1:p>
        </ns0:txBody>
      </ns0:sp>
      <ns0:sp>
        <ns0:nvSpPr>
          <ns0:cNvPr id="10" name="">
            <ns1:extLst>
              <ns1:ext uri="{FF2B5EF4-FFF2-40B4-BE49-F238E27FC236}">
                <ns2:creationId id="{36D02E4A-EEC0-4CF5-8376-07CDB67C6C88}"/>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이동 등 기본 동작의 제한</ns1:t>
            </ns1:r>
          </ns1:p>
        </ns0:txBody>
      </ns0:sp>
      <ns0:sp>
        <ns0:nvSpPr>
          <ns0:cNvPr id="11" name="">
            <ns1:extLst>
              <ns1:ext uri="{FF2B5EF4-FFF2-40B4-BE49-F238E27FC236}">
                <ns2:creationId id="{3A37E148-8CD3-4635-8F94-8976DF06DDB8}"/>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F5ADB876-C243-48F2-84CA-2A226F17B3E1}"/>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72BAC500-DBF0-4AD2-90A9-AD7D6F308FA2}"/>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추가 요건</ns1:t>
            </ns1:r>
          </ns1:p>
        </ns0:txBody>
      </ns0:sp>
      <ns0:sp>
        <ns0:nvSpPr>
          <ns0:cNvPr id="14" name="">
            <ns1:extLst>
              <ns1:ext uri="{FF2B5EF4-FFF2-40B4-BE49-F238E27FC236}">
                <ns2:creationId id="{10DCBEB3-91E2-493D-81F2-C61DEBAC9F8D}"/>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식사·배변·목욕·옷 입기 등</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약정 조건</ns1:t>
            </ns1:r>
          </ns1:p>
        </ns0:txBody>
      </ns0:sp>
      <ns0:sp>
        <ns0:nvSpPr>
          <ns0:cNvPr id="15" name="">
            <ns1:extLst>
              <ns1:ext uri="{FF2B5EF4-FFF2-40B4-BE49-F238E27FC236}">
                <ns2:creationId id="{9A79E317-4CF6-4929-BB81-EF273A0AC676}"/>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ADBE8A06-12AE-4978-9BF0-4497B38A3B5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B5FBFBC1-D86D-4D77-A7A5-EE7C0C49F44C}"/>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지속성</ns1:t>
            </ns1:r>
          </ns1:p>
        </ns0:txBody>
      </ns0:sp>
      <ns0:sp>
        <ns0:nvSpPr>
          <ns0:cNvPr id="18" name="">
            <ns1:extLst>
              <ns1:ext uri="{FF2B5EF4-FFF2-40B4-BE49-F238E27FC236}">
                <ns2:creationId id="{C5348F5B-7BF0-4344-9223-CDF4F9EFD739}"/>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일정 기간 지속과 회복 가능성</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판단</ns1:t>
            </ns1:r>
          </ns1:p>
        </ns0:txBody>
      </ns0:sp>
      <ns0:sp>
        <ns0:nvSpPr>
          <ns0:cNvPr id="19" name="">
            <ns1:extLst>
              <ns1:ext uri="{FF2B5EF4-FFF2-40B4-BE49-F238E27FC236}">
                <ns2:creationId id="{C7FBCED6-14E0-4716-8DF2-8F5569690A20}"/>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교재의 대표 약관 예시 / 상품별 지급 조건 확인</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12654509"/>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42BADD37-A4F7-4EE8-B98E-717EFF7E668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1DFD197E-4354-42B4-94DB-6A17094FFF0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31</ns1:t>
            </ns1:r>
          </ns1:p>
        </ns0:txBody>
      </ns0:sp>
      <ns0:sp>
        <ns0:nvSpPr>
          <ns0:cNvPr id="4" name="">
            <ns1:extLst>
              <ns1:ext uri="{FF2B5EF4-FFF2-40B4-BE49-F238E27FC236}">
                <ns2:creationId id="{0E48E663-2956-4ED4-B921-16079E95C3C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8a2991807bbb4b95"/>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DE69D1D9-8175-420C-B0A2-F1546940318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치매 보장은 약정한 중증도를 확인</ns1:t>
            </ns1:r>
          </ns1:p>
        </ns0:txBody>
      </ns0:sp>
      <ns0:sp>
        <ns0:nvSpPr>
          <ns0:cNvPr id="7" name="">
            <ns1:extLst>
              <ns1:ext uri="{FF2B5EF4-FFF2-40B4-BE49-F238E27FC236}">
                <ns2:creationId id="{A293EA48-7A77-48E9-BEBD-31EB5441A77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FEA3D011-1D77-42BB-9F43-68DE07006730}"/>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61AC5E3-3598-47B6-890E-B6214C3C1900}"/>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BA9C1AA4-9997-4984-9237-25FF14C925F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진단</ns1:t>
            </ns1:r>
          </ns1:p>
        </ns0:txBody>
      </ns0:sp>
      <ns0:sp>
        <ns0:nvSpPr>
          <ns0:cNvPr id="11" name="">
            <ns1:extLst>
              <ns1:ext uri="{FF2B5EF4-FFF2-40B4-BE49-F238E27FC236}">
                <ns2:creationId id="{B4EBAE9D-F35C-4CE6-A818-5FB929D7FCC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약관의 진단 확정 방법과 전문의 기준</ns1:t>
            </ns1:r>
          </ns1:p>
        </ns0:txBody>
      </ns0:sp>
      <ns0:sp>
        <ns0:nvSpPr>
          <ns0:cNvPr id="12" name="">
            <ns1:extLst>
              <ns1:ext uri="{FF2B5EF4-FFF2-40B4-BE49-F238E27FC236}">
                <ns2:creationId id="{4D087E27-50F8-434B-8BD1-13EA61CDD0A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C2FDF59-5690-4866-8E40-0D54F1F5320D}"/>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66E8870A-9658-4366-BCD9-3C91F87B05A9}"/>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정도</ns1:t>
            </ns1:r>
          </ns1:p>
        </ns0:txBody>
      </ns0:sp>
      <ns0:sp>
        <ns0:nvSpPr>
          <ns0:cNvPr id="15" name="">
            <ns1:extLst>
              <ns1:ext uri="{FF2B5EF4-FFF2-40B4-BE49-F238E27FC236}">
                <ns2:creationId id="{ABA2C487-2F7F-40C0-BA17-D9AE1DA0438C}"/>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중증 치매 예시: CDR 3점 이상</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44191262"/>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AE4B2D7-EFE4-4CF2-86FD-49073D0BDCA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92C1F112-6D8D-4D32-9C1A-955A8E22B87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31</ns1:t>
            </ns1:r>
          </ns1:p>
        </ns0:txBody>
      </ns0:sp>
      <ns0:sp>
        <ns0:nvSpPr>
          <ns0:cNvPr id="4" name="">
            <ns1:extLst>
              <ns1:ext uri="{FF2B5EF4-FFF2-40B4-BE49-F238E27FC236}">
                <ns2:creationId id="{6A041942-EBEA-47DB-A580-D3345B77681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D165B67-9DBB-4F0E-8932-E2A835DEEC2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어린이보험과 CI보험의 포인트</ns1:t>
            </ns1:r>
          </ns1:p>
        </ns0:txBody>
      </ns0:sp>
      <ns0:sp>
        <ns0:nvSpPr>
          <ns0:cNvPr id="6" name="">
            <ns1:extLst>
              <ns1:ext uri="{FF2B5EF4-FFF2-40B4-BE49-F238E27FC236}">
                <ns2:creationId id="{34662B80-4608-46DE-A58B-F5D182DEA82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8BD2C9D-DF14-4448-9BF5-DE0CE6B62858}"/>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4A4444C-7899-4A01-819E-27F8D0DED21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FB9BD711-8E28-4A5F-9753-94D2A1DD921D}"/>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어린이보험</ns1:t>
            </ns1:r>
          </ns1:p>
        </ns0:txBody>
      </ns0:sp>
      <ns0:sp>
        <ns0:nvSpPr>
          <ns0:cNvPr id="10" name="">
            <ns1:extLst>
              <ns1:ext uri="{FF2B5EF4-FFF2-40B4-BE49-F238E27FC236}">
                <ns2:creationId id="{5E39F6DE-9EC0-4900-B7D5-A349467528D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상해·질병 등 선택한 보장과 가입 조건</ns1:t>
            </ns1:r>
          </ns1:p>
        </ns0:txBody>
      </ns0:sp>
      <ns0:sp>
        <ns0:nvSpPr>
          <ns0:cNvPr id="11" name="">
            <ns1:extLst>
              <ns1:ext uri="{FF2B5EF4-FFF2-40B4-BE49-F238E27FC236}">
                <ns2:creationId id="{B10FA4A9-0D67-4656-8F44-09C8E663550D}"/>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2CE3A3EE-9DDE-4587-877E-82B2082A719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084D1AF8-CA4F-4590-B70F-F7CA48E518A4}"/>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CI보험</ns1:t>
            </ns1:r>
          </ns1:p>
        </ns0:txBody>
      </ns0:sp>
      <ns0:sp>
        <ns0:nvSpPr>
          <ns0:cNvPr id="14" name="">
            <ns1:extLst>
              <ns1:ext uri="{FF2B5EF4-FFF2-40B4-BE49-F238E27FC236}">
                <ns2:creationId id="{AD6854A4-196B-4B67-8627-B8744A47F1B9}"/>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약관상 중대한 상태와 선지급 구조</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89209004"/>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EB5C917C-2ED1-4ED9-BE36-64EA6EC0E1E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7C55B6A-0F0C-4973-BE9D-29940BA7556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29 / 31</ns1:t>
            </ns1:r>
          </ns1:p>
        </ns0:txBody>
      </ns0:sp>
      <ns0:sp>
        <ns0:nvSpPr>
          <ns0:cNvPr id="4" name="">
            <ns1:extLst>
              <ns1:ext uri="{FF2B5EF4-FFF2-40B4-BE49-F238E27FC236}">
                <ns2:creationId id="{9F59E083-3A48-4802-BEC5-2740A305A70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2BD1AE69-4463-4BDA-9D1A-F2292F2C014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같은 병원비를 여러 번</ns1:t>
            </ns1:r>
          </ns1:p>
        </ns0:txBody>
      </ns0:sp>
      <ns0:sp>
        <ns0:nvSpPr>
          <ns0:cNvPr id="6" name="">
            <ns1:extLst>
              <ns1:ext uri="{FF2B5EF4-FFF2-40B4-BE49-F238E27FC236}">
                <ns2:creationId id="{B3CFC122-3DFB-4956-A366-DE2DDC4C446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DF31C5AA-1BD8-41B0-A717-A3561BC3EAAB}"/>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3A538896-F4CA-4CFC-AC32-AB4FB18BD30F}"/>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57F2ED0D-EDCA-41A1-AC98-F2F7289567E9}"/>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실손보험 2개면 의료비를 각각 전액 받을까요?</ns1:t>
            </ns1:r>
          </ns1:p>
        </ns0:txBody>
      </ns0:sp>
      <ns0:sp>
        <ns0:nvSpPr>
          <ns0:cNvPr id="10" name="">
            <ns1:extLst>
              <ns1:ext uri="{FF2B5EF4-FFF2-40B4-BE49-F238E27FC236}">
                <ns2:creationId id="{ECC04A4F-CB59-461E-B5F7-2F83E18BABAF}"/>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D0D74F99-C068-4113-BF2A-146CBD8AFE95}"/>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D0C05658-59E0-4BA8-A4CC-97718B2C8DBF}"/>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보상책임 비율에 따라 분담</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49681680"/>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2AEDC118-9B84-46DF-8D58-766BFEC90C0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2CCB8A31-BCD4-4E7A-8D91-60F9E6DB75F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31</ns1:t>
            </ns1:r>
          </ns1:p>
        </ns0:txBody>
      </ns0:sp>
      <ns0:sp>
        <ns0:nvSpPr>
          <ns0:cNvPr id="4" name="">
            <ns1:extLst>
              <ns1:ext uri="{FF2B5EF4-FFF2-40B4-BE49-F238E27FC236}">
                <ns2:creationId id="{3F50FB56-A743-4877-A8E6-D3B126E794B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018546D1-F790-4335-ADD2-DEBC5A91914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암 진단이면 모두 동일</ns1:t>
            </ns1:r>
          </ns1:p>
        </ns0:txBody>
      </ns0:sp>
      <ns0:sp>
        <ns0:nvSpPr>
          <ns0:cNvPr id="6" name="">
            <ns1:extLst>
              <ns1:ext uri="{FF2B5EF4-FFF2-40B4-BE49-F238E27FC236}">
                <ns2:creationId id="{46AEC38C-4859-432F-8228-72BB3F9D6D4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91098E91-5304-447D-9453-3A60F1B85093}"/>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A2E92413-051A-4706-AA86-EDBD4E7C1EFF}"/>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11E2B62A-E974-4493-B005-EA933C9C5FE2}"/>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암 진단만 있으면 모든 암 급부가 지급될까요?</ns1:t>
            </ns1:r>
          </ns1:p>
        </ns0:txBody>
      </ns0:sp>
      <ns0:sp>
        <ns0:nvSpPr>
          <ns0:cNvPr id="10" name="">
            <ns1:extLst>
              <ns1:ext uri="{FF2B5EF4-FFF2-40B4-BE49-F238E27FC236}">
                <ns2:creationId id="{33C6CFC0-9133-4250-B7A3-9EB3E82CBB60}"/>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0002105A-661A-40DE-A2B9-6948D80A1ECE}"/>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D904E842-E03C-48EF-B8F2-9D40A11EF303}"/>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정의·개시일·급부별 조건 확인</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3977330"/>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3A97B26-F8BD-491C-ABC8-4C214827510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6강</ns1:t>
            </ns1:r>
          </ns1:p>
        </ns0:txBody>
      </ns0:sp>
      <ns0:sp>
        <ns0:nvSpPr>
          <ns0:cNvPr id="3" name="">
            <ns1:extLst>
              <ns1:ext uri="{FF2B5EF4-FFF2-40B4-BE49-F238E27FC236}">
                <ns2:creationId id="{543D38C4-79E0-4FDE-B48B-5FEC8086A23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31 / 31</ns1:t>
            </ns1:r>
          </ns1:p>
        </ns0:txBody>
      </ns0:sp>
      <ns0:sp>
        <ns0:nvSpPr>
          <ns0:cNvPr id="4" name="">
            <ns1:extLst>
              <ns1:ext uri="{FF2B5EF4-FFF2-40B4-BE49-F238E27FC236}">
                <ns2:creationId id="{F70A582D-9AD9-4D92-91F7-96D85C11A9E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31739b6963404da5"/>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E5D942BF-9A82-4B0E-94EF-EC5C6D3EE62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6강 핵심 정리</ns1:t>
            </ns1:r>
          </ns1:p>
        </ns0:txBody>
      </ns0:sp>
      <ns0:sp>
        <ns0:nvSpPr>
          <ns0:cNvPr id="7" name="">
            <ns1:extLst>
              <ns1:ext uri="{FF2B5EF4-FFF2-40B4-BE49-F238E27FC236}">
                <ns2:creationId id="{329E867F-B42D-48AB-AD62-53D734EFE62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7D50202-D9C5-4178-9EC1-64717F5EB944}"/>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656A1601-85CE-4B33-B7BC-9B77289883E2}"/>
              </ns1:ext>
            </ns1:extLst>
          </ns0:cNvPr>
          <ns0:cNvSpPr>
            <ns1:spLocks noGrp="1"/>
          </ns0:cNvSpPr>
          <ns0:nvPr/>
        </ns0:nvSpPr>
        <ns0:spPr>
          <ns1:xfrm>
            <ns1:off x="457200" y="1819275"/>
            <ns1:ext cx="47625" cy="1285875"/>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05F6CC35-B3C5-44AC-81BD-CADADC856DF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원인과 급부</ns1:t>
            </ns1:r>
          </ns1:p>
        </ns0:txBody>
      </ns0:sp>
      <ns0:sp>
        <ns0:nvSpPr>
          <ns0:cNvPr id="11" name="">
            <ns1:extLst>
              <ns1:ext uri="{FF2B5EF4-FFF2-40B4-BE49-F238E27FC236}">
                <ns2:creationId id="{A37AC2B0-5D48-49CB-BDD8-C243F04BA32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상해·질병·간병 / 정액·실손을 구분</ns1:t>
            </ns1:r>
          </ns1:p>
        </ns0:txBody>
      </ns0:sp>
      <ns0:sp>
        <ns0:nvSpPr>
          <ns0:cNvPr id="12" name="">
            <ns1:extLst>
              <ns1:ext uri="{FF2B5EF4-FFF2-40B4-BE49-F238E27FC236}">
                <ns2:creationId id="{9496BB88-F10C-4E9D-97CB-791C911FDEA2}"/>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ACD51666-5A93-4732-BE56-1B37A964A71E}"/>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B7567E9-D6F3-44C9-A138-21899F46449B}"/>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조건의 확인</ns1:t>
            </ns1:r>
          </ns1:p>
        </ns0:txBody>
      </ns0:sp>
      <ns0:sp>
        <ns0:nvSpPr>
          <ns0:cNvPr id="15" name="">
            <ns1:extLst>
              <ns1:ext uri="{FF2B5EF4-FFF2-40B4-BE49-F238E27FC236}">
                <ns2:creationId id="{2407BA08-C368-4D01-B886-2D3730AA69F7}"/>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정의·보장개시·인과관계·지급 한도</ns1:t>
            </ns1:r>
          </ns1:p>
        </ns0:txBody>
      </ns0:sp>
      <ns0:sp>
        <ns0:nvSpPr>
          <ns0:cNvPr id="16" name="">
            <ns1:extLst>
              <ns1:ext uri="{FF2B5EF4-FFF2-40B4-BE49-F238E27FC236}">
                <ns2:creationId id="{B55CF204-9577-44D0-8DAF-FC1DC558FF45}"/>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DAC39679-D275-48D8-83FA-134A7D1F7026}"/>
              </ns1:ext>
            </ns1:extLst>
          </ns0:cNvPr>
          <ns0:cNvSpPr>
            <ns1:spLocks noGrp="1"/>
          </ns0:cNvSpPr>
          <ns0:nvPr/>
        </ns0:nvSpPr>
        <ns0:spPr>
          <ns1:xfrm>
            <ns1:off x="457200" y="4733925"/>
            <ns1:ext cx="47625" cy="1285875"/>
          </ns1:xfrm>
          <ns1:prstGeom prst="roundRect">
            <ns1:avLst>
              <ns1:gd name="adj" fmla="val 50000"/>
            </ns1:avLst>
          </ns1:prstGeom>
          <ns1:solidFill>
            <ns1:srgbClr val="176BC5"/>
          </ns1:solidFill>
          <ns1:ln w="0">
            <ns1:noFill/>
          </ns1:ln>
        </ns0:spPr>
        <ns0:txBody>
          <ns1:bodyPr/>
          <ns1:p/>
        </ns0:txBody>
      </ns0:sp>
      <ns0:sp>
        <ns0:nvSpPr>
          <ns0:cNvPr id="18" name="">
            <ns1:extLst>
              <ns1:ext uri="{FF2B5EF4-FFF2-40B4-BE49-F238E27FC236}">
                <ns2:creationId id="{39096AF5-118B-4929-8D25-083D29A503C1}"/>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세대와 시점</ns1:t>
            </ns1:r>
          </ns1:p>
        </ns0:txBody>
      </ns0:sp>
      <ns0:sp>
        <ns0:nvSpPr>
          <ns0:cNvPr id="19" name="">
            <ns1:extLst>
              <ns1:ext uri="{FF2B5EF4-FFF2-40B4-BE49-F238E27FC236}">
                <ns2:creationId id="{D5D54750-C993-4F3C-A59E-97D80089E4AD}"/>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실손의 세대별 구조와 최신 변경을 구분</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49584471"/>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2026-10-06T08:34:30.0140000Z</dcterms:created>
  <dcterms:modified xsi:type="dcterms:W3CDTF">2026-10-06T08:34:30.0140000Z</dcterms:modified>
</coreProperties>
</file>