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85e8c79199934211" Type="http://schemas.openxmlformats.org/officeDocument/2006/relationships/officeDocument" Target="ppt/presentation.xml"/><Relationship Id="Rb43d023b63554ec9" Type="http://schemas.openxmlformats.org/officeDocument/2006/relationships/extended-properties" Target="docProps/app.xml"/><Relationship Id="Rdb157eec07da4598"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f131b25ae67244bf"/>
  </p:sldMasterIdLst>
  <p:notesMasterIdLst>
    <p:notesMasterId xmlns:r="http://schemas.openxmlformats.org/officeDocument/2006/relationships" r:id="R00c010561c854ae8"/>
  </p:notesMasterIdLst>
  <p:sldIdLst>
    <p:sldId xmlns:r="http://schemas.openxmlformats.org/officeDocument/2006/relationships" id="256" r:id="R3a2fabe273314720"/>
    <p:sldId xmlns:r="http://schemas.openxmlformats.org/officeDocument/2006/relationships" id="257" r:id="Rb5756501bb2f4202"/>
    <p:sldId xmlns:r="http://schemas.openxmlformats.org/officeDocument/2006/relationships" id="258" r:id="Re01992c2cd354df4"/>
    <p:sldId xmlns:r="http://schemas.openxmlformats.org/officeDocument/2006/relationships" id="259" r:id="Rfd57f40c19bc48e9"/>
    <p:sldId xmlns:r="http://schemas.openxmlformats.org/officeDocument/2006/relationships" id="260" r:id="Rfe4c9468010e4ac3"/>
    <p:sldId xmlns:r="http://schemas.openxmlformats.org/officeDocument/2006/relationships" id="261" r:id="Ra99249bf9b9e4600"/>
    <p:sldId xmlns:r="http://schemas.openxmlformats.org/officeDocument/2006/relationships" id="262" r:id="R55b1bff08aeb4996"/>
    <p:sldId xmlns:r="http://schemas.openxmlformats.org/officeDocument/2006/relationships" id="263" r:id="R098ef38de52d43cf"/>
    <p:sldId xmlns:r="http://schemas.openxmlformats.org/officeDocument/2006/relationships" id="264" r:id="R8b32f01a72cf4a43"/>
    <p:sldId xmlns:r="http://schemas.openxmlformats.org/officeDocument/2006/relationships" id="265" r:id="R91036a4fe5f440e1"/>
    <p:sldId xmlns:r="http://schemas.openxmlformats.org/officeDocument/2006/relationships" id="266" r:id="R7848e5ace9cb4269"/>
    <p:sldId xmlns:r="http://schemas.openxmlformats.org/officeDocument/2006/relationships" id="267" r:id="Re56cab05c83f4a84"/>
    <p:sldId xmlns:r="http://schemas.openxmlformats.org/officeDocument/2006/relationships" id="268" r:id="Rffa304c2dfac409d"/>
    <p:sldId xmlns:r="http://schemas.openxmlformats.org/officeDocument/2006/relationships" id="269" r:id="R3789e135e59d44fe"/>
    <p:sldId xmlns:r="http://schemas.openxmlformats.org/officeDocument/2006/relationships" id="270" r:id="Raa9f3c46f4a14e54"/>
    <p:sldId xmlns:r="http://schemas.openxmlformats.org/officeDocument/2006/relationships" id="271" r:id="R9cffdd48997a4796"/>
    <p:sldId xmlns:r="http://schemas.openxmlformats.org/officeDocument/2006/relationships" id="272" r:id="Rdcb105c9ac484d7f"/>
    <p:sldId xmlns:r="http://schemas.openxmlformats.org/officeDocument/2006/relationships" id="273" r:id="R771f177a2f6548e3"/>
    <p:sldId xmlns:r="http://schemas.openxmlformats.org/officeDocument/2006/relationships" id="274" r:id="R508b0a5f03234c55"/>
    <p:sldId xmlns:r="http://schemas.openxmlformats.org/officeDocument/2006/relationships" id="275" r:id="R542a10b103754388"/>
    <p:sldId xmlns:r="http://schemas.openxmlformats.org/officeDocument/2006/relationships" id="276" r:id="R2a7df8d68e11497d"/>
    <p:sldId xmlns:r="http://schemas.openxmlformats.org/officeDocument/2006/relationships" id="277" r:id="Ra6920c0859044ff4"/>
    <p:sldId xmlns:r="http://schemas.openxmlformats.org/officeDocument/2006/relationships" id="278" r:id="R081048955f524d3e"/>
    <p:sldId xmlns:r="http://schemas.openxmlformats.org/officeDocument/2006/relationships" id="279" r:id="Rc58699c02247468c"/>
    <p:sldId xmlns:r="http://schemas.openxmlformats.org/officeDocument/2006/relationships" id="280" r:id="R6bbeb99fbb684c3b"/>
    <p:sldId xmlns:r="http://schemas.openxmlformats.org/officeDocument/2006/relationships" id="281" r:id="R5ecc31ecfa644207"/>
    <p:sldId xmlns:r="http://schemas.openxmlformats.org/officeDocument/2006/relationships" id="282" r:id="Ra13a48d1d0534525"/>
    <p:sldId xmlns:r="http://schemas.openxmlformats.org/officeDocument/2006/relationships" id="283" r:id="R0e197a2c245040c3"/>
    <p:sldId xmlns:r="http://schemas.openxmlformats.org/officeDocument/2006/relationships" id="284" r:id="R05fc411e365945bb"/>
    <p:sldId xmlns:r="http://schemas.openxmlformats.org/officeDocument/2006/relationships" id="285" r:id="R18df086f61c14da8"/>
    <p:sldId xmlns:r="http://schemas.openxmlformats.org/officeDocument/2006/relationships" id="286" r:id="R9d6f7b0af5ea4bb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0c010561c854ae8" Type="http://schemas.openxmlformats.org/officeDocument/2006/relationships/notesMaster" Target="notesMasters/notesMaster1.xml"/><Relationship Id="R05fc411e365945bb" Type="http://schemas.openxmlformats.org/officeDocument/2006/relationships/slide" Target="slides/slide29.xml"/><Relationship Id="R081048955f524d3e" Type="http://schemas.openxmlformats.org/officeDocument/2006/relationships/slide" Target="slides/slide23.xml"/><Relationship Id="R098ef38de52d43cf" Type="http://schemas.openxmlformats.org/officeDocument/2006/relationships/slide" Target="slides/slide8.xml"/><Relationship Id="R0e197a2c245040c3" Type="http://schemas.openxmlformats.org/officeDocument/2006/relationships/slide" Target="slides/slide28.xml"/><Relationship Id="R18df086f61c14da8" Type="http://schemas.openxmlformats.org/officeDocument/2006/relationships/slide" Target="slides/slide30.xml"/><Relationship Id="R28b5bdd2e03a4dec" Type="http://schemas.openxmlformats.org/officeDocument/2006/relationships/presProps" Target="presProps.xml"/><Relationship Id="R2a7df8d68e11497d" Type="http://schemas.openxmlformats.org/officeDocument/2006/relationships/slide" Target="slides/slide21.xml"/><Relationship Id="R3789e135e59d44fe" Type="http://schemas.openxmlformats.org/officeDocument/2006/relationships/slide" Target="slides/slide14.xml"/><Relationship Id="R3a2fabe273314720" Type="http://schemas.openxmlformats.org/officeDocument/2006/relationships/slide" Target="slides/slide1.xml"/><Relationship Id="R508b0a5f03234c55" Type="http://schemas.openxmlformats.org/officeDocument/2006/relationships/slide" Target="slides/slide19.xml"/><Relationship Id="R542a10b103754388" Type="http://schemas.openxmlformats.org/officeDocument/2006/relationships/slide" Target="slides/slide20.xml"/><Relationship Id="R55b1bff08aeb4996" Type="http://schemas.openxmlformats.org/officeDocument/2006/relationships/slide" Target="slides/slide7.xml"/><Relationship Id="R5ecc31ecfa644207" Type="http://schemas.openxmlformats.org/officeDocument/2006/relationships/slide" Target="slides/slide26.xml"/><Relationship Id="R6bbeb99fbb684c3b" Type="http://schemas.openxmlformats.org/officeDocument/2006/relationships/slide" Target="slides/slide25.xml"/><Relationship Id="R771f177a2f6548e3" Type="http://schemas.openxmlformats.org/officeDocument/2006/relationships/slide" Target="slides/slide18.xml"/><Relationship Id="R7848e5ace9cb4269" Type="http://schemas.openxmlformats.org/officeDocument/2006/relationships/slide" Target="slides/slide11.xml"/><Relationship Id="R7bd36f64e94f4707" Type="http://schemas.openxmlformats.org/officeDocument/2006/relationships/tableStyles" Target="tableStyles.xml"/><Relationship Id="R8b32f01a72cf4a43" Type="http://schemas.openxmlformats.org/officeDocument/2006/relationships/slide" Target="slides/slide9.xml"/><Relationship Id="R91036a4fe5f440e1" Type="http://schemas.openxmlformats.org/officeDocument/2006/relationships/slide" Target="slides/slide10.xml"/><Relationship Id="R9cffdd48997a4796" Type="http://schemas.openxmlformats.org/officeDocument/2006/relationships/slide" Target="slides/slide16.xml"/><Relationship Id="R9d6f7b0af5ea4bbc" Type="http://schemas.openxmlformats.org/officeDocument/2006/relationships/slide" Target="slides/slide31.xml"/><Relationship Id="Ra13a48d1d0534525" Type="http://schemas.openxmlformats.org/officeDocument/2006/relationships/slide" Target="slides/slide27.xml"/><Relationship Id="Ra6920c0859044ff4" Type="http://schemas.openxmlformats.org/officeDocument/2006/relationships/slide" Target="slides/slide22.xml"/><Relationship Id="Ra99249bf9b9e4600" Type="http://schemas.openxmlformats.org/officeDocument/2006/relationships/slide" Target="slides/slide6.xml"/><Relationship Id="Raa9f3c46f4a14e54" Type="http://schemas.openxmlformats.org/officeDocument/2006/relationships/slide" Target="slides/slide15.xml"/><Relationship Id="Rb5756501bb2f4202" Type="http://schemas.openxmlformats.org/officeDocument/2006/relationships/slide" Target="slides/slide2.xml"/><Relationship Id="Rc58699c02247468c" Type="http://schemas.openxmlformats.org/officeDocument/2006/relationships/slide" Target="slides/slide24.xml"/><Relationship Id="Rdcb105c9ac484d7f" Type="http://schemas.openxmlformats.org/officeDocument/2006/relationships/slide" Target="slides/slide17.xml"/><Relationship Id="Re01992c2cd354df4" Type="http://schemas.openxmlformats.org/officeDocument/2006/relationships/slide" Target="slides/slide3.xml"/><Relationship Id="Re56cab05c83f4a84" Type="http://schemas.openxmlformats.org/officeDocument/2006/relationships/slide" Target="slides/slide12.xml"/><Relationship Id="Rf05b54f9aca04f59" Type="http://schemas.openxmlformats.org/officeDocument/2006/relationships/theme" Target="theme/theme1.xml"/><Relationship Id="Rf131b25ae67244bf" Type="http://schemas.openxmlformats.org/officeDocument/2006/relationships/slideMaster" Target="slideMasters/slideMaster1.xml"/><Relationship Id="Rfd57f40c19bc48e9" Type="http://schemas.openxmlformats.org/officeDocument/2006/relationships/slide" Target="slides/slide4.xml"/><Relationship Id="Rfe4c9468010e4ac3" Type="http://schemas.openxmlformats.org/officeDocument/2006/relationships/slide" Target="slides/slide5.xml"/><Relationship Id="Rffa304c2dfac409d"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d8ec3142534e4e0e"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65fe1c05d60c40ed" Type="http://schemas.openxmlformats.org/officeDocument/2006/relationships/notesMaster" Target="../notesMasters/notesMaster1.xml"/><Relationship Id="R986fa41bc2ea4f44"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4bb5690895254e3e" Type="http://schemas.openxmlformats.org/officeDocument/2006/relationships/notesMaster" Target="../notesMasters/notesMaster1.xml"/><Relationship Id="R59934f9ae3bb48ba"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4b0788328c9d4f5c" Type="http://schemas.openxmlformats.org/officeDocument/2006/relationships/slide" Target="../slides/slide3.xml"/><Relationship Id="R73f467db52184e4d"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ad70c3ac8b174b7d" Type="http://schemas.openxmlformats.org/officeDocument/2006/relationships/slide" Target="../slides/slide4.xml"/><Relationship Id="Rcd35f69ba91349ca"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03ea5984b11e49c5" Type="http://schemas.openxmlformats.org/officeDocument/2006/relationships/notesMaster" Target="../notesMasters/notesMaster1.xml"/><Relationship Id="R3f53ef340d294b95"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2fe89a8f8ecc40a1" Type="http://schemas.openxmlformats.org/officeDocument/2006/relationships/notesMaster" Target="../notesMasters/notesMaster1.xml"/><Relationship Id="Rb53930dde50c48e9"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15dac73b5bb94bcd" Type="http://schemas.openxmlformats.org/officeDocument/2006/relationships/slide" Target="../slides/slide7.xml"/><Relationship Id="Rb373653ec3694c47"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3fb0e2073b9642b4" Type="http://schemas.openxmlformats.org/officeDocument/2006/relationships/notesMaster" Target="../notesMasters/notesMaster1.xml"/><Relationship Id="R919f9d1285e742eb"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ba5927893178487f" Type="http://schemas.openxmlformats.org/officeDocument/2006/relationships/slide" Target="../slides/slide9.xml"/><Relationship Id="Rf02d3dab14314773"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9bbf7a3a7ac34ac2" Type="http://schemas.openxmlformats.org/officeDocument/2006/relationships/slide" Target="../slides/slide10.xml"/><Relationship Id="Ra00ea599e84747e8"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65977b9eac7c491d" Type="http://schemas.openxmlformats.org/officeDocument/2006/relationships/slide" Target="../slides/slide11.xml"/><Relationship Id="Rbc77a5050bdd4aec"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b9805aaadcdd42ae" Type="http://schemas.openxmlformats.org/officeDocument/2006/relationships/notesMaster" Target="../notesMasters/notesMaster1.xml"/><Relationship Id="Re9c175ef32664b55"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8ec94ac8aef940ed" Type="http://schemas.openxmlformats.org/officeDocument/2006/relationships/slide" Target="../slides/slide13.xml"/><Relationship Id="Ra37284c39fb647c9"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7f1b1d01c8314121" Type="http://schemas.openxmlformats.org/officeDocument/2006/relationships/slide" Target="../slides/slide14.xml"/><Relationship Id="R81e146d8e3414253"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3fc8e5973c7d4d66" Type="http://schemas.openxmlformats.org/officeDocument/2006/relationships/slide" Target="../slides/slide15.xml"/><Relationship Id="Rb8620c8254f940c8"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3fa64476ff324a8e" Type="http://schemas.openxmlformats.org/officeDocument/2006/relationships/slide" Target="../slides/slide16.xml"/><Relationship Id="R48928592d8cc4dae"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5ed1b4b0f82447d6" Type="http://schemas.openxmlformats.org/officeDocument/2006/relationships/notesMaster" Target="../notesMasters/notesMaster1.xml"/><Relationship Id="Rb323f36b769447b6"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1ae4131c1dd742bf" Type="http://schemas.openxmlformats.org/officeDocument/2006/relationships/notesMaster" Target="../notesMasters/notesMaster1.xml"/><Relationship Id="Ra6bece7f2fb34b9b"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12d4e656af2d47ae" Type="http://schemas.openxmlformats.org/officeDocument/2006/relationships/notesMaster" Target="../notesMasters/notesMaster1.xml"/><Relationship Id="Rd346cdc84a374ab9"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0332b63e6834401d" Type="http://schemas.openxmlformats.org/officeDocument/2006/relationships/notesMaster" Target="../notesMasters/notesMaster1.xml"/><Relationship Id="R9bb4cc0a4c304ee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6e9a343e3d494815" Type="http://schemas.openxmlformats.org/officeDocument/2006/relationships/notesMaster" Target="../notesMasters/notesMaster1.xml"/><Relationship Id="Rea34d047e54f41d9"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1e5b628493c34bd9" Type="http://schemas.openxmlformats.org/officeDocument/2006/relationships/notesMaster" Target="../notesMasters/notesMaster1.xml"/><Relationship Id="Re2639c3a5df547fa"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7fd14d3ed1d84837" Type="http://schemas.openxmlformats.org/officeDocument/2006/relationships/notesMaster" Target="../notesMasters/notesMaster1.xml"/><Relationship Id="Rba9fd9534e5a4cf3"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87973bab1b034054" Type="http://schemas.openxmlformats.org/officeDocument/2006/relationships/slide" Target="../slides/slide24.xml"/><Relationship Id="Rb0c0def7dd734c9e"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6ac0bf17350e4970" Type="http://schemas.openxmlformats.org/officeDocument/2006/relationships/slide" Target="../slides/slide25.xml"/><Relationship Id="Rc3cd4d79ebd349a3"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3dd37a7dce624c2b" Type="http://schemas.openxmlformats.org/officeDocument/2006/relationships/slide" Target="../slides/slide26.xml"/><Relationship Id="Rd171476b817744d0"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0cc2b9e65e894248" Type="http://schemas.openxmlformats.org/officeDocument/2006/relationships/notesMaster" Target="../notesMasters/notesMaster1.xml"/><Relationship Id="R85d6ac359bd8415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01753733deab41ea" Type="http://schemas.openxmlformats.org/officeDocument/2006/relationships/notesMaster" Target="../notesMasters/notesMaster1.xml"/><Relationship Id="R48f6301f8aca443c"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b08ecf237a254677" Type="http://schemas.openxmlformats.org/officeDocument/2006/relationships/slide" Target="../slides/slide29.xml"/><Relationship Id="Rc0dce950182d4fdb"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0b5477a84fb44447" Type="http://schemas.openxmlformats.org/officeDocument/2006/relationships/notesMaster" Target="../notesMasters/notesMaster1.xml"/><Relationship Id="Reb29f00147a140cf"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3aa9eabd8ae244b8" Type="http://schemas.openxmlformats.org/officeDocument/2006/relationships/notesMaster" Target="../notesMasters/notesMaster1.xml"/><Relationship Id="R46ed70a34bb94a72" Type="http://schemas.openxmlformats.org/officeDocument/2006/relationships/slide" Target="../slides/slide3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안녕하세요. 에즈금융서비스 교육상품총괄본부의 생명보험 시험 대비 첫 번째 강의입니다. 오늘은 생명보험이 어떤 역할을 하는지, 그리고 보험 계약이 어떻게 시작되고 끝나는지 알아보겠습니다. 처음에는 용어가 비슷해서 헷갈릴 수 있습니다. 하지만 누가 돈을 내고, 누구를 보장하고, 누가 보험금을 받는지부터 구분하면 뒤의 내용이 훨씬 쉬워집니다. 숫자를 외울 때는 반드시 무엇을 기준으로 세는 기간인지 함께 기억해 주세요.</a:t>
            </a:r>
          </a:p>
          <a:p xmlns:a="http://schemas.openxmlformats.org/drawingml/2006/main">
            <a:r>
              <a:t/>
            </a:r>
          </a:p>
          <a:p xmlns:a="http://schemas.openxmlformats.org/drawingml/2006/main">
            <a:r>
              <a:t>참고 자료</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이번 강의는 세 부분으로 나누어 보겠습니다. 먼저 보험이 생긴 이유와 사회에서 하는 역할을 살펴봅니다. 다음으로 많은 사람이 위험을 함께 부담하는 원리와 보험료를 계산하는 기초를 배웁니다. 마지막으로 계약 관계자부터 청약, 보장 개시, 청약철회, 무효와 취소, 해지, 보험금 지급까지 이어 갑니다. 오늘의 목표는 단어를 따로 외우는 데서 그치지 않고, 실제 계약의 흐름 안에서 이해하는 것입니다.</a:t>
            </a:r>
          </a:p>
          <a:p xmlns:a="http://schemas.openxmlformats.org/drawingml/2006/main">
            <a:r>
              <a:t/>
            </a:r>
          </a:p>
          <a:p xmlns:a="http://schemas.openxmlformats.org/drawingml/2006/main">
            <a:r>
              <a:t>참고 자료</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한 가정의 소득을 책임지는 사람이 갑자기 사망하면 남은 가족의 생활에 큰 공백이 생길 수 있습니다. 반대로 오래 사는 것은 좋은 일이지만, 은퇴 이후의 생활비를 충분히 준비하지 못하면 경제적인 어려움이 생깁니다. 생명보험은 이러한 사망과 생존의 위험에 대비하는 제도입니다. 비슷한 위험에 놓인 여러 사람이 보험료를 부담하고, 약정한 사유가 생겼을 때 보험금을 지급합니다. 바탕이 되는 정신은 상부상조입니다. 다만 보험금 지급은 막연한 도움이 아니라 계약에서 정한 조건에 따릅니다.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보험의 역사는 서로 돕는 공동체의 활동에서 출발해, 통계와 계약을 바탕으로 한 현대의 보험 제도로 이어집니다. 우리나라의 전통적인 계와 보는 상호부조의 예로 이해할 수 있습니다. 이후 산업이 성장하면서 단체보험과 개인보험의 저변이 넓어졌고 판매 방식도 다양해졌습니다. 방카슈랑스는 은행 등 금융기관을 통해 보험을 판매하는 방식으로, 국내에서는 이천삼 년 도입이 중요한 전환점입니다. 이천이십일 년에는 금융소비자보호법이 시행됐습니다. 법의 제정 연도와 시행 연도를 같은 것으로 외우지 않도록 주의하세요.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금융위원회 금융소비자보호법 시행 안내</a:t>
            </a:r>
          </a:p>
          <a:p xmlns:a="http://schemas.openxmlformats.org/drawingml/2006/main">
            <a:r>
              <a:t>https://www.fsc.go.kr/po010105/75573</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사회보장제도는 사회보험, 공공부조, 사회서비스로 구분할 수 있습니다. 사회보험에는 국민연금, 국민건강보험, 고용보험, 산업재해보상보험 등이 있습니다. 노인장기요양보험도 사회보험에 포함됩니다. 공공부조는 생활이 어려운 사람에게 국가와 지방자치단체가 생활 유지와 자립을 지원하는 방식입니다. 사회서비스는 돌봄, 상담, 재활처럼 필요한 서비스를 제공합니다. 이름이 보험으로 끝나면 사회보험이고, 그렇지 않으면 공공부조라고만 외우면 예외에서 틀릴 수 있습니다. 명칭보다 제도의 목적과 운영 방식을 기준으로 구분하세요.</a:t>
            </a:r>
          </a:p>
          <a:p xmlns:a="http://schemas.openxmlformats.org/drawingml/2006/main">
            <a:r>
              <a:t/>
            </a:r>
          </a:p>
          <a:p xmlns:a="http://schemas.openxmlformats.org/drawingml/2006/main">
            <a:r>
              <a:t>참고 자료</a:t>
            </a:r>
          </a:p>
          <a:p xmlns:a="http://schemas.openxmlformats.org/drawingml/2006/main">
            <a:r>
              <a:t>사회보장기본법 제3조</a:t>
            </a:r>
          </a:p>
          <a:p xmlns:a="http://schemas.openxmlformats.org/drawingml/2006/main">
            <a:r>
              <a:t>https://www.law.go.kr/lsLinkCommonInfo.do?chrClsCd=010202&amp;lsJoLnkSeq=1032059981</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공적 보장과 민영보험은 역할을 나누어 이해하면 쉽습니다. 공적 보장은 법과 제도에 따라 국민의 사회적 위험에 대응합니다. 민영보험은 개인이 보험회사와 맺은 계약에 따라 보장을 제공합니다. 민영보험은 공적 보장만으로 충분하지 않은 부분을 보완할 수 있지만, 모든 보험이 모든 위험을 보장하는 것은 아닙니다. 보장 범위와 제외 사항, 보험료를 함께 확인해야 합니다. 보험설계사는 무조건 많은 보험을 권하는 사람이 아니라, 고객이 이미 가진 보장과 필요한 보장을 구분해 설명하는 사람이라는 점도 기억해 주세요.</a:t>
            </a:r>
          </a:p>
          <a:p xmlns:a="http://schemas.openxmlformats.org/drawingml/2006/main">
            <a:r>
              <a:t/>
            </a:r>
          </a:p>
          <a:p xmlns:a="http://schemas.openxmlformats.org/drawingml/2006/main">
            <a:r>
              <a:t>참고 자료</a:t>
            </a:r>
          </a:p>
          <a:p xmlns:a="http://schemas.openxmlformats.org/drawingml/2006/main">
            <a:r>
              <a:t>사회보장기본법 제3조</a:t>
            </a:r>
          </a:p>
          <a:p xmlns:a="http://schemas.openxmlformats.org/drawingml/2006/main">
            <a:r>
              <a:t>https://www.law.go.kr/lsLinkCommonInfo.do?chrClsCd=010202&amp;lsJoLnkSeq=1032059981</a:t>
            </a:r>
          </a:p>
          <a:p xmlns:a="http://schemas.openxmlformats.org/drawingml/2006/main">
            <a:r>
              <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보험회사는 받은 보험료를 보관만 하는 것이 아니라, 앞으로 지급할 보험금에 대비해 운용합니다. 이때 안전성, 수익성, 유동성, 공익성을 함께 고려합니다. 안전성은 자산의 가치를 안정적으로 지키는 것이고, 수익성은 필요한 재원을 마련할 수 있도록 수익을 확보하는 것입니다. 유동성은 보험금 지급이 필요할 때 자산을 현금으로 바꿀 수 있는 정도입니다. 공익성은 많은 계약자의 자금이 사회와 경제에 미치는 영향도 고려한다는 뜻입니다. 수익률 하나만 높으면 좋은 운용이라고 단정하면 안 됩니다.</a:t>
            </a:r>
          </a:p>
          <a:p xmlns:a="http://schemas.openxmlformats.org/drawingml/2006/main">
            <a:r>
              <a:t/>
            </a:r>
          </a:p>
          <a:p xmlns:a="http://schemas.openxmlformats.org/drawingml/2006/main">
            <a:r>
              <a:t>참고 자료</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고령화를 구분할 때는 전체 인구 중에서 육십오 세 이상 인구의 비중을 봅니다. 일반적으로 칠 퍼센트 이상이면 고령화사회, 십사 퍼센트 이상이면 고령사회, 이십 퍼센트 이상이면 초고령사회라고 부릅니다. 핵심은 육십오 세라는 연령 기준과, 전체 인구라는 분모입니다. 오래 살 가능성이 커지면 노후 생활비와 건강, 돌봄에 대한 준비도 중요해집니다. 합계출산율은 한 여성이 가임기간 동안 낳을 것으로 기대되는 평균 출생아 수를 뜻합니다. 인구의 변화는 보험 수요의 변화와 연결해서 이해하세요.</a:t>
            </a:r>
          </a:p>
          <a:p xmlns:a="http://schemas.openxmlformats.org/drawingml/2006/main">
            <a:r>
              <a:t/>
            </a:r>
          </a:p>
          <a:p xmlns:a="http://schemas.openxmlformats.org/drawingml/2006/main">
            <a:r>
              <a:t>참고 자료</a:t>
            </a:r>
          </a:p>
          <a:p xmlns:a="http://schemas.openxmlformats.org/drawingml/2006/main">
            <a:r>
              <a:t>행정안전부 초고령사회 진입 발표</a:t>
            </a:r>
          </a:p>
          <a:p xmlns:a="http://schemas.openxmlformats.org/drawingml/2006/main">
            <a:r>
              <a:t>https://www.mois.go.kr/frt/bbs/type010/commonSelectBoardArticle.do?bbsId=BBSMSTR_000000000008&amp;nttId=114622</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여기는 예전 자료를 볼 때 특히 주의할 부분입니다. 국민연금의 명목 소득대체율은 과거 계획대로 계속 내려가는 것이 아니라, 이천이십육 년부터 사십삼 퍼센트로 조정됐습니다. 바뀐 기준은 이천이십육 년 일월 일일 이후의 가입기간에 적용됩니다. 이전 가입기간이나 이미 연금을 받고 있는 사람에게 일괄적으로 같은 비율을 소급 적용한다는 뜻은 아닙니다. 또한 이 숫자가 개인의 마지막 월급 중 사십삼 퍼센트를 누구에게나 지급한다는 의미도 아닙니다. 가입기간과 소득 이력에 따라 실제 연금액은 달라집니다.</a:t>
            </a:r>
          </a:p>
          <a:p xmlns:a="http://schemas.openxmlformats.org/drawingml/2006/main">
            <a:r>
              <a:t/>
            </a:r>
          </a:p>
          <a:p xmlns:a="http://schemas.openxmlformats.org/drawingml/2006/main">
            <a:r>
              <a:t>참고 자료</a:t>
            </a:r>
          </a:p>
          <a:p xmlns:a="http://schemas.openxmlformats.org/drawingml/2006/main">
            <a:r>
              <a:t>국민연금공단 연금개혁 안내</a:t>
            </a:r>
          </a:p>
          <a:p xmlns:a="http://schemas.openxmlformats.org/drawingml/2006/main">
            <a:r>
              <a:t>https://www.nps.or.kr/pnsinfo/ntpsklg/getOHAF0104M0.do</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생애주기를 보면 소득이 많이 발생하는 시기와 돈을 써야 하는 시기가 항상 일치하지 않습니다. 사회초년기에는 소득 기반을 만들면서 주거비와 생활비를 부담하고, 소득이 늘어나는 시기에는 부채를 갚거나 미래를 준비합니다. 은퇴 뒤에는 근로소득이 줄어도 생활비가 계속 필요합니다. 이것은 일반적인 설명이며 모든 사람이 같은 경로를 거치는 것은 아닙니다. 소득에서 지출을 뺀 여유 자금을 미래에 배분하는 것이 중요합니다. 물가가 오르면 같은 돈으로 살 수 있는 양이 줄어들 수 있다는 점도 함께 생각해야 합니다.</a:t>
            </a:r>
          </a:p>
          <a:p xmlns:a="http://schemas.openxmlformats.org/drawingml/2006/main">
            <a:r>
              <a:t/>
            </a:r>
          </a:p>
          <a:p xmlns:a="http://schemas.openxmlformats.org/drawingml/2006/main">
            <a:r>
              <a:t>참고 자료</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보험이 가능한 이유를 설명하는 대표적인 원리가 대수의 법칙입니다. 한 사람에게 언제 사고가 생길지는 알기 어렵지만, 비슷한 위험을 가진 충분히 많은 사람을 관찰하면 집단의 발생률을 보다 안정적으로 추정할 수 있습니다. 동전을 몇 번 던질 때와 아주 많이 던질 때를 비교하면 이해에 도움이 됩니다. 다만 가입자 수가 많기만 하면 모든 위험이 사라진다는 뜻은 아닙니다. 위험의 성질과 서로의 관련성도 중요합니다. 시험에서는 많은 관찰을 통해 통계적인 규칙성을 파악한다는 기본 개념을 기억하세요.</a:t>
            </a:r>
          </a:p>
          <a:p xmlns:a="http://schemas.openxmlformats.org/drawingml/2006/main">
            <a:r>
              <a:t/>
            </a:r>
          </a:p>
          <a:p xmlns:a="http://schemas.openxmlformats.org/drawingml/2006/main">
            <a:r>
              <a:t>참고 자료</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생명표는 연령별로 생존과 사망의 양상을 정리한 표입니다. 전체 인구를 기초로 한 국민생명표와 보험가입자의 경험을 바탕으로 한 경험생명표는 대상이 다릅니다. 보험료를 산출할 때는 목적에 맞는 통계와 가정을 사용합니다. 수지상등의 원칙은 보험집단 전체에서 보험료와 운용수익 등 수입이, 보험금과 사업비 등 지출과 균형을 이루도록 설계하는 원리입니다. 한 사람이 낸 보험료와 그 사람이 받는 보험금이 반드시 같다는 뜻은 아닙니다. 개인의 손익과 집단 전체의 수지 균형을 구별하세요.</a:t>
            </a:r>
          </a:p>
          <a:p xmlns:a="http://schemas.openxmlformats.org/drawingml/2006/main">
            <a:r>
              <a:t/>
            </a:r>
          </a:p>
          <a:p xmlns:a="http://schemas.openxmlformats.org/drawingml/2006/main">
            <a:r>
              <a:t>참고 자료</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보험료 계산의 기초를 살펴보겠습니다. 전통적인 삼이원 방식에서는 예정위험률, 예정이율, 예정사업비율이라는 세 가지 기초율이 중요합니다. 위험이 얼마나 발생할지, 자금을 운용해 어느 정도 수익을 얻을지, 계약을 운영하는 데 비용이 얼마나 들지를 가정하는 것입니다. 현금흐름 방식은 여기에 유지율과 판매량 등 다양한 요소를 반영해 미래의 현금흐름을 평가합니다. 회사의 상황을 더 세밀하게 반영할 수 있는 대신 계산과 관리가 복잡해집니다. 각 방식의 이름보다 어떤 가정을 사용하고 어떤 차이가 생기는지 연결해 기억하세요.</a:t>
            </a:r>
          </a:p>
          <a:p xmlns:a="http://schemas.openxmlformats.org/drawingml/2006/main">
            <a:r>
              <a:t/>
            </a:r>
          </a:p>
          <a:p xmlns:a="http://schemas.openxmlformats.org/drawingml/2006/main">
            <a:r>
              <a:t>참고 자료</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보험료와 보험금은 글자 하나 차이지만 돈의 방향이 반대입니다. 계약자가 보험회사에 내는 돈이 보험료이고, 약정한 지급사유가 발생했을 때 보험회사가 지급하는 돈이 보험금입니다. 월 십만 원을 납입하는 계약에서 십만 원은 보험료입니다. 약정한 사고로 회사가 지급하는 금액은 보험금입니다. 보험가입금액은 계약에서 정한 보장금액의 기준이며, 실제 지급액과 언제나 같지는 않습니다. 지급 조건과 비율이 따로 정해질 수 있기 때문입니다. 시험의 문장을 읽을 때 돈이 어느 방향으로 움직이는지 먼저 확인하세요.</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 관계자는 역할로 구분하면 됩니다. 계약자는 보험회사와 계약을 맺고 보험료 납입 의무를 집니다. 피보험자는 생존이나 사망 등 보험사고의 대상이 되는 사람입니다. 수익자는 보험금 지급사유가 발생했을 때 보험금을 청구하고 받을 수 있는 사람입니다. 보험회사도 계약의 당사자입니다. 예를 들어 어머니가 계약을 맺고 아버지의 사망을 보장하며 자녀가 보험금을 받도록 했다면, 어머니가 계약자, 아버지가 피보험자, 자녀가 수익자입니다. 실제로 돈을 이체한 사람만 보고 계약자를 판단하지 말고 계약 내용을 확인해야 합니다.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계약자를 바꿀 때는 회사의 승낙이 필요합니다. 수익자 변경에는 회사의 승낙이 필요하지 않지만, 회사에 변경 내용을 통지해야 권리를 주장할 수 있습니다. 계약자와 피보험자가 다르다면 보험금 지급사유 발생 전에 피보험자의 서면 동의를 받아야 하는 요건도 확인합니다. 계약 전 알릴 의무는 계약자와 피보험자가 부담합니다. 계약자는 소득만 알리고 건강은 알리지 않아도 된다고 단순화하면 안 됩니다. 청약서에서 질문한 중요한 사항을 알고 있다면 사실대로 알려야 합니다. 주소와 연락처 변경은 계약자와 수익자가, 지급사유 발생은 계약자나 피보험자 또는 수익자가 회사에 알립니다.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보험계약은 계약자의 청약과 보험회사의 승낙으로 이루어집니다. 계약자가 신청서를 작성했다고 회사가 모든 위험을 무조건 받아야 하는 것은 아닙니다. 회사는 심사 결과에 따라 거절하거나, 가입금액을 제한하는 등 조건을 붙여 승낙할 수 있습니다. 표준약관에서는 청약과 첫 보험료를 받은 경우, 무진단 계약은 청약일, 진단 계약은 진단일을 기준으로 삼십 일 안에 승낙 또는 거절을 통지하도록 정합니다. 그 기간 안에 통지가 없으면 승낙한 것으로 봅니다. 반드시 첫 보험료를 받았다는 조건과 기간의 출발점을 함께 읽으세요.</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계약이 성립하는 시점과 보장이 시작되는 시점을 구분해 보겠습니다. 기본적으로 회사가 청약을 승낙하고 첫 보험료를 받은 때부터 약관에 따라 보장합니다. 청약과 함께 보험료를 받은 뒤 나중에 승낙하더라도, 첫 보험료를 받은 때부터 보장이 시작됩니다. 승낙 전에 사고가 발생했을 때도 약관에 따라 보장할 수 있습니다. 하지만 보험료만 냈다면 어떤 사고든 무조건 보장한다는 뜻은 아닙니다. 고지 내용이 사고에 영향을 미친 경우나 진단을 받지 않은 진단 계약 등에는 예외가 있습니다. 진단 전 재해사고를 보장하는 예외도 함께 확인하세요.</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청약철회에서는 서로 다른 세 개의 기간을 구분해야 합니다. 먼저 보험증권을 받은 날부터 십오 일 이내에 철회할 수 있습니다. 다만 일반적인 표준약관 기준으로 청약일부터 삼십 일을 넘은 계약은 철회할 수 없습니다. 증권을 받은 날과 청약한 날이 다르기 때문에 두 조건을 함께 확인하는 것입니다. 철회를 접수하면 회사는 삼 영업일 이내에 납입한 보험료를 돌려줍니다. 보험기간이 구십 일 이내인 계약, 전문금융소비자의 계약, 회사가 건강상태 진단을 지원하는 계약 등에는 제한이 있습니다. 특정 판매방식의 별도 조건이 있는지는 해당 약관을 확인하세요.</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무효, 취소, 해지는 모두 계약이 끝나는 것처럼 보이지만 효과가 다릅니다. 무효는 처음부터 유효한 계약으로 인정하지 않는 것입니다. 취소는 일정한 사유가 있을 때 취소권을 행사해 계약의 효력을 없애는 것이고, 해지는 장래에 향해 계약을 종료하는 것입니다. 무효와 취소는 모두 회사가 잘못했기 때문이고, 해지는 언제나 고객이 잘못했기 때문이라고 외우면 정확하지 않습니다. 사유와 효과를 각각 봐야 합니다. 특히 해약환급금은 납입보험료 전액을 뜻하지 않습니다. 계약과 시점에 따라 낸 보험료보다 적거나 없을 수 있습니다.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대표적인 무효 사유를 알아보겠습니다. 타인의 사망을 보험금 지급사유로 하는 계약에서는 피보험자의 서면 동의가 중요한 요건입니다. 법과 약관에서 정한 단체보험의 예외도 있으므로 모든 계약에 같은 방식으로 적용한다고 단정하지는 않습니다. 만 십오 세 미만자, 심신상실자, 심신박약자의 사망을 보험사고로 한 계약은 원칙적으로 무효입니다. 다만 심신박약자가 보험계약을 체결하거나 단체보험의 피보험자가 될 때 의사능력이 있으면 예외가 인정됩니다. 이 예외를 단체보험에만 한정해서 외우지 마세요.</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
            </a:r>
          </a:p>
          <a:p xmlns:a="http://schemas.openxmlformats.org/drawingml/2006/main">
            <a:r>
              <a:t>상법 제732조</a:t>
            </a:r>
          </a:p>
          <a:p xmlns:a="http://schemas.openxmlformats.org/drawingml/2006/main">
            <a:r>
              <a:t>https://www.law.go.kr/lsLinkCommonInfo.do?chrClsCd=010202&amp;lsJoLnkSeq=1032336249</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품질보증과 관련해 자주 등장하는 것이 삼대 기본지키기입니다. 약관과 계약자 보관용 청약서를 제공하고, 약관의 중요한 내용을 설명하며, 자필서명 등 정해진 확인 절차를 갖추어야 합니다. 이런 절차를 지키지 않은 경우 계약자는 계약이 성립한 날부터 삼 개월 이내에 계약을 취소할 수 있습니다. 청약일부터 삼십 일인 청약철회와 섞지 않도록 하세요. 취소되면 납입한 보험료와 약관에서 정한 이자를 돌려받습니다. 전자서명과 전화계약의 적법한 대체 절차도 있으므로 종이에 손으로 서명하지 않았다는 이유만으로 언제나 취소할 수 있는 것은 아닙니다.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 전 알릴 의무를 위반했다고 해서 사소한 내용까지 모두 해지 사유가 되는 것은 아닙니다. 고의 또는 중대한 과실로 중요한 사항을 사실과 다르게 알렸는지를 봅니다. 회사가 계약 당시에 이미 그 사실을 알았거나 과실로 알지 못한 경우에는 해지나 보장 제한이 제한됩니다. 설계사가 사실대로 알릴 기회를 막거나 부실 고지를 권유한 경우도 약관의 요건을 확인해야 합니다. 반대로 그런 방해가 없었어도 사실대로 고지하지 않았을 것으로 인정되는 경우에는 예외가 있습니다. 가입 단계에서는 청약서 질문을 정확하게 확인하고 사실대로 답하도록 안내하는 것이 가장 중요합니다.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고지의무 위반에서 기간 제한을 살펴보겠습니다. 회사가 사실을 안 날부터 일 개월이 지났거나, 보장개시일부터 보험금 지급사유 없이 이 년이 지났거나, 계약체결일부터 삼 년이 지나면 표준약관에서 해지와 보장 제한을 제한합니다. 진단 계약의 질병에는 일 년이라는 별도 조건이 있습니다. 같은 숫자라도 언제부터 세는지, 사고가 없었다는 조건이 붙는지 확인해야 합니다. 또한 대리진단이나 진단서 위조처럼 뚜렷한 사기에 의한 계약은 별도 규정입니다. 기간이 지나면 어떤 거짓말도 모두 괜찮아진다는 뜻으로 받아들이면 안 됩니다.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사망보험금에서는 실종선고도 알아두어야 합니다. 보통실종은 부재자의 생사가 오 년 동안 분명하지 않은 경우를 말합니다. 특별실종은 선박 침몰이나 항공기 추락처럼 사망의 원인이 될 위난을 당한 사람의 생사가, 위난이 끝난 뒤 일 년 동안 분명하지 않은 경우입니다. 이 기간이 지났다고 자동으로 모든 법적 처리가 끝나는 것은 아니고 법원의 실종선고가 필요합니다. 재난을 조사한 관공서가 사망한 것으로 통보하는 인정사망은 별도의 방식입니다. 표준약관에서는 가족관계등록부의 사망연월일을 기준으로 봅니다.</a:t>
            </a:r>
          </a:p>
          <a:p xmlns:a="http://schemas.openxmlformats.org/drawingml/2006/main">
            <a:r>
              <a:t/>
            </a:r>
          </a:p>
          <a:p xmlns:a="http://schemas.openxmlformats.org/drawingml/2006/main">
            <a:r>
              <a:t>참고 자료</a:t>
            </a:r>
          </a:p>
          <a:p xmlns:a="http://schemas.openxmlformats.org/drawingml/2006/main">
            <a:r>
              <a:t>민법 제27조</a:t>
            </a:r>
          </a:p>
          <a:p xmlns:a="http://schemas.openxmlformats.org/drawingml/2006/main">
            <a:r>
              <a:t>https://www.law.go.kr/LSW/lsLawLinkInfo.do?chrClsCd=010202&amp;lsJoLnkSeq=1000827857</a:t>
            </a:r>
          </a:p>
          <a:p xmlns:a="http://schemas.openxmlformats.org/drawingml/2006/main">
            <a:r>
              <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장해는 질병이나 재해로 인해 신체의 기능에 남은 훼손이나 상실을 말하며, 실제 판단에는 약관의 장해분류표를 사용합니다. 단순히 다쳤다거나 치료 중이라는 사실만으로 장해보험금이 정해지는 것은 아닙니다. 영구적으로 남는 장해가 기본이지만, 회복할 가능성이 있는 한시장해에도 별도의 규정이 있습니다. 표준 장해분류표에서는 한시장해의 기간이 오 년 이상이면 해당 장해지급률의 이십 퍼센트를 적용합니다. 보험가입금액의 이십 퍼센트를 누구에게나 지급한다는 말과는 다릅니다. 기준이 되는 장해지급률에 이십 퍼센트를 곱한다는 점을 구분하세요.</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보험금 지급 일정은 서류를 접수한 날부터 계산합니다. 원칙적으로 삼 영업일 이내, 조사나 확인이 필요하면 십 영업일 이내에 지급합니다. 그 안에 지급하기 어려울 것으로 예상되면 회사는 구체적인 이유와 지급예정일, 가지급제도를 안내해야 합니다. 지급예정일은 원칙적으로 서류 접수일부터 삼십 영업일 이내에서 정하지만, 소송이나 수사, 해외사고 조사 등 약관상 예외가 있습니다. 삼십 영업일이 모든 사건에 적용되는 무조건적인 최종기한은 아닙니다. 또한 지연 안내를 했다는 이유만으로 모든 지급이자가 없어지는 것은 아닙니다.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보험금 전체를 확정하는 데 시간이 걸리는 경우에는 가지급제도를 활용할 수 있습니다. 표준약관에서는 추가 조사가 이루어지는 경우 보험수익자의 청구에 따라 회사가 추정하는 보험금의 오십 퍼센트 상당액을 먼저 지급하도록 정합니다. 장해지급률 일부가 확정된 상태에서 초과 부분에 다툼이 있는 경우에는 확정된 보험금을 먼저 지급하는 규정도 있습니다. 지급이자는 약관의 계산 규정과 지연 사유에 따라 판단합니다. 정당한 사유 없이 필요한 조사에 동의하지 않아 확인이 늦어지는 경우에는 그 기간의 이자가 지급되지 않을 수 있습니다.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이제 스스로 확인해 보겠습니다. 어머니가 보험회사와 계약을 맺고, 아버지의 사망을 보장하며, 보험금을 자녀가 받도록 정했습니다. 이때 계약자, 피보험자, 수익자는 각각 누구일까요? 잠시 영상을 멈추고 세 사람의 역할을 말해 보세요. 정답은 어머니가 계약자, 아버지가 피보험자, 자녀가 수익자입니다. 누구를 대상으로 위험을 보장하는지와 누가 보험금을 받는지를 구분할 수 있다면 기본 개념을 이해한 것입니다. 실제 계약에서는 한 사람이 여러 역할을 함께 맡을 수도 있습니다.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두 번째 문제입니다. 증권을 받은 지 십 일밖에 지나지 않았지만, 청약한 날부터는 삼십오 일이 지났습니다. 별도 특례가 없는 일반적인 표준약관에서 청약철회가 가능할까요? 잠시 생각해 보세요. 이 경우 청약일부터 삼십 일이라는 상한을 넘었으므로 일반적인 청약철회 기간을 충족하지 못합니다. 증권 수령일부터 십오 일만 보는 것이 아니라 두 기간을 함께 확인해야 합니다. 다만 약관 교부나 중요한 내용 설명에 문제가 있다면, 그 사유에 따른 계약 취소는 별도의 요건과 기간으로 판단합니다.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번째 강의를 정리하겠습니다. 보험은 여러 사람이 위험을 함께 부담하는 제도이며, 개인의 계약은 정해진 약관을 기준으로 작동합니다. 계약자와 피보험자, 수익자의 역할을 분명히 구분하세요. 기간을 외울 때는 숫자만 외우지 말고 청약일인지, 증권 수령일인지, 계약 성립일인지 출발점을 함께 말해 보세요. 청약철회와 계약 취소, 무효와 해지는 사유와 효과가 다릅니다. 오늘 설명을 듣고 헷갈린 부분이 있다면 해당 장면으로 돌아가 비교해 보세요. 다음 강의에서는 이어지는 계약 실무와 심사에 관한 내용을 차근차근 살펴보겠습니다.</a:t>
            </a:r>
          </a:p>
          <a:p xmlns:a="http://schemas.openxmlformats.org/drawingml/2006/main">
            <a:r>
              <a:t/>
            </a:r>
          </a:p>
          <a:p xmlns:a="http://schemas.openxmlformats.org/drawingml/2006/main">
            <a:r>
              <a:t>참고 자료</a:t>
            </a:r>
          </a:p>
          <a:p xmlns:a="http://schemas.openxmlformats.org/drawingml/2006/main">
            <a:r>
              <a:t>보험업감독업무시행세칙 별표15 생명보험 표준약관 (본문 2025.6.30 개정 표기)</a:t>
            </a:r>
          </a:p>
          <a:p xmlns:a="http://schemas.openxmlformats.org/drawingml/2006/main">
            <a:r>
              <a:t>https://www.law.go.kr/LSW/flDownload.do?bylClsCd=200201&amp;flSeq=153808295</a:t>
            </a:r>
          </a:p>
          <a:p xmlns:a="http://schemas.openxmlformats.org/drawingml/2006/main">
            <a:r>
              <a:t>확인일: 2026-10-06. 응시 회차 공식 교재의 적용 기준일은 별도 대조 필요.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678efc91fc444b02"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86305b4fc3034d85" Type="http://schemas.openxmlformats.org/officeDocument/2006/relationships/slideLayout" Target="../slideLayouts/slideLayout1.xml"/><Relationship Id="Rec98d86ac89b46a1" Type="http://schemas.openxmlformats.org/officeDocument/2006/relationships/theme" Target="theme/theme2.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6305b4fc3034d8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Id="R1d3776e494bf4c70" Type="http://schemas.openxmlformats.org/officeDocument/2006/relationships/image" Target="../media/image.png" /><ns0:Relationship Id="R89fc9bf41ee34ff6" Type="http://schemas.openxmlformats.org/officeDocument/2006/relationships/slideLayout" Target="../slideLayouts/slideLayout1.xml" /><ns0:Relationship Id="Rbe3a797b0e1e4630" Type="http://schemas.openxmlformats.org/officeDocument/2006/relationships/notesSlide" Target="../notesSlides/notesSlide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Id="R616c5b6ddba549c7" Type="http://schemas.openxmlformats.org/officeDocument/2006/relationships/notesSlide" Target="../notesSlides/notesSlide2.xml" /><ns0:Relationship Id="Ra51f8313e3eb49e0" Type="http://schemas.openxmlformats.org/officeDocument/2006/relationships/slideLayout" Target="../slideLayouts/slideLayout1.xml" /><ns0:Relationship Id="Rfa2d4354590f4169" Type="http://schemas.openxmlformats.org/officeDocument/2006/relationships/image" Target="../media/image2.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Id="R1c6ef3a9325046b6" Type="http://schemas.openxmlformats.org/officeDocument/2006/relationships/slideLayout" Target="../slideLayouts/slideLayout1.xml" /><ns0:Relationship Id="R735a7b8f6f8c4a28" Type="http://schemas.openxmlformats.org/officeDocument/2006/relationships/image" Target="../media/image3.png" /><ns0:Relationship Id="Re3ecfb5a0fce470a" Type="http://schemas.openxmlformats.org/officeDocument/2006/relationships/notesSlide" Target="../notesSlides/notesSlide3.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Id="R6e4b75ca70654510" Type="http://schemas.openxmlformats.org/officeDocument/2006/relationships/slideLayout" Target="../slideLayouts/slideLayout1.xml" /><ns0:Relationship Id="R8f598f7c3add43b3" Type="http://schemas.openxmlformats.org/officeDocument/2006/relationships/image" Target="../media/image4.png" /><ns0:Relationship Id="Rddd6c0e888bb48e0" Type="http://schemas.openxmlformats.org/officeDocument/2006/relationships/notesSlide" Target="../notesSlides/notesSlide4.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Id="R540c3692f3504a6d" Type="http://schemas.openxmlformats.org/officeDocument/2006/relationships/notesSlide" Target="../notesSlides/notesSlide5.xml" /><ns0:Relationship Id="R742ef4f9939d4a12" Type="http://schemas.openxmlformats.org/officeDocument/2006/relationships/image" Target="../media/image5.png" /><ns0:Relationship Id="Rc05d072bbc574d7d"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Id="R47b2a5aa66ba4eaf" Type="http://schemas.openxmlformats.org/officeDocument/2006/relationships/slideLayout" Target="../slideLayouts/slideLayout1.xml" /><ns0:Relationship Id="R80557959fe3549d3" Type="http://schemas.openxmlformats.org/officeDocument/2006/relationships/image" Target="../media/image6.png" /><ns0:Relationship Id="Rd81e5d00c071478f" Type="http://schemas.openxmlformats.org/officeDocument/2006/relationships/notesSlide" Target="../notesSlides/notesSlide6.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Id="R0104989011e248cd" Type="http://schemas.openxmlformats.org/officeDocument/2006/relationships/image" Target="../media/image7.png" /><ns0:Relationship Id="R8eb2082cffa24309" Type="http://schemas.openxmlformats.org/officeDocument/2006/relationships/notesSlide" Target="../notesSlides/notesSlide7.xml" /><ns0:Relationship Id="Rc4f940b1fc7e4116"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Id="R094d5b24308249e5" Type="http://schemas.openxmlformats.org/officeDocument/2006/relationships/notesSlide" Target="../notesSlides/notesSlide8.xml" /><ns0:Relationship Id="Ra1d5a0fc7d214a45"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Id="R474f9630e5054acd" Type="http://schemas.openxmlformats.org/officeDocument/2006/relationships/notesSlide" Target="../notesSlides/notesSlide9.xml" /><ns0:Relationship Id="Ra40b21348cce4d81"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Id="R383cc28143cb4de0" Type="http://schemas.openxmlformats.org/officeDocument/2006/relationships/image" Target="../media/image8.png" /><ns0:Relationship Id="R5dcd1707a48b413b" Type="http://schemas.openxmlformats.org/officeDocument/2006/relationships/notesSlide" Target="../notesSlides/notesSlide10.xml" /><ns0:Relationship Id="R70b7ad8f38af4006"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Id="R1f1954ad16c24806" Type="http://schemas.openxmlformats.org/officeDocument/2006/relationships/image" Target="../media/image9.png" /><ns0:Relationship Id="R3cfac3565de14306" Type="http://schemas.openxmlformats.org/officeDocument/2006/relationships/slideLayout" Target="../slideLayouts/slideLayout1.xml" /><ns0:Relationship Id="Rabbd4c80aee9459e" Type="http://schemas.openxmlformats.org/officeDocument/2006/relationships/notesSlide" Target="../notesSlides/notesSlide1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Id="R205fa96ec614440d" Type="http://schemas.openxmlformats.org/officeDocument/2006/relationships/slideLayout" Target="../slideLayouts/slideLayout1.xml" /><ns0:Relationship Id="R4fcbd090b5c34e74" Type="http://schemas.openxmlformats.org/officeDocument/2006/relationships/image" Target="../media/image10.png" /><ns0:Relationship Id="R8388221a59c141c6" Type="http://schemas.openxmlformats.org/officeDocument/2006/relationships/notesSlide" Target="../notesSlides/notesSlide12.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Id="R40d400adfa0c45c6" Type="http://schemas.openxmlformats.org/officeDocument/2006/relationships/image" Target="../media/image11.png" /><ns0:Relationship Id="Rabf9aa60b23f4f28" Type="http://schemas.openxmlformats.org/officeDocument/2006/relationships/notesSlide" Target="../notesSlides/notesSlide13.xml" /><ns0:Relationship Id="Rdab166c6a184466b"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Id="R965d1557121d4209" Type="http://schemas.openxmlformats.org/officeDocument/2006/relationships/slideLayout" Target="../slideLayouts/slideLayout1.xml" /><ns0:Relationship Id="Re833f1dc44e14c34" Type="http://schemas.openxmlformats.org/officeDocument/2006/relationships/notesSlide" Target="../notesSlides/notesSlide14.xml" /><ns0:Relationship Id="Rf370d11edd9840fb" Type="http://schemas.openxmlformats.org/officeDocument/2006/relationships/image" Target="../media/image12.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Id="R2965f3e112d24dd9" Type="http://schemas.openxmlformats.org/officeDocument/2006/relationships/image" Target="../media/image13.png" /><ns0:Relationship Id="R4c80e26c16e34bc3" Type="http://schemas.openxmlformats.org/officeDocument/2006/relationships/notesSlide" Target="../notesSlides/notesSlide15.xml" /><ns0:Relationship Id="R68062716aa2a4bd0"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Id="R12dedbc8c3c042da" Type="http://schemas.openxmlformats.org/officeDocument/2006/relationships/notesSlide" Target="../notesSlides/notesSlide16.xml" /><ns0:Relationship Id="R7034ab4b3c724cc3" Type="http://schemas.openxmlformats.org/officeDocument/2006/relationships/image" Target="../media/image14.png" /><ns0:Relationship Id="Rb4fce875585b44a5"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Id="R316cdd2d4813428d" Type="http://schemas.openxmlformats.org/officeDocument/2006/relationships/image" Target="../media/image15.png" /><ns0:Relationship Id="R3678170d1c0349f6" Type="http://schemas.openxmlformats.org/officeDocument/2006/relationships/notesSlide" Target="../notesSlides/notesSlide17.xml" /><ns0:Relationship Id="Rcec7d4eb1c7a4928"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Id="R06839efa9482440b" Type="http://schemas.openxmlformats.org/officeDocument/2006/relationships/notesSlide" Target="../notesSlides/notesSlide18.xml" /><ns0:Relationship Id="R0786ad0b2f744691" Type="http://schemas.openxmlformats.org/officeDocument/2006/relationships/image" Target="../media/image16.png" /><ns0:Relationship Id="R9aa8d6d57f69465e"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Id="Rc691e195cc454340" Type="http://schemas.openxmlformats.org/officeDocument/2006/relationships/notesSlide" Target="../notesSlides/notesSlide19.xml" /><ns0:Relationship Id="Re02b3cac355c468c"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Id="R21c4e4a79503488b" Type="http://schemas.openxmlformats.org/officeDocument/2006/relationships/notesSlide" Target="../notesSlides/notesSlide20.xml" /><ns0:Relationship Id="Re934233807ad4987" Type="http://schemas.openxmlformats.org/officeDocument/2006/relationships/slideLayout" Target="../slideLayouts/slideLayout1.xml" /><ns0:Relationship Id="Redab8dfcb1474336" Type="http://schemas.openxmlformats.org/officeDocument/2006/relationships/image" Target="../media/image17.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Id="R17982dc4ac214448" Type="http://schemas.openxmlformats.org/officeDocument/2006/relationships/image" Target="../media/image18.png" /><ns0:Relationship Id="R624eaee4c18d4b93" Type="http://schemas.openxmlformats.org/officeDocument/2006/relationships/slideLayout" Target="../slideLayouts/slideLayout1.xml" /><ns0:Relationship Id="R9a8b07ccdfc14e36" Type="http://schemas.openxmlformats.org/officeDocument/2006/relationships/notesSlide" Target="../notesSlides/notesSlide2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Id="R1e73da25254c4fb5" Type="http://schemas.openxmlformats.org/officeDocument/2006/relationships/slideLayout" Target="../slideLayouts/slideLayout1.xml" /><ns0:Relationship Id="R21f02c8712f7466e" Type="http://schemas.openxmlformats.org/officeDocument/2006/relationships/image" Target="../media/image19.png" /><ns0:Relationship Id="R6b459e172e5147b6" Type="http://schemas.openxmlformats.org/officeDocument/2006/relationships/notesSlide" Target="../notesSlides/notesSlide22.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Id="R3e7d6a3061bc4780" Type="http://schemas.openxmlformats.org/officeDocument/2006/relationships/slideLayout" Target="../slideLayouts/slideLayout1.xml" /><ns0:Relationship Id="R6abf7533084b4c92" Type="http://schemas.openxmlformats.org/officeDocument/2006/relationships/notesSlide" Target="../notesSlides/notesSlide23.xml" /><ns0:Relationship Id="R6e7271eb66ea49de" Type="http://schemas.openxmlformats.org/officeDocument/2006/relationships/image" Target="../media/image20.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Id="R01d184c96cfe48d9" Type="http://schemas.openxmlformats.org/officeDocument/2006/relationships/slideLayout" Target="../slideLayouts/slideLayout1.xml" /><ns0:Relationship Id="Re7f01c2eb09e473c" Type="http://schemas.openxmlformats.org/officeDocument/2006/relationships/notesSlide" Target="../notesSlides/notesSlide24.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Id="R4c4831de572a4637" Type="http://schemas.openxmlformats.org/officeDocument/2006/relationships/slideLayout" Target="../slideLayouts/slideLayout1.xml" /><ns0:Relationship Id="R5e420ae655994dcb" Type="http://schemas.openxmlformats.org/officeDocument/2006/relationships/notesSlide" Target="../notesSlides/notesSlide25.xml" /><ns0:Relationship Id="R6f73ae10265f40d8" Type="http://schemas.openxmlformats.org/officeDocument/2006/relationships/image" Target="../media/image21.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Id="R4be63750a83e42b6" Type="http://schemas.openxmlformats.org/officeDocument/2006/relationships/slideLayout" Target="../slideLayouts/slideLayout1.xml" /><ns0:Relationship Id="Rdaaf3744fd3b4b6b" Type="http://schemas.openxmlformats.org/officeDocument/2006/relationships/notesSlide" Target="../notesSlides/notesSlide26.xml" /><ns0:Relationship Id="Rfa383f067e8a43b4" Type="http://schemas.openxmlformats.org/officeDocument/2006/relationships/image" Target="../media/image22.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Id="Ra5c12bb4a059494d" Type="http://schemas.openxmlformats.org/officeDocument/2006/relationships/notesSlide" Target="../notesSlides/notesSlide27.xml" /><ns0:Relationship Id="Raa12103b88cc4ab8"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Id="R81a2f58cdb384ad8" Type="http://schemas.openxmlformats.org/officeDocument/2006/relationships/notesSlide" Target="../notesSlides/notesSlide28.xml" /><ns0:Relationship Id="Rbc60eff231e94f49" Type="http://schemas.openxmlformats.org/officeDocument/2006/relationships/image" Target="../media/image23.png" /><ns0:Relationship Id="Re5b6441111404bf7"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Id="R265b70aa60bd4ef2" Type="http://schemas.openxmlformats.org/officeDocument/2006/relationships/slideLayout" Target="../slideLayouts/slideLayout1.xml" /><ns0:Relationship Id="R8b7c8d9129544de3" Type="http://schemas.openxmlformats.org/officeDocument/2006/relationships/notesSlide" Target="../notesSlides/notesSlide29.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0.xml.rels><?xml version='1.0' encoding='utf-8'?>
<ns0:Relationships xmlns:ns0="http://schemas.openxmlformats.org/package/2006/relationships"><ns0:Relationship Id="Rb403132ed3e448d3" Type="http://schemas.openxmlformats.org/officeDocument/2006/relationships/slideLayout" Target="../slideLayouts/slideLayout1.xml" /><ns0:Relationship Id="Re8436e398d9447ef" Type="http://schemas.openxmlformats.org/officeDocument/2006/relationships/notesSlide" Target="../notesSlides/notesSlide3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1.xml.rels><?xml version='1.0' encoding='utf-8'?>
<ns0:Relationships xmlns:ns0="http://schemas.openxmlformats.org/package/2006/relationships"><ns0:Relationship Id="R51d374f8387442dd" Type="http://schemas.openxmlformats.org/officeDocument/2006/relationships/notesSlide" Target="../notesSlides/notesSlide31.xml" /><ns0:Relationship Id="Rc40fcb355dff4b13" Type="http://schemas.openxmlformats.org/officeDocument/2006/relationships/image" Target="../media/image24.png" /><ns0:Relationship Id="Rdb56929a773f40ac"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solidFill>
          <ns1:srgbClr val="F5F7FA"/>
        </ns1:solidFill>
      </ns0:bgPr>
    </ns0:bg>
    <ns0:spTree>
      <ns0:nvGrpSpPr>
        <ns0:cNvPr id="1" name=""/>
        <ns0:cNvGrpSpPr/>
        <ns0:nvPr/>
      </ns0:nvGrpSpPr>
      <ns0:grpSpPr>
        <ns1:xfrm/>
      </ns0:grpSpPr>
      <ns0:pic>
        <ns0:nvPicPr>
          <ns0:cNvPr id="5" name=""/>
          <ns0:cNvPicPr>
            <ns1:picLocks noChangeAspect="1"/>
          </ns0:cNvPicPr>
          <ns0:nvPr/>
        </ns0:nvPicPr>
        <ns0:blipFill>
          <ns1:blip ns2:embed="R1d3776e494bf4c70"/>
          <ns1:srcRect l="0" t="27" r="0" b="27"/>
          <ns1:stretch>
            <ns1:fillRect l="0" t="0" r="0" b="0"/>
          </ns1:stretch>
        </ns0:blipFill>
        <ns0:spPr>
          <ns1:xfrm>
            <ns1:off x="0" y="0"/>
            <ns1:ext cx="12192000" cy="6858000"/>
          </ns1:xfrm>
          <ns1:prstGeom prst="rect">
            <ns1:avLst/>
          </ns1:prstGeom>
        </ns0:spPr>
      </ns0:pic>
      <ns0:sp>
        <ns0:nvSpPr>
          <ns0:cNvPr id="2" name="">
            <ns1:extLst>
              <ns1:ext uri="{FF2B5EF4-FFF2-40B4-BE49-F238E27FC236}">
                <ns3:creationId id="{B064CD45-9B91-4459-99DB-9BC7F3D9F647}"/>
              </ns1:ext>
            </ns1:extLst>
          </ns0:cNvPr>
          <ns0:cNvSpPr>
            <ns1:spLocks noGrp="1"/>
          </ns0:cNvSpPr>
          <ns0:nvPr/>
        </ns0:nvSpPr>
        <ns0:spPr>
          <ns1:xfrm>
            <ns1:off x="666750" y="1238250"/>
            <ns1:ext cx="6477000" cy="428625"/>
          </ns1:xfrm>
          <ns1:prstGeom prst="rect">
            <ns1:avLst/>
          </ns1:prstGeom>
          <ns1:noFill/>
          <ns1:ln w="0">
            <ns1:noFill/>
          </ns1:ln>
        </ns0:spPr>
        <ns0:txBody>
          <ns1:bodyPr>
            <ns1:noAutofit/>
          </ns1:bodyPr>
          <ns1:lstStyle/>
          <ns1:p>
            <ns1:pPr>
              <ns1:defRPr sz="1800">
                <ns1:solidFill>
                  <ns1:srgbClr val="9CCDFC"/>
                </ns1:solidFill>
                <ns1:latin typeface="Paperlogy 4 Regular"/>
                <ns1:ea typeface="Paperlogy 4 Regular"/>
                <ns1:cs typeface="Paperlogy 4 Regular"/>
              </ns1:defRPr>
            </ns1:pPr>
            <ns1:r>
              <ns1:rPr sz="1800">
                <ns1:solidFill>
                  <ns1:srgbClr val="9CCDFC"/>
                </ns1:solidFill>
                <ns1:latin typeface="Paperlogy 4 Regular"/>
                <ns1:ea typeface="Paperlogy 4 Regular"/>
                <ns1:cs typeface="Paperlogy 4 Regular"/>
              </ns1:rPr>
              <ns1:t>생명보험설계사 시험 · 1강</ns1:t>
            </ns1:r>
          </ns1:p>
        </ns0:txBody>
      </ns0:sp>
      <ns0:sp>
        <ns0:nvSpPr>
          <ns0:cNvPr id="3" name="">
            <ns1:extLst>
              <ns1:ext uri="{FF2B5EF4-FFF2-40B4-BE49-F238E27FC236}">
                <ns3:creationId id="{7BE6FFD2-0604-41F6-B07C-7A6F260FDE44}"/>
              </ns1:ext>
            </ns1:extLst>
          </ns0:cNvPr>
          <ns0:cNvSpPr>
            <ns1:spLocks noGrp="1"/>
          </ns0:cNvSpPr>
          <ns0:nvPr/>
        </ns0:nvSpPr>
        <ns0:spPr>
          <ns1:xfrm>
            <ns1:off x="619125" y="2257425"/>
            <ns1:ext cx="7620000" cy="1809750"/>
          </ns1:xfrm>
          <ns1:prstGeom prst="rect">
            <ns1:avLst/>
          </ns1:prstGeom>
          <ns1:noFill/>
          <ns1:ln w="0">
            <ns1:noFill/>
          </ns1:ln>
        </ns0:spPr>
        <ns0:txBody>
          <ns1:bodyPr>
            <ns1:noAutofit/>
          </ns1:bodyPr>
          <ns1:lstStyle/>
          <ns1:p>
            <ns1:pPr>
              <ns1:defRPr sz="4950">
                <ns1:solidFill>
                  <ns1:srgbClr val="FFFFFF"/>
                </ns1:solidFill>
                <ns1:latin typeface="Paperlogy 6 SemiBold"/>
                <ns1:ea typeface="Paperlogy 6 SemiBold"/>
                <ns1:cs typeface="Paperlogy 6 SemiBold"/>
              </ns1:defRPr>
            </ns1:pPr>
            <ns1:r>
              <ns1:rPr sz="4950">
                <ns1:solidFill>
                  <ns1:srgbClr val="FFFFFF"/>
                </ns1:solidFill>
                <ns1:latin typeface="Paperlogy 6 SemiBold"/>
                <ns1:ea typeface="Paperlogy 6 SemiBold"/>
                <ns1:cs typeface="Paperlogy 6 SemiBold"/>
              </ns1:rPr>
              <ns1:t>생명보험의 이해와</ns1:t>
            </ns1:r>
          </ns1:p>
          <ns1:p>
            <ns1:pPr>
              <ns1:defRPr sz="4950">
                <ns1:solidFill>
                  <ns1:srgbClr val="FFFFFF"/>
                </ns1:solidFill>
                <ns1:latin typeface="Paperlogy 6 SemiBold"/>
                <ns1:ea typeface="Paperlogy 6 SemiBold"/>
                <ns1:cs typeface="Paperlogy 6 SemiBold"/>
              </ns1:defRPr>
            </ns1:pPr>
            <ns1:r>
              <ns1:rPr sz="4950">
                <ns1:solidFill>
                  <ns1:srgbClr val="FFFFFF"/>
                </ns1:solidFill>
                <ns1:latin typeface="Paperlogy 6 SemiBold"/>
                <ns1:ea typeface="Paperlogy 6 SemiBold"/>
                <ns1:cs typeface="Paperlogy 6 SemiBold"/>
              </ns1:rPr>
              <ns1:t>계약의 기초</ns1:t>
            </ns1:r>
          </ns1:p>
        </ns0:txBody>
      </ns0:sp>
      <ns0:sp>
        <ns0:nvSpPr>
          <ns0:cNvPr id="4" name="">
            <ns1:extLst>
              <ns1:ext uri="{FF2B5EF4-FFF2-40B4-BE49-F238E27FC236}">
                <ns3:creationId id="{3EDBA117-6FB7-493D-81B9-2822A240701F}"/>
              </ns1:ext>
            </ns1:extLst>
          </ns0:cNvPr>
          <ns0:cNvSpPr>
            <ns1:spLocks noGrp="1"/>
          </ns0:cNvSpPr>
          <ns0:nvPr/>
        </ns0:nvSpPr>
        <ns0:spPr>
          <ns1:xfrm>
            <ns1:off x="666750" y="5143500"/>
            <ns1:ext cx="6858000" cy="457200"/>
          </ns1:xfrm>
          <ns1:prstGeom prst="rect">
            <ns1:avLst/>
          </ns1:prstGeom>
          <ns1:noFill/>
          <ns1:ln w="0">
            <ns1:noFill/>
          </ns1:ln>
        </ns0:spPr>
        <ns0:txBody>
          <ns1:bodyPr>
            <ns1:noAutofit/>
          </ns1:bodyPr>
          <ns1:lstStyle/>
          <ns1:p>
            <ns1:pPr>
              <ns1:defRPr sz="1875">
                <ns1:solidFill>
                  <ns1:srgbClr val="E2EAF1"/>
                </ns1:solidFill>
                <ns1:latin typeface="Paperlogy 4 Regular"/>
                <ns1:ea typeface="Paperlogy 4 Regular"/>
                <ns1:cs typeface="Paperlogy 4 Regular"/>
              </ns1:defRPr>
            </ns1:pPr>
            <ns1:r>
              <ns1:rPr sz="1875">
                <ns1:solidFill>
                  <ns1:srgbClr val="E2EAF1"/>
                </ns1:solidFill>
                <ns1:latin typeface="Paperlogy 4 Regular"/>
                <ns1:ea typeface="Paperlogy 4 Regular"/>
                <ns1:cs typeface="Paperlogy 4 Regular"/>
              </ns1:rPr>
              <ns1:t>에즈금융서비스 교육상품총괄본부</ns1:t>
            </ns1:r>
          </ns1:p>
        </ns0:txBody>
      </ns0:sp>
      <ns0:sp>
        <ns0:nvSpPr>
          <ns0:cNvPr id="6" name="Rectangle 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7" name="AZ aligned education lockup"/>
          <ns0:cNvPicPr>
            <ns1:picLocks noChangeAspect="1"/>
          </ns0:cNvPicPr>
          <ns0:nvPr/>
        </ns0:nvPicPr>
        <ns0:blipFill>
          <ns1:blip ns2:embed="rIdAZAligned20261008"/>
          <ns1:stretch/>
        </ns0:blipFill>
        <ns0:spPr>
          <ns1:xfrm>
            <ns1:off x="10845800" y="63500"/>
            <ns1:ext cx="1143000" cy="534988"/>
          </ns1:xfrm>
          <ns1:prstGeom prst="rect">
            <ns1:avLst/>
          </ns1:prstGeom>
        </ns0:spPr>
      </ns0:pic>
    </ns0:spTree>
    <ns0:extLst>
      <ns0:ext uri="{BB962C8B-B14F-4D97-AF65-F5344CB8AC3E}">
        <ns4:creationId val="1377337699"/>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1" name="">
            <ns1:extLst>
              <ns1:ext uri="{FF2B5EF4-FFF2-40B4-BE49-F238E27FC236}">
                <ns2:creationId id="{BCA6DED2-2B81-40B4-9D4C-1D646F1A9FA7}"/>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오늘 배울 내용</ns1:t>
            </ns1:r>
          </ns1:p>
        </ns0:txBody>
      </ns0:sp>
      <ns0:sp>
        <ns0:nvSpPr>
          <ns0:cNvPr id="3" name="">
            <ns1:extLst>
              <ns1:ext uri="{FF2B5EF4-FFF2-40B4-BE49-F238E27FC236}">
                <ns2:creationId id="{5DD2D75F-42BA-40ED-AC21-FF02DB4E810A}"/>
              </ns1:ext>
            </ns1:extLst>
          </ns0:cNvPr>
          <ns0:cNvSpPr>
            <ns1:spLocks noGrp="1"/>
          </ns0:cNvSpPr>
          <ns0:nvPr/>
        </ns0:nvSpPr>
        <ns0:spPr>
          <ns1:xfrm>
            <ns1:off x="647700" y="200977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보험의 역할</ns1:t>
            </ns1:r>
          </ns1:p>
        </ns0:txBody>
      </ns0:sp>
      <ns0:sp>
        <ns0:nvSpPr>
          <ns0:cNvPr id="4" name="">
            <ns1:extLst>
              <ns1:ext uri="{FF2B5EF4-FFF2-40B4-BE49-F238E27FC236}">
                <ns2:creationId id="{D43FDBF3-E2B0-4798-A94B-0DF14C2A4B77}"/>
              </ns1:ext>
            </ns1:extLst>
          </ns0:cNvPr>
          <ns0:cNvSpPr>
            <ns1:spLocks noGrp="1"/>
          </ns0:cNvSpPr>
          <ns0:nvPr/>
        </ns0:nvSpPr>
        <ns0:spPr>
          <ns1:xfrm>
            <ns1:off x="3733800" y="200977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역사와 사회보장, 생애주기</ns1:t>
            </ns1:r>
          </ns1:p>
        </ns0:txBody>
      </ns0:sp>
      <ns0:sp>
        <ns0:nvSpPr>
          <ns0:cNvPr id="5" name="">
            <ns1:extLst>
              <ns1:ext uri="{FF2B5EF4-FFF2-40B4-BE49-F238E27FC236}">
                <ns2:creationId id="{A8158605-62C5-4914-ABC6-FC5AF9390995}"/>
              </ns1:ext>
            </ns1:extLst>
          </ns0:cNvPr>
          <ns0:cNvSpPr>
            <ns1:spLocks noGrp="1"/>
          </ns0:cNvSpPr>
          <ns0:nvPr/>
        </ns0:nvSpPr>
        <ns0:spPr>
          <ns1:xfrm>
            <ns1:off x="647700" y="3219450"/>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보험의 원리</ns1:t>
            </ns1:r>
          </ns1:p>
        </ns0:txBody>
      </ns0:sp>
      <ns0:sp>
        <ns0:nvSpPr>
          <ns0:cNvPr id="6" name="">
            <ns1:extLst>
              <ns1:ext uri="{FF2B5EF4-FFF2-40B4-BE49-F238E27FC236}">
                <ns2:creationId id="{0D09007B-7770-4BE0-ABED-D368303404A0}"/>
              </ns1:ext>
            </ns1:extLst>
          </ns0:cNvPr>
          <ns0:cNvSpPr>
            <ns1:spLocks noGrp="1"/>
          </ns0:cNvSpPr>
          <ns0:nvPr/>
        </ns0:nvSpPr>
        <ns0:spPr>
          <ns1:xfrm>
            <ns1:off x="3733800" y="3219450"/>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대수의 법칙과 보험료 산출</ns1:t>
            </ns1:r>
          </ns1:p>
        </ns0:txBody>
      </ns0:sp>
      <ns0:sp>
        <ns0:nvSpPr>
          <ns0:cNvPr id="7" name="">
            <ns1:extLst>
              <ns1:ext uri="{FF2B5EF4-FFF2-40B4-BE49-F238E27FC236}">
                <ns2:creationId id="{A05CAD4A-349B-4F9E-8CE6-BE17F0FFBAD9}"/>
              </ns1:ext>
            </ns1:extLst>
          </ns0:cNvPr>
          <ns0:cNvSpPr>
            <ns1:spLocks noGrp="1"/>
          </ns0:cNvSpPr>
          <ns0:nvPr/>
        </ns0:nvSpPr>
        <ns0:spPr>
          <ns1:xfrm>
            <ns1:off x="647700" y="442912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계약의 흐름</ns1:t>
            </ns1:r>
          </ns1:p>
        </ns0:txBody>
      </ns0:sp>
      <ns0:sp>
        <ns0:nvSpPr>
          <ns0:cNvPr id="8" name="">
            <ns1:extLst>
              <ns1:ext uri="{FF2B5EF4-FFF2-40B4-BE49-F238E27FC236}">
                <ns2:creationId id="{D98684C0-E2CF-4517-B58C-0841EB6C181B}"/>
              </ns1:ext>
            </ns1:extLst>
          </ns0:cNvPr>
          <ns0:cNvSpPr>
            <ns1:spLocks noGrp="1"/>
          </ns0:cNvSpPr>
          <ns0:nvPr/>
        </ns0:nvSpPr>
        <ns0:spPr>
          <ns1:xfrm>
            <ns1:off x="3733800" y="442912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관계자, 성립, 변경, 종료, 보험금</ns1:t>
            </ns1:r>
          </ns1:p>
        </ns0:txBody>
      </ns0:sp>
      <ns0:sp>
        <ns0:nvSpPr>
          <ns0:cNvPr id="9" name="">
            <ns1:extLst>
              <ns1:ext uri="{FF2B5EF4-FFF2-40B4-BE49-F238E27FC236}">
                <ns2:creationId id="{43F5EF91-9786-4408-B8BC-3CA1C0AE625E}"/>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C66747B8-0D0A-4EB1-B890-8177A60FA976}"/>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02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34191042"/>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E439E687-1300-4972-99D0-6D9C0A2F101A}"/>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생명보험이 필요한 이유</ns1:t>
            </ns1:r>
          </ns1:p>
        </ns0:txBody>
      </ns0:sp>
      <ns0:sp>
        <ns0:nvSpPr>
          <ns0:cNvPr id="3" name="">
            <ns1:extLst>
              <ns1:ext uri="{FF2B5EF4-FFF2-40B4-BE49-F238E27FC236}">
                <ns2:creationId id="{33638DB7-E850-4ECF-8B2C-EC8924DA9F1E}"/>
              </ns1:ext>
            </ns1:extLst>
          </ns0:cNvPr>
          <ns0:cNvSpPr>
            <ns1:spLocks noGrp="1"/>
          </ns0:cNvSpPr>
          <ns0:nvPr/>
        </ns0:nvSpPr>
        <ns0:spPr>
          <ns1:xfrm>
            <ns1:off x="657225" y="2057400"/>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서로의 위험을 함께 부담</ns1:t>
            </ns1:r>
          </ns1:p>
        </ns0:txBody>
      </ns0:sp>
      <ns0:sp>
        <ns0:nvSpPr>
          <ns0:cNvPr id="4" name="">
            <ns1:extLst>
              <ns1:ext uri="{FF2B5EF4-FFF2-40B4-BE49-F238E27FC236}">
                <ns2:creationId id="{66569D19-D93D-44C5-A550-06C21D98E459}"/>
              </ns1:ext>
            </ns1:extLst>
          </ns0:cNvPr>
          <ns0:cNvSpPr>
            <ns1:spLocks noGrp="1"/>
          </ns0:cNvSpPr>
          <ns0:nvPr/>
        </ns0:nvSpPr>
        <ns0:spPr>
          <ns1:xfrm>
            <ns1:off x="657225" y="2743200"/>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다수의 사람이 보험료를 모아 약정한 급부를 준비합니다.</ns1:t>
            </ns1:r>
          </ns1:p>
        </ns0:txBody>
      </ns0:sp>
      <ns0:sp>
        <ns0:nvSpPr>
          <ns0:cNvPr id="5" name="">
            <ns1:extLst>
              <ns1:ext uri="{FF2B5EF4-FFF2-40B4-BE49-F238E27FC236}">
                <ns2:creationId id="{AD6C389A-0823-40B2-B807-15A22CD8068E}"/>
              </ns1:ext>
            </ns1:extLst>
          </ns0:cNvPr>
          <ns0:cNvSpPr>
            <ns1:spLocks noGrp="1"/>
          </ns0:cNvSpPr>
          <ns0:nvPr/>
        </ns0:nvSpPr>
        <ns0:spPr>
          <ns1:xfrm>
            <ns1:off x="657225" y="3743325"/>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사망과 생존에 따른 경제적 위험</ns1:t>
            </ns1:r>
          </ns1:p>
        </ns0:txBody>
      </ns0:sp>
      <ns0:sp>
        <ns0:nvSpPr>
          <ns0:cNvPr id="6" name="">
            <ns1:extLst>
              <ns1:ext uri="{FF2B5EF4-FFF2-40B4-BE49-F238E27FC236}">
                <ns2:creationId id="{95E3B977-4E18-47B1-8BDF-6B89E85C064B}"/>
              </ns1:ext>
            </ns1:extLst>
          </ns0:cNvPr>
          <ns0:cNvSpPr>
            <ns1:spLocks noGrp="1"/>
          </ns0:cNvSpPr>
          <ns0:nvPr/>
        </ns0:nvSpPr>
        <ns0:spPr>
          <ns1:xfrm>
            <ns1:off x="657225" y="4429125"/>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가족의 생활비, 노후의 소득 공백 등을 대비합니다.</ns1:t>
            </ns1:r>
          </ns1:p>
        </ns0:txBody>
      </ns0:sp>
      <ns0:sp>
        <ns0:nvSpPr>
          <ns0:cNvPr id="7" name="">
            <ns1:extLst>
              <ns1:ext uri="{FF2B5EF4-FFF2-40B4-BE49-F238E27FC236}">
                <ns2:creationId id="{D9ECBC18-5A7A-4C6E-99ED-AEB3C523CCEE}"/>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1B595EAF-87A6-485B-B390-B8E006707678}"/>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03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5883923"/>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1" name="">
            <ns1:extLst>
              <ns1:ext uri="{FF2B5EF4-FFF2-40B4-BE49-F238E27FC236}">
                <ns2:creationId id="{DC5AA765-0955-4E7F-B683-7CF3E88CD3F2}"/>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생명보험의 발전 흐름</ns1:t>
            </ns1:r>
          </ns1:p>
        </ns0:txBody>
      </ns0:sp>
      <ns0:sp>
        <ns0:nvSpPr>
          <ns0:cNvPr id="3" name="">
            <ns1:extLst>
              <ns1:ext uri="{FF2B5EF4-FFF2-40B4-BE49-F238E27FC236}">
                <ns2:creationId id="{0881188B-3D27-412A-B7F0-7773368F3499}"/>
              </ns1:ext>
            </ns1:extLst>
          </ns0:cNvPr>
          <ns0:cNvSpPr>
            <ns1:spLocks noGrp="1"/>
          </ns0:cNvSpPr>
          <ns0:nvPr/>
        </ns0:nvSpPr>
        <ns0:spPr>
          <ns1:xfrm>
            <ns1:off x="647700" y="200977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전통적 상호부조</ns1:t>
            </ns1:r>
          </ns1:p>
        </ns0:txBody>
      </ns0:sp>
      <ns0:sp>
        <ns0:nvSpPr>
          <ns0:cNvPr id="4" name="">
            <ns1:extLst>
              <ns1:ext uri="{FF2B5EF4-FFF2-40B4-BE49-F238E27FC236}">
                <ns2:creationId id="{AEA6361D-385F-4C81-B544-AB6420B26BDD}"/>
              </ns1:ext>
            </ns1:extLst>
          </ns0:cNvPr>
          <ns0:cNvSpPr>
            <ns1:spLocks noGrp="1"/>
          </ns0:cNvSpPr>
          <ns0:nvPr/>
        </ns0:nvSpPr>
        <ns0:spPr>
          <ns1:xfrm>
            <ns1:off x="3733800" y="200977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계와 보 등 공동체의 경제적 도움</ns1:t>
            </ns1:r>
          </ns1:p>
        </ns0:txBody>
      </ns0:sp>
      <ns0:sp>
        <ns0:nvSpPr>
          <ns0:cNvPr id="5" name="">
            <ns1:extLst>
              <ns1:ext uri="{FF2B5EF4-FFF2-40B4-BE49-F238E27FC236}">
                <ns2:creationId id="{1A4CA201-BFCA-417C-8AC6-B89BB3A21D33}"/>
              </ns1:ext>
            </ns1:extLst>
          </ns0:cNvPr>
          <ns0:cNvSpPr>
            <ns1:spLocks noGrp="1"/>
          </ns0:cNvSpPr>
          <ns0:nvPr/>
        </ns0:nvSpPr>
        <ns0:spPr>
          <ns1:xfrm>
            <ns1:off x="647700" y="3219450"/>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산업 성장과 함께 확대</ns1:t>
            </ns1:r>
          </ns1:p>
        </ns0:txBody>
      </ns0:sp>
      <ns0:sp>
        <ns0:nvSpPr>
          <ns0:cNvPr id="6" name="">
            <ns1:extLst>
              <ns1:ext uri="{FF2B5EF4-FFF2-40B4-BE49-F238E27FC236}">
                <ns2:creationId id="{5B895BAD-3356-4108-953F-CAFB32A6D8FE}"/>
              </ns1:ext>
            </ns1:extLst>
          </ns0:cNvPr>
          <ns0:cNvSpPr>
            <ns1:spLocks noGrp="1"/>
          </ns0:cNvSpPr>
          <ns0:nvPr/>
        </ns0:nvSpPr>
        <ns0:spPr>
          <ns1:xfrm>
            <ns1:off x="3733800" y="3219450"/>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단체보험에서 개인보험으로 저변 확대</ns1:t>
            </ns1:r>
          </ns1:p>
        </ns0:txBody>
      </ns0:sp>
      <ns0:sp>
        <ns0:nvSpPr>
          <ns0:cNvPr id="7" name="">
            <ns1:extLst>
              <ns1:ext uri="{FF2B5EF4-FFF2-40B4-BE49-F238E27FC236}">
                <ns2:creationId id="{CEC6F43B-984B-453E-9EA0-EDB3DBAF42BB}"/>
              </ns1:ext>
            </ns1:extLst>
          </ns0:cNvPr>
          <ns0:cNvSpPr>
            <ns1:spLocks noGrp="1"/>
          </ns0:cNvSpPr>
          <ns0:nvPr/>
        </ns0:nvSpPr>
        <ns0:spPr>
          <ns1:xfrm>
            <ns1:off x="647700" y="442912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판매 채널과 소비자 보호</ns1:t>
            </ns1:r>
          </ns1:p>
        </ns0:txBody>
      </ns0:sp>
      <ns0:sp>
        <ns0:nvSpPr>
          <ns0:cNvPr id="8" name="">
            <ns1:extLst>
              <ns1:ext uri="{FF2B5EF4-FFF2-40B4-BE49-F238E27FC236}">
                <ns2:creationId id="{14F34984-932C-46D7-8455-211942B61B78}"/>
              </ns1:ext>
            </ns1:extLst>
          </ns0:cNvPr>
          <ns0:cNvSpPr>
            <ns1:spLocks noGrp="1"/>
          </ns0:cNvSpPr>
          <ns0:nvPr/>
        </ns0:nvSpPr>
        <ns0:spPr>
          <ns1:xfrm>
            <ns1:off x="3733800" y="442912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2003년 방카슈랑스 · 2021년 금융소비자보호법 시행</ns1:t>
            </ns1:r>
          </ns1:p>
        </ns0:txBody>
      </ns0:sp>
      <ns0:sp>
        <ns0:nvSpPr>
          <ns0:cNvPr id="9" name="">
            <ns1:extLst>
              <ns1:ext uri="{FF2B5EF4-FFF2-40B4-BE49-F238E27FC236}">
                <ns2:creationId id="{82452C65-7428-4DE8-ABD8-94177C295D97}"/>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253B5756-419F-4673-975F-0E27F8859BC2}"/>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04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78164671"/>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1" name="">
            <ns1:extLst>
              <ns1:ext uri="{FF2B5EF4-FFF2-40B4-BE49-F238E27FC236}">
                <ns2:creationId id="{16632C51-37F6-4C81-8453-4A01A9F663F5}"/>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사회보장제도의 구분</ns1:t>
            </ns1:r>
          </ns1:p>
        </ns0:txBody>
      </ns0:sp>
      <ns0:sp>
        <ns0:nvSpPr>
          <ns0:cNvPr id="3" name="">
            <ns1:extLst>
              <ns1:ext uri="{FF2B5EF4-FFF2-40B4-BE49-F238E27FC236}">
                <ns2:creationId id="{6D166DAC-4A28-44FB-B9EB-107C3D7715A5}"/>
              </ns1:ext>
            </ns1:extLst>
          </ns0:cNvPr>
          <ns0:cNvSpPr>
            <ns1:spLocks noGrp="1"/>
          </ns0:cNvSpPr>
          <ns0:nvPr/>
        </ns0:nvSpPr>
        <ns0:spPr>
          <ns1:xfrm>
            <ns1:off x="647700" y="200977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사회보험</ns1:t>
            </ns1:r>
          </ns1:p>
        </ns0:txBody>
      </ns0:sp>
      <ns0:sp>
        <ns0:nvSpPr>
          <ns0:cNvPr id="4" name="">
            <ns1:extLst>
              <ns1:ext uri="{FF2B5EF4-FFF2-40B4-BE49-F238E27FC236}">
                <ns2:creationId id="{709C79B3-0B2B-418F-A516-6916B88A9D9E}"/>
              </ns1:ext>
            </ns1:extLst>
          </ns0:cNvPr>
          <ns0:cNvSpPr>
            <ns1:spLocks noGrp="1"/>
          </ns0:cNvSpPr>
          <ns0:nvPr/>
        </ns0:nvSpPr>
        <ns0:spPr>
          <ns1:xfrm>
            <ns1:off x="3733800" y="200977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보험 방식으로 사회적 위험에 대비</ns1:t>
            </ns1:r>
          </ns1:p>
        </ns0:txBody>
      </ns0:sp>
      <ns0:sp>
        <ns0:nvSpPr>
          <ns0:cNvPr id="5" name="">
            <ns1:extLst>
              <ns1:ext uri="{FF2B5EF4-FFF2-40B4-BE49-F238E27FC236}">
                <ns2:creationId id="{F62EDBC6-C55D-435D-A16A-1AD26D5AFAAD}"/>
              </ns1:ext>
            </ns1:extLst>
          </ns0:cNvPr>
          <ns0:cNvSpPr>
            <ns1:spLocks noGrp="1"/>
          </ns0:cNvSpPr>
          <ns0:nvPr/>
        </ns0:nvSpPr>
        <ns0:spPr>
          <ns1:xfrm>
            <ns1:off x="647700" y="3219450"/>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공공부조</ns1:t>
            </ns1:r>
          </ns1:p>
        </ns0:txBody>
      </ns0:sp>
      <ns0:sp>
        <ns0:nvSpPr>
          <ns0:cNvPr id="6" name="">
            <ns1:extLst>
              <ns1:ext uri="{FF2B5EF4-FFF2-40B4-BE49-F238E27FC236}">
                <ns2:creationId id="{8914A785-5F1E-4470-92EC-3C0D093EF923}"/>
              </ns1:ext>
            </ns1:extLst>
          </ns0:cNvPr>
          <ns0:cNvSpPr>
            <ns1:spLocks noGrp="1"/>
          </ns0:cNvSpPr>
          <ns0:nvPr/>
        </ns0:nvSpPr>
        <ns0:spPr>
          <ns1:xfrm>
            <ns1:off x="3733800" y="3219450"/>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국가·지자체 책임으로 생활 유지와 자립 지원</ns1:t>
            </ns1:r>
          </ns1:p>
        </ns0:txBody>
      </ns0:sp>
      <ns0:sp>
        <ns0:nvSpPr>
          <ns0:cNvPr id="7" name="">
            <ns1:extLst>
              <ns1:ext uri="{FF2B5EF4-FFF2-40B4-BE49-F238E27FC236}">
                <ns2:creationId id="{0F851523-3325-48EA-A642-64203E5779DA}"/>
              </ns1:ext>
            </ns1:extLst>
          </ns0:cNvPr>
          <ns0:cNvSpPr>
            <ns1:spLocks noGrp="1"/>
          </ns0:cNvSpPr>
          <ns0:nvPr/>
        </ns0:nvSpPr>
        <ns0:spPr>
          <ns1:xfrm>
            <ns1:off x="647700" y="442912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사회서비스</ns1:t>
            </ns1:r>
          </ns1:p>
        </ns0:txBody>
      </ns0:sp>
      <ns0:sp>
        <ns0:nvSpPr>
          <ns0:cNvPr id="8" name="">
            <ns1:extLst>
              <ns1:ext uri="{FF2B5EF4-FFF2-40B4-BE49-F238E27FC236}">
                <ns2:creationId id="{F58BCA5C-6EDA-46CA-8AA2-F4B8BF276EBC}"/>
              </ns1:ext>
            </ns1:extLst>
          </ns0:cNvPr>
          <ns0:cNvSpPr>
            <ns1:spLocks noGrp="1"/>
          </ns0:cNvSpPr>
          <ns0:nvPr/>
        </ns0:nvSpPr>
        <ns0:spPr>
          <ns1:xfrm>
            <ns1:off x="3733800" y="442912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상담·돌봄·재활 등 필요한 서비스 제공</ns1:t>
            </ns1:r>
          </ns1:p>
        </ns0:txBody>
      </ns0:sp>
      <ns0:sp>
        <ns0:nvSpPr>
          <ns0:cNvPr id="9" name="">
            <ns1:extLst>
              <ns1:ext uri="{FF2B5EF4-FFF2-40B4-BE49-F238E27FC236}">
                <ns2:creationId id="{DCC9E090-7AFD-4C72-84D4-CFDBF90AFDD4}"/>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729EB7A4-8BC8-4131-B536-4239A3E0F800}"/>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05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42569583"/>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BF923245-7AB3-40AE-AC75-4828E3223D4B}"/>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공적 보장과 민영보험</ns1:t>
            </ns1:r>
          </ns1:p>
        </ns0:txBody>
      </ns0:sp>
      <ns0:sp>
        <ns0:nvSpPr>
          <ns0:cNvPr id="3" name="">
            <ns1:extLst>
              <ns1:ext uri="{FF2B5EF4-FFF2-40B4-BE49-F238E27FC236}">
                <ns2:creationId id="{9ED4BF9A-A06E-45B0-B28B-805F5C5E1861}"/>
              </ns1:ext>
            </ns1:extLst>
          </ns0:cNvPr>
          <ns0:cNvSpPr>
            <ns1:spLocks noGrp="1"/>
          </ns0:cNvSpPr>
          <ns0:nvPr/>
        </ns0:nvSpPr>
        <ns0:spPr>
          <ns1:xfrm>
            <ns1:off x="6477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공적 보장</ns1:t>
            </ns1:r>
          </ns1:p>
        </ns0:txBody>
      </ns0:sp>
      <ns0:sp>
        <ns0:nvSpPr>
          <ns0:cNvPr id="4" name="">
            <ns1:extLst>
              <ns1:ext uri="{FF2B5EF4-FFF2-40B4-BE49-F238E27FC236}">
                <ns2:creationId id="{A98151D9-BE72-4BC7-BF1E-14D31DA7D25E}"/>
              </ns1:ext>
            </ns1:extLst>
          </ns0:cNvPr>
          <ns0:cNvSpPr>
            <ns1:spLocks noGrp="1"/>
          </ns0:cNvSpPr>
          <ns0:nvPr/>
        </ns0:nvSpPr>
        <ns0:spPr>
          <ns1:xfrm>
            <ns1:off x="6477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법과 제도에 따라 사회적 위험에 대응</ns1:t>
            </ns1:r>
          </ns1:p>
        </ns0:txBody>
      </ns0:sp>
      <ns0:sp>
        <ns0:nvSpPr>
          <ns0:cNvPr id="5" name="">
            <ns1:extLst>
              <ns1:ext uri="{FF2B5EF4-FFF2-40B4-BE49-F238E27FC236}">
                <ns2:creationId id="{A74C3F9A-4518-461C-91B5-D9884CE2150C}"/>
              </ns1:ext>
            </ns1:extLst>
          </ns0:cNvPr>
          <ns0:cNvSpPr>
            <ns1:spLocks noGrp="1"/>
          </ns0:cNvSpPr>
          <ns0:nvPr/>
        </ns0:nvSpPr>
        <ns0:spPr>
          <ns1:xfrm>
            <ns1:off x="64770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민영보험</ns1:t>
            </ns1:r>
          </ns1:p>
        </ns0:txBody>
      </ns0:sp>
      <ns0:sp>
        <ns0:nvSpPr>
          <ns0:cNvPr id="6" name="">
            <ns1:extLst>
              <ns1:ext uri="{FF2B5EF4-FFF2-40B4-BE49-F238E27FC236}">
                <ns2:creationId id="{4377CA51-4681-4C8F-8FE4-92D4DB481E79}"/>
              </ns1:ext>
            </ns1:extLst>
          </ns0:cNvPr>
          <ns0:cNvSpPr>
            <ns1:spLocks noGrp="1"/>
          </ns0:cNvSpPr>
          <ns0:nvPr/>
        </ns0:nvSpPr>
        <ns0:spPr>
          <ns1:xfrm>
            <ns1:off x="64770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개별 계약에 따라 필요한 위험을 추가 보장</ns1:t>
            </ns1:r>
          </ns1:p>
        </ns0:txBody>
      </ns0:sp>
      <ns0:sp>
        <ns0:nvSpPr>
          <ns0:cNvPr id="7" name="">
            <ns1:extLst>
              <ns1:ext uri="{FF2B5EF4-FFF2-40B4-BE49-F238E27FC236}">
                <ns2:creationId id="{7C25F3AF-08A7-49C7-941B-A08DDB330B99}"/>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1D62EB90-6C69-4042-A92C-68198A2DCDE5}"/>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06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15962254"/>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3" name="">
            <ns1:extLst>
              <ns1:ext uri="{FF2B5EF4-FFF2-40B4-BE49-F238E27FC236}">
                <ns2:creationId id="{34F26155-C811-4563-BF02-955BDAE82E4E}"/>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보험회사의 자산운용 원칙</ns1:t>
            </ns1:r>
          </ns1:p>
        </ns0:txBody>
      </ns0:sp>
      <ns0:sp>
        <ns0:nvSpPr>
          <ns0:cNvPr id="3" name="">
            <ns1:extLst>
              <ns1:ext uri="{FF2B5EF4-FFF2-40B4-BE49-F238E27FC236}">
                <ns2:creationId id="{E98B59DF-88B9-4C8F-A8B4-88DD4C156F4F}"/>
              </ns1:ext>
            </ns1:extLst>
          </ns0:cNvPr>
          <ns0:cNvSpPr>
            <ns1:spLocks noGrp="1"/>
          </ns0:cNvSpPr>
          <ns0:nvPr/>
        </ns0:nvSpPr>
        <ns0:spPr>
          <ns1:xfrm>
            <ns1:off x="647700" y="2009775"/>
            <ns1:ext cx="5048250" cy="571500"/>
          </ns1:xfrm>
          <ns1:prstGeom prst="rect">
            <ns1:avLst/>
          </ns1:prstGeom>
          <ns1:noFill/>
          <ns1:ln w="0">
            <ns1:noFill/>
          </ns1:ln>
        </ns0:spPr>
        <ns0:txBody>
          <ns1:bodyPr>
            <ns1:noAutofit/>
          </ns1:bodyPr>
          <ns1:lstStyle/>
          <ns1:p>
            <ns1:pPr>
              <ns1:defRPr sz="2925">
                <ns1:solidFill>
                  <ns1:srgbClr val="0960BB"/>
                </ns1:solidFill>
                <ns1:latin typeface="Paperlogy 6 SemiBold"/>
                <ns1:ea typeface="Paperlogy 6 SemiBold"/>
                <ns1:cs typeface="Paperlogy 6 SemiBold"/>
              </ns1:defRPr>
            </ns1:pPr>
            <ns1:r>
              <ns1:rPr sz="2925">
                <ns1:solidFill>
                  <ns1:srgbClr val="0960BB"/>
                </ns1:solidFill>
                <ns1:latin typeface="Paperlogy 6 SemiBold"/>
                <ns1:ea typeface="Paperlogy 6 SemiBold"/>
                <ns1:cs typeface="Paperlogy 6 SemiBold"/>
              </ns1:rPr>
              <ns1:t>안전성</ns1:t>
            </ns1:r>
          </ns1:p>
        </ns0:txBody>
      </ns0:sp>
      <ns0:sp>
        <ns0:nvSpPr>
          <ns0:cNvPr id="4" name="">
            <ns1:extLst>
              <ns1:ext uri="{FF2B5EF4-FFF2-40B4-BE49-F238E27FC236}">
                <ns2:creationId id="{49C26848-E08F-439B-B7B4-D5EDDB51B798}"/>
              </ns1:ext>
            </ns1:extLst>
          </ns0:cNvPr>
          <ns0:cNvSpPr>
            <ns1:spLocks noGrp="1"/>
          </ns0:cNvSpPr>
          <ns0:nvPr/>
        </ns0:nvSpPr>
        <ns0:spPr>
          <ns1:xfrm>
            <ns1:off x="647700" y="2733675"/>
            <ns1:ext cx="5057775" cy="876300"/>
          </ns1:xfrm>
          <ns1:prstGeom prst="rect">
            <ns1:avLst/>
          </ns1:prstGeom>
          <ns1:noFill/>
          <ns1:ln w="0">
            <ns1:noFill/>
          </ns1:ln>
        </ns0:spPr>
        <ns0:txBody>
          <ns1:bodyPr>
            <ns1:noAutofit/>
          </ns1:bodyPr>
          <ns1:lstStyle/>
          <ns1:p>
            <ns1:pPr>
              <ns1:defRPr sz="2100">
                <ns1:solidFill>
                  <ns1:srgbClr val="172C43"/>
                </ns1:solidFill>
                <ns1:latin typeface="Paperlogy 4 Regular"/>
                <ns1:ea typeface="Paperlogy 4 Regular"/>
                <ns1:cs typeface="Paperlogy 4 Regular"/>
              </ns1:defRPr>
            </ns1:pPr>
            <ns1:r>
              <ns1:rPr sz="2100">
                <ns1:solidFill>
                  <ns1:srgbClr val="172C43"/>
                </ns1:solidFill>
                <ns1:latin typeface="Paperlogy 4 Regular"/>
                <ns1:ea typeface="Paperlogy 4 Regular"/>
                <ns1:cs typeface="Paperlogy 4 Regular"/>
              </ns1:rPr>
              <ns1:t>보험금 지급 재원의 안정성</ns1:t>
            </ns1:r>
          </ns1:p>
        </ns0:txBody>
      </ns0:sp>
      <ns0:sp>
        <ns0:nvSpPr>
          <ns0:cNvPr id="5" name="">
            <ns1:extLst>
              <ns1:ext uri="{FF2B5EF4-FFF2-40B4-BE49-F238E27FC236}">
                <ns2:creationId id="{4B94E2DD-F3EA-453C-BD46-082D66A0EDCB}"/>
              </ns1:ext>
            </ns1:extLst>
          </ns0:cNvPr>
          <ns0:cNvSpPr>
            <ns1:spLocks noGrp="1"/>
          </ns0:cNvSpPr>
          <ns0:nvPr/>
        </ns0:nvSpPr>
        <ns0:spPr>
          <ns1:xfrm>
            <ns1:off x="6467475" y="2009775"/>
            <ns1:ext cx="5048250" cy="571500"/>
          </ns1:xfrm>
          <ns1:prstGeom prst="rect">
            <ns1:avLst/>
          </ns1:prstGeom>
          <ns1:noFill/>
          <ns1:ln w="0">
            <ns1:noFill/>
          </ns1:ln>
        </ns0:spPr>
        <ns0:txBody>
          <ns1:bodyPr>
            <ns1:noAutofit/>
          </ns1:bodyPr>
          <ns1:lstStyle/>
          <ns1:p>
            <ns1:pPr>
              <ns1:defRPr sz="2925">
                <ns1:solidFill>
                  <ns1:srgbClr val="0960BB"/>
                </ns1:solidFill>
                <ns1:latin typeface="Paperlogy 6 SemiBold"/>
                <ns1:ea typeface="Paperlogy 6 SemiBold"/>
                <ns1:cs typeface="Paperlogy 6 SemiBold"/>
              </ns1:defRPr>
            </ns1:pPr>
            <ns1:r>
              <ns1:rPr sz="2925">
                <ns1:solidFill>
                  <ns1:srgbClr val="0960BB"/>
                </ns1:solidFill>
                <ns1:latin typeface="Paperlogy 6 SemiBold"/>
                <ns1:ea typeface="Paperlogy 6 SemiBold"/>
                <ns1:cs typeface="Paperlogy 6 SemiBold"/>
              </ns1:rPr>
              <ns1:t>수익성</ns1:t>
            </ns1:r>
          </ns1:p>
        </ns0:txBody>
      </ns0:sp>
      <ns0:sp>
        <ns0:nvSpPr>
          <ns0:cNvPr id="6" name="">
            <ns1:extLst>
              <ns1:ext uri="{FF2B5EF4-FFF2-40B4-BE49-F238E27FC236}">
                <ns2:creationId id="{7B7228C5-B217-4C3F-A5F5-2E64D161A831}"/>
              </ns1:ext>
            </ns1:extLst>
          </ns0:cNvPr>
          <ns0:cNvSpPr>
            <ns1:spLocks noGrp="1"/>
          </ns0:cNvSpPr>
          <ns0:nvPr/>
        </ns0:nvSpPr>
        <ns0:spPr>
          <ns1:xfrm>
            <ns1:off x="6467475" y="2733675"/>
            <ns1:ext cx="5057775" cy="876300"/>
          </ns1:xfrm>
          <ns1:prstGeom prst="rect">
            <ns1:avLst/>
          </ns1:prstGeom>
          <ns1:noFill/>
          <ns1:ln w="0">
            <ns1:noFill/>
          </ns1:ln>
        </ns0:spPr>
        <ns0:txBody>
          <ns1:bodyPr>
            <ns1:noAutofit/>
          </ns1:bodyPr>
          <ns1:lstStyle/>
          <ns1:p>
            <ns1:pPr>
              <ns1:defRPr sz="2100">
                <ns1:solidFill>
                  <ns1:srgbClr val="172C43"/>
                </ns1:solidFill>
                <ns1:latin typeface="Paperlogy 4 Regular"/>
                <ns1:ea typeface="Paperlogy 4 Regular"/>
                <ns1:cs typeface="Paperlogy 4 Regular"/>
              </ns1:defRPr>
            </ns1:pPr>
            <ns1:r>
              <ns1:rPr sz="2100">
                <ns1:solidFill>
                  <ns1:srgbClr val="172C43"/>
                </ns1:solidFill>
                <ns1:latin typeface="Paperlogy 4 Regular"/>
                <ns1:ea typeface="Paperlogy 4 Regular"/>
                <ns1:cs typeface="Paperlogy 4 Regular"/>
              </ns1:rPr>
              <ns1:t>장기적인 지급 재원 확보</ns1:t>
            </ns1:r>
          </ns1:p>
        </ns0:txBody>
      </ns0:sp>
      <ns0:sp>
        <ns0:nvSpPr>
          <ns0:cNvPr id="7" name="">
            <ns1:extLst>
              <ns1:ext uri="{FF2B5EF4-FFF2-40B4-BE49-F238E27FC236}">
                <ns2:creationId id="{7CF7A8CE-84EE-415B-8B36-3D655B165E9C}"/>
              </ns1:ext>
            </ns1:extLst>
          </ns0:cNvPr>
          <ns0:cNvSpPr>
            <ns1:spLocks noGrp="1"/>
          </ns0:cNvSpPr>
          <ns0:nvPr/>
        </ns0:nvSpPr>
        <ns0:spPr>
          <ns1:xfrm>
            <ns1:off x="647700" y="3781425"/>
            <ns1:ext cx="5048250" cy="571500"/>
          </ns1:xfrm>
          <ns1:prstGeom prst="rect">
            <ns1:avLst/>
          </ns1:prstGeom>
          <ns1:noFill/>
          <ns1:ln w="0">
            <ns1:noFill/>
          </ns1:ln>
        </ns0:spPr>
        <ns0:txBody>
          <ns1:bodyPr>
            <ns1:noAutofit/>
          </ns1:bodyPr>
          <ns1:lstStyle/>
          <ns1:p>
            <ns1:pPr>
              <ns1:defRPr sz="2925">
                <ns1:solidFill>
                  <ns1:srgbClr val="0960BB"/>
                </ns1:solidFill>
                <ns1:latin typeface="Paperlogy 6 SemiBold"/>
                <ns1:ea typeface="Paperlogy 6 SemiBold"/>
                <ns1:cs typeface="Paperlogy 6 SemiBold"/>
              </ns1:defRPr>
            </ns1:pPr>
            <ns1:r>
              <ns1:rPr sz="2925">
                <ns1:solidFill>
                  <ns1:srgbClr val="0960BB"/>
                </ns1:solidFill>
                <ns1:latin typeface="Paperlogy 6 SemiBold"/>
                <ns1:ea typeface="Paperlogy 6 SemiBold"/>
                <ns1:cs typeface="Paperlogy 6 SemiBold"/>
              </ns1:rPr>
              <ns1:t>유동성</ns1:t>
            </ns1:r>
          </ns1:p>
        </ns0:txBody>
      </ns0:sp>
      <ns0:sp>
        <ns0:nvSpPr>
          <ns0:cNvPr id="8" name="">
            <ns1:extLst>
              <ns1:ext uri="{FF2B5EF4-FFF2-40B4-BE49-F238E27FC236}">
                <ns2:creationId id="{6B9743E4-66EA-4709-889E-80DDB6255AB0}"/>
              </ns1:ext>
            </ns1:extLst>
          </ns0:cNvPr>
          <ns0:cNvSpPr>
            <ns1:spLocks noGrp="1"/>
          </ns0:cNvSpPr>
          <ns0:nvPr/>
        </ns0:nvSpPr>
        <ns0:spPr>
          <ns1:xfrm>
            <ns1:off x="647700" y="4505325"/>
            <ns1:ext cx="5057775" cy="876300"/>
          </ns1:xfrm>
          <ns1:prstGeom prst="rect">
            <ns1:avLst/>
          </ns1:prstGeom>
          <ns1:noFill/>
          <ns1:ln w="0">
            <ns1:noFill/>
          </ns1:ln>
        </ns0:spPr>
        <ns0:txBody>
          <ns1:bodyPr>
            <ns1:noAutofit/>
          </ns1:bodyPr>
          <ns1:lstStyle/>
          <ns1:p>
            <ns1:pPr>
              <ns1:defRPr sz="2100">
                <ns1:solidFill>
                  <ns1:srgbClr val="172C43"/>
                </ns1:solidFill>
                <ns1:latin typeface="Paperlogy 4 Regular"/>
                <ns1:ea typeface="Paperlogy 4 Regular"/>
                <ns1:cs typeface="Paperlogy 4 Regular"/>
              </ns1:defRPr>
            </ns1:pPr>
            <ns1:r>
              <ns1:rPr sz="2100">
                <ns1:solidFill>
                  <ns1:srgbClr val="172C43"/>
                </ns1:solidFill>
                <ns1:latin typeface="Paperlogy 4 Regular"/>
                <ns1:ea typeface="Paperlogy 4 Regular"/>
                <ns1:cs typeface="Paperlogy 4 Regular"/>
              </ns1:rPr>
              <ns1:t>필요한 때 현금으로 지급</ns1:t>
            </ns1:r>
          </ns1:p>
        </ns0:txBody>
      </ns0:sp>
      <ns0:sp>
        <ns0:nvSpPr>
          <ns0:cNvPr id="9" name="">
            <ns1:extLst>
              <ns1:ext uri="{FF2B5EF4-FFF2-40B4-BE49-F238E27FC236}">
                <ns2:creationId id="{AC2974CF-F46E-45DD-BF7E-D3F856B02ED9}"/>
              </ns1:ext>
            </ns1:extLst>
          </ns0:cNvPr>
          <ns0:cNvSpPr>
            <ns1:spLocks noGrp="1"/>
          </ns0:cNvSpPr>
          <ns0:nvPr/>
        </ns0:nvSpPr>
        <ns0:spPr>
          <ns1:xfrm>
            <ns1:off x="6467475" y="3781425"/>
            <ns1:ext cx="5048250" cy="571500"/>
          </ns1:xfrm>
          <ns1:prstGeom prst="rect">
            <ns1:avLst/>
          </ns1:prstGeom>
          <ns1:noFill/>
          <ns1:ln w="0">
            <ns1:noFill/>
          </ns1:ln>
        </ns0:spPr>
        <ns0:txBody>
          <ns1:bodyPr>
            <ns1:noAutofit/>
          </ns1:bodyPr>
          <ns1:lstStyle/>
          <ns1:p>
            <ns1:pPr>
              <ns1:defRPr sz="2925">
                <ns1:solidFill>
                  <ns1:srgbClr val="0960BB"/>
                </ns1:solidFill>
                <ns1:latin typeface="Paperlogy 6 SemiBold"/>
                <ns1:ea typeface="Paperlogy 6 SemiBold"/>
                <ns1:cs typeface="Paperlogy 6 SemiBold"/>
              </ns1:defRPr>
            </ns1:pPr>
            <ns1:r>
              <ns1:rPr sz="2925">
                <ns1:solidFill>
                  <ns1:srgbClr val="0960BB"/>
                </ns1:solidFill>
                <ns1:latin typeface="Paperlogy 6 SemiBold"/>
                <ns1:ea typeface="Paperlogy 6 SemiBold"/>
                <ns1:cs typeface="Paperlogy 6 SemiBold"/>
              </ns1:rPr>
              <ns1:t>공익성</ns1:t>
            </ns1:r>
          </ns1:p>
        </ns0:txBody>
      </ns0:sp>
      <ns0:sp>
        <ns0:nvSpPr>
          <ns0:cNvPr id="10" name="">
            <ns1:extLst>
              <ns1:ext uri="{FF2B5EF4-FFF2-40B4-BE49-F238E27FC236}">
                <ns2:creationId id="{B6A1FD12-E265-4689-A19D-07C85707283F}"/>
              </ns1:ext>
            </ns1:extLst>
          </ns0:cNvPr>
          <ns0:cNvSpPr>
            <ns1:spLocks noGrp="1"/>
          </ns0:cNvSpPr>
          <ns0:nvPr/>
        </ns0:nvSpPr>
        <ns0:spPr>
          <ns1:xfrm>
            <ns1:off x="6467475" y="4505325"/>
            <ns1:ext cx="5057775" cy="876300"/>
          </ns1:xfrm>
          <ns1:prstGeom prst="rect">
            <ns1:avLst/>
          </ns1:prstGeom>
          <ns1:noFill/>
          <ns1:ln w="0">
            <ns1:noFill/>
          </ns1:ln>
        </ns0:spPr>
        <ns0:txBody>
          <ns1:bodyPr>
            <ns1:noAutofit/>
          </ns1:bodyPr>
          <ns1:lstStyle/>
          <ns1:p>
            <ns1:pPr>
              <ns1:defRPr sz="2100">
                <ns1:solidFill>
                  <ns1:srgbClr val="172C43"/>
                </ns1:solidFill>
                <ns1:latin typeface="Paperlogy 4 Regular"/>
                <ns1:ea typeface="Paperlogy 4 Regular"/>
                <ns1:cs typeface="Paperlogy 4 Regular"/>
              </ns1:defRPr>
            </ns1:pPr>
            <ns1:r>
              <ns1:rPr sz="2100">
                <ns1:solidFill>
                  <ns1:srgbClr val="172C43"/>
                </ns1:solidFill>
                <ns1:latin typeface="Paperlogy 4 Regular"/>
                <ns1:ea typeface="Paperlogy 4 Regular"/>
                <ns1:cs typeface="Paperlogy 4 Regular"/>
              </ns1:rPr>
              <ns1:t>사회·경제에 미치는 영향 고려</ns1:t>
            </ns1:r>
          </ns1:p>
        </ns0:txBody>
      </ns0:sp>
      <ns0:sp>
        <ns0:nvSpPr>
          <ns0:cNvPr id="11" name="">
            <ns1:extLst>
              <ns1:ext uri="{FF2B5EF4-FFF2-40B4-BE49-F238E27FC236}">
                <ns2:creationId id="{C39D6560-C9CA-476D-AF47-DC7CD851C3C2}"/>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12" name="">
            <ns1:extLst>
              <ns1:ext uri="{FF2B5EF4-FFF2-40B4-BE49-F238E27FC236}">
                <ns2:creationId id="{19B610DA-7E14-4387-9728-53A6F0B6BB29}"/>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07 / 31</ns1:t>
            </ns1:r>
          </ns1:p>
        </ns0:txBody>
      </ns0:sp>
      <ns0:sp>
        <ns0:nvSpPr>
          <ns0:cNvPr id="14" name="Rectangle 13"/>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33865886"/>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C46"/>
        </ns1:solidFill>
      </ns0:bgPr>
    </ns0:bg>
    <ns0:spTree>
      <ns0:nvGrpSpPr>
        <ns0:cNvPr id="1" name=""/>
        <ns0:cNvGrpSpPr/>
        <ns0:nvPr/>
      </ns0:nvGrpSpPr>
      <ns0:grpSpPr>
        <ns1:xfrm/>
      </ns0:grpSpPr>
      <ns0:sp>
        <ns0:nvSpPr>
          <ns0:cNvPr id="11" name="">
            <ns1:extLst>
              <ns1:ext uri="{FF2B5EF4-FFF2-40B4-BE49-F238E27FC236}">
                <ns2:creationId id="{F0621CE6-887D-4D7A-91F6-4D201056FA90}"/>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F5F9FD"/>
                </ns1:solidFill>
                <ns1:latin typeface="Paperlogy 6 SemiBold"/>
                <ns1:ea typeface="Paperlogy 6 SemiBold"/>
                <ns1:cs typeface="Paperlogy 6 SemiBold"/>
              </ns1:defRPr>
            </ns1:pPr>
            <ns1:r>
              <ns1:rPr sz="3300">
                <ns1:solidFill>
                  <ns1:srgbClr val="F5F9FD"/>
                </ns1:solidFill>
                <ns1:latin typeface="Paperlogy 6 SemiBold"/>
                <ns1:ea typeface="Paperlogy 6 SemiBold"/>
                <ns1:cs typeface="Paperlogy 6 SemiBold"/>
              </ns1:rPr>
              <ns1:t>고령화와 노후 준비</ns1:t>
            </ns1:r>
          </ns1:p>
        </ns0:txBody>
      </ns0:sp>
      <ns0:sp>
        <ns0:nvSpPr>
          <ns0:cNvPr id="2" name="">
            <ns1:extLst>
              <ns1:ext uri="{FF2B5EF4-FFF2-40B4-BE49-F238E27FC236}">
                <ns2:creationId id="{E8BD5EA4-035A-4C6F-BE0A-2CA0070B6C03}"/>
              </ns1:ext>
            </ns1:extLst>
          </ns0:cNvPr>
          <ns0:cNvSpPr>
            <ns1:spLocks noGrp="1"/>
          </ns0:cNvSpPr>
          <ns0:nvPr/>
        </ns0:nvSpPr>
        <ns0:spPr>
          <ns1:xfrm>
            <ns1:off x="638175" y="2505075"/>
            <ns1:ext cx="3686175" cy="1333500"/>
          </ns1:xfrm>
          <ns1:prstGeom prst="rect">
            <ns1:avLst/>
          </ns1:prstGeom>
          <ns1:noFill/>
          <ns1:ln w="0">
            <ns1:noFill/>
          </ns1:ln>
        </ns0:spPr>
        <ns0:txBody>
          <ns1:bodyPr>
            <ns1:noAutofit/>
          </ns1:bodyPr>
          <ns1:lstStyle/>
          <ns1:p>
            <ns1:pPr>
              <ns1:defRPr sz="6750">
                <ns1:solidFill>
                  <ns1:srgbClr val="83C5FF"/>
                </ns1:solidFill>
                <ns1:latin typeface="Paperlogy 6 SemiBold"/>
                <ns1:ea typeface="Paperlogy 6 SemiBold"/>
                <ns1:cs typeface="Paperlogy 6 SemiBold"/>
              </ns1:defRPr>
            </ns1:pPr>
            <ns1:r>
              <ns1:rPr sz="6750">
                <ns1:solidFill>
                  <ns1:srgbClr val="83C5FF"/>
                </ns1:solidFill>
                <ns1:latin typeface="Paperlogy 6 SemiBold"/>
                <ns1:ea typeface="Paperlogy 6 SemiBold"/>
                <ns1:cs typeface="Paperlogy 6 SemiBold"/>
              </ns1:rPr>
              <ns1:t>7%</ns1:t>
            </ns1:r>
          </ns1:p>
        </ns0:txBody>
      </ns0:sp>
      <ns0:sp>
        <ns0:nvSpPr>
          <ns0:cNvPr id="3" name="">
            <ns1:extLst>
              <ns1:ext uri="{FF2B5EF4-FFF2-40B4-BE49-F238E27FC236}">
                <ns2:creationId id="{08201169-4D3F-4EC4-8F5A-D2BB273ABCF5}"/>
              </ns1:ext>
            </ns1:extLst>
          </ns0:cNvPr>
          <ns0:cNvSpPr>
            <ns1:spLocks noGrp="1"/>
          </ns0:cNvSpPr>
          <ns0:nvPr/>
        </ns0:nvSpPr>
        <ns0:spPr>
          <ns1:xfrm>
            <ns1:off x="63817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고령화사회</ns1:t>
            </ns1:r>
          </ns1:p>
        </ns0:txBody>
      </ns0:sp>
      <ns0:sp>
        <ns0:nvSpPr>
          <ns0:cNvPr id="4" name="">
            <ns1:extLst>
              <ns1:ext uri="{FF2B5EF4-FFF2-40B4-BE49-F238E27FC236}">
                <ns2:creationId id="{FBEB3641-6476-4367-AE90-038E51E20006}"/>
              </ns1:ext>
            </ns1:extLst>
          </ns0:cNvPr>
          <ns0:cNvSpPr>
            <ns1:spLocks noGrp="1"/>
          </ns0:cNvSpPr>
          <ns0:nvPr/>
        </ns0:nvSpPr>
        <ns0:spPr>
          <ns1:xfrm>
            <ns1:off x="4543425" y="2505075"/>
            <ns1:ext cx="3686175" cy="1333500"/>
          </ns1:xfrm>
          <ns1:prstGeom prst="rect">
            <ns1:avLst/>
          </ns1:prstGeom>
          <ns1:noFill/>
          <ns1:ln w="0">
            <ns1:noFill/>
          </ns1:ln>
        </ns0:spPr>
        <ns0:txBody>
          <ns1:bodyPr>
            <ns1:noAutofit/>
          </ns1:bodyPr>
          <ns1:lstStyle/>
          <ns1:p>
            <ns1:pPr>
              <ns1:defRPr sz="6750">
                <ns1:solidFill>
                  <ns1:srgbClr val="83C5FF"/>
                </ns1:solidFill>
                <ns1:latin typeface="Paperlogy 6 SemiBold"/>
                <ns1:ea typeface="Paperlogy 6 SemiBold"/>
                <ns1:cs typeface="Paperlogy 6 SemiBold"/>
              </ns1:defRPr>
            </ns1:pPr>
            <ns1:r>
              <ns1:rPr sz="6750">
                <ns1:solidFill>
                  <ns1:srgbClr val="83C5FF"/>
                </ns1:solidFill>
                <ns1:latin typeface="Paperlogy 6 SemiBold"/>
                <ns1:ea typeface="Paperlogy 6 SemiBold"/>
                <ns1:cs typeface="Paperlogy 6 SemiBold"/>
              </ns1:rPr>
              <ns1:t>14%</ns1:t>
            </ns1:r>
          </ns1:p>
        </ns0:txBody>
      </ns0:sp>
      <ns0:sp>
        <ns0:nvSpPr>
          <ns0:cNvPr id="5" name="">
            <ns1:extLst>
              <ns1:ext uri="{FF2B5EF4-FFF2-40B4-BE49-F238E27FC236}">
                <ns2:creationId id="{46A4A3A5-3F6B-468A-AD82-878FF12A763E}"/>
              </ns1:ext>
            </ns1:extLst>
          </ns0:cNvPr>
          <ns0:cNvSpPr>
            <ns1:spLocks noGrp="1"/>
          </ns0:cNvSpPr>
          <ns0:nvPr/>
        </ns0:nvSpPr>
        <ns0:spPr>
          <ns1:xfrm>
            <ns1:off x="454342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고령사회</ns1:t>
            </ns1:r>
          </ns1:p>
        </ns0:txBody>
      </ns0:sp>
      <ns0:sp>
        <ns0:nvSpPr>
          <ns0:cNvPr id="6" name="">
            <ns1:extLst>
              <ns1:ext uri="{FF2B5EF4-FFF2-40B4-BE49-F238E27FC236}">
                <ns2:creationId id="{1F09E53F-9F9C-464B-B58F-C9EAAB2C3194}"/>
              </ns1:ext>
            </ns1:extLst>
          </ns0:cNvPr>
          <ns0:cNvSpPr>
            <ns1:spLocks noGrp="1"/>
          </ns0:cNvSpPr>
          <ns0:nvPr/>
        </ns0:nvSpPr>
        <ns0:spPr>
          <ns1:xfrm>
            <ns1:off x="8448675" y="2505075"/>
            <ns1:ext cx="3686175" cy="1333500"/>
          </ns1:xfrm>
          <ns1:prstGeom prst="rect">
            <ns1:avLst/>
          </ns1:prstGeom>
          <ns1:noFill/>
          <ns1:ln w="0">
            <ns1:noFill/>
          </ns1:ln>
        </ns0:spPr>
        <ns0:txBody>
          <ns1:bodyPr>
            <ns1:noAutofit/>
          </ns1:bodyPr>
          <ns1:lstStyle/>
          <ns1:p>
            <ns1:pPr>
              <ns1:defRPr sz="6750">
                <ns1:solidFill>
                  <ns1:srgbClr val="83C5FF"/>
                </ns1:solidFill>
                <ns1:latin typeface="Paperlogy 6 SemiBold"/>
                <ns1:ea typeface="Paperlogy 6 SemiBold"/>
                <ns1:cs typeface="Paperlogy 6 SemiBold"/>
              </ns1:defRPr>
            </ns1:pPr>
            <ns1:r>
              <ns1:rPr sz="6750">
                <ns1:solidFill>
                  <ns1:srgbClr val="83C5FF"/>
                </ns1:solidFill>
                <ns1:latin typeface="Paperlogy 6 SemiBold"/>
                <ns1:ea typeface="Paperlogy 6 SemiBold"/>
                <ns1:cs typeface="Paperlogy 6 SemiBold"/>
              </ns1:rPr>
              <ns1:t>20%</ns1:t>
            </ns1:r>
          </ns1:p>
        </ns0:txBody>
      </ns0:sp>
      <ns0:sp>
        <ns0:nvSpPr>
          <ns0:cNvPr id="7" name="">
            <ns1:extLst>
              <ns1:ext uri="{FF2B5EF4-FFF2-40B4-BE49-F238E27FC236}">
                <ns2:creationId id="{F7F970AA-941B-415A-BFB9-691C4E7AEC3D}"/>
              </ns1:ext>
            </ns1:extLst>
          </ns0:cNvPr>
          <ns0:cNvSpPr>
            <ns1:spLocks noGrp="1"/>
          </ns0:cNvSpPr>
          <ns0:nvPr/>
        </ns0:nvSpPr>
        <ns0:spPr>
          <ns1:xfrm>
            <ns1:off x="844867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초고령사회</ns1:t>
            </ns1:r>
          </ns1:p>
        </ns0:txBody>
      </ns0:sp>
      <ns0:sp>
        <ns0:nvSpPr>
          <ns0:cNvPr id="8" name="">
            <ns1:extLst>
              <ns1:ext uri="{FF2B5EF4-FFF2-40B4-BE49-F238E27FC236}">
                <ns2:creationId id="{4E9569F2-0397-4882-A78D-7A3C3CDB7BB5}"/>
              </ns1:ext>
            </ns1:extLst>
          </ns0:cNvPr>
          <ns0:cNvSpPr>
            <ns1:spLocks noGrp="1"/>
          </ns0:cNvSpPr>
          <ns0:nvPr/>
        </ns0:nvSpPr>
        <ns0:spPr>
          <ns1:xfrm>
            <ns1:off x="647700" y="5819775"/>
            <ns1:ext cx="10668000" cy="390525"/>
          </ns1:xfrm>
          <ns1:prstGeom prst="rect">
            <ns1:avLst/>
          </ns1:prstGeom>
          <ns1:noFill/>
          <ns1:ln w="0">
            <ns1:noFill/>
          </ns1:ln>
        </ns0:spPr>
        <ns0:txBody>
          <ns1:bodyPr>
            <ns1:noAutofit/>
          </ns1:bodyPr>
          <ns1:lstStyle/>
          <ns1:p>
            <ns1:pPr>
              <ns1:defRPr sz="1425">
                <ns1:solidFill>
                  <ns1:srgbClr val="B6CDDF"/>
                </ns1:solidFill>
                <ns1:latin typeface="Paperlogy 4 Regular"/>
                <ns1:ea typeface="Paperlogy 4 Regular"/>
                <ns1:cs typeface="Paperlogy 4 Regular"/>
              </ns1:defRPr>
            </ns1:pPr>
            <ns1:r>
              <ns1:rPr sz="1425">
                <ns1:solidFill>
                  <ns1:srgbClr val="B6CDDF"/>
                </ns1:solidFill>
                <ns1:latin typeface="Paperlogy 4 Regular"/>
                <ns1:ea typeface="Paperlogy 4 Regular"/>
                <ns1:cs typeface="Paperlogy 4 Regular"/>
              </ns1:rPr>
              <ns1:t>전체 인구 중 65세 이상 인구 비율</ns1:t>
            </ns1:r>
          </ns1:p>
        </ns0:txBody>
      </ns0:sp>
      <ns0:sp>
        <ns0:nvSpPr>
          <ns0:cNvPr id="9" name="">
            <ns1:extLst>
              <ns1:ext uri="{FF2B5EF4-FFF2-40B4-BE49-F238E27FC236}">
                <ns2:creationId id="{C6289D99-4D24-43D0-8D47-6BEDE616DC30}"/>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B6CDDF"/>
                </ns1:solidFill>
                <ns1:latin typeface="Paperlogy 4 Regular"/>
                <ns1:ea typeface="Paperlogy 4 Regular"/>
                <ns1:cs typeface="Paperlogy 4 Regular"/>
              </ns1:defRPr>
            </ns1:pPr>
            <ns1:r>
              <ns1:rPr sz="1125">
                <ns1:solidFill>
                  <ns1:srgbClr val="B6CDDF"/>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3FA3FD21-31F8-4CEB-B80D-0A26B4FCFC5D}"/>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B6CDDF"/>
                </ns1:solidFill>
                <ns1:latin typeface="Paperlogy 4 Regular"/>
                <ns1:ea typeface="Paperlogy 4 Regular"/>
                <ns1:cs typeface="Paperlogy 4 Regular"/>
              </ns1:defRPr>
            </ns1:pPr>
            <ns1:r>
              <ns1:rPr sz="1200">
                <ns1:solidFill>
                  <ns1:srgbClr val="B6CDDF"/>
                </ns1:solidFill>
                <ns1:latin typeface="Paperlogy 4 Regular"/>
                <ns1:ea typeface="Paperlogy 4 Regular"/>
                <ns1:cs typeface="Paperlogy 4 Regular"/>
              </ns1:rPr>
              <ns1:t>08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03332272"/>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C46"/>
        </ns1:solidFill>
      </ns0:bgPr>
    </ns0:bg>
    <ns0:spTree>
      <ns0:nvGrpSpPr>
        <ns0:cNvPr id="1" name=""/>
        <ns0:cNvGrpSpPr/>
        <ns0:nvPr/>
      </ns0:nvGrpSpPr>
      <ns0:grpSpPr>
        <ns1:xfrm/>
      </ns0:grpSpPr>
      <ns0:sp>
        <ns0:nvSpPr>
          <ns0:cNvPr id="8" name="">
            <ns1:extLst>
              <ns1:ext uri="{FF2B5EF4-FFF2-40B4-BE49-F238E27FC236}">
                <ns2:creationId id="{B6C78845-5965-409E-87A6-F75BBEA6CC4C}"/>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F5F9FD"/>
                </ns1:solidFill>
                <ns1:latin typeface="Paperlogy 6 SemiBold"/>
                <ns1:ea typeface="Paperlogy 6 SemiBold"/>
                <ns1:cs typeface="Paperlogy 6 SemiBold"/>
              </ns1:defRPr>
            </ns1:pPr>
            <ns1:r>
              <ns1:rPr sz="3300">
                <ns1:solidFill>
                  <ns1:srgbClr val="F5F9FD"/>
                </ns1:solidFill>
                <ns1:latin typeface="Paperlogy 6 SemiBold"/>
                <ns1:ea typeface="Paperlogy 6 SemiBold"/>
                <ns1:cs typeface="Paperlogy 6 SemiBold"/>
              </ns1:rPr>
              <ns1:t>2026년 국민연금 기준</ns1:t>
            </ns1:r>
          </ns1:p>
        </ns0:txBody>
      </ns0:sp>
      <ns0:sp>
        <ns0:nvSpPr>
          <ns0:cNvPr id="2" name="">
            <ns1:extLst>
              <ns1:ext uri="{FF2B5EF4-FFF2-40B4-BE49-F238E27FC236}">
                <ns2:creationId id="{95E08FBE-9486-446F-A8BC-0D9BCBC984AB}"/>
              </ns1:ext>
            </ns1:extLst>
          </ns0:cNvPr>
          <ns0:cNvSpPr>
            <ns1:spLocks noGrp="1"/>
          </ns0:cNvSpPr>
          <ns0:nvPr/>
        </ns0:nvSpPr>
        <ns0:spPr>
          <ns1:xfrm>
            <ns1:off x="619125" y="1990725"/>
            <ns1:ext cx="6000750" cy="1809750"/>
          </ns1:xfrm>
          <ns1:prstGeom prst="rect">
            <ns1:avLst/>
          </ns1:prstGeom>
          <ns1:noFill/>
          <ns1:ln w="0">
            <ns1:noFill/>
          </ns1:ln>
        </ns0:spPr>
        <ns0:txBody>
          <ns1:bodyPr>
            <ns1:noAutofit/>
          </ns1:bodyPr>
          <ns1:lstStyle/>
          <ns1:p>
            <ns1:pPr>
              <ns1:defRPr sz="11250">
                <ns1:solidFill>
                  <ns1:srgbClr val="83C5FF"/>
                </ns1:solidFill>
                <ns1:latin typeface="Paperlogy 6 SemiBold"/>
                <ns1:ea typeface="Paperlogy 6 SemiBold"/>
                <ns1:cs typeface="Paperlogy 6 SemiBold"/>
              </ns1:defRPr>
            </ns1:pPr>
            <ns1:r>
              <ns1:rPr sz="11250">
                <ns1:solidFill>
                  <ns1:srgbClr val="83C5FF"/>
                </ns1:solidFill>
                <ns1:latin typeface="Paperlogy 6 SemiBold"/>
                <ns1:ea typeface="Paperlogy 6 SemiBold"/>
                <ns1:cs typeface="Paperlogy 6 SemiBold"/>
              </ns1:rPr>
              <ns1:t>43%</ns1:t>
            </ns1:r>
          </ns1:p>
        </ns0:txBody>
      </ns0:sp>
      <ns0:sp>
        <ns0:nvSpPr>
          <ns0:cNvPr id="3" name="">
            <ns1:extLst>
              <ns1:ext uri="{FF2B5EF4-FFF2-40B4-BE49-F238E27FC236}">
                <ns2:creationId id="{79F0B9C9-F07C-4E5B-8670-AC6A1633CD3A}"/>
              </ns1:ext>
            </ns1:extLst>
          </ns0:cNvPr>
          <ns0:cNvSpPr>
            <ns1:spLocks noGrp="1"/>
          </ns0:cNvSpPr>
          <ns0:nvPr/>
        </ns0:nvSpPr>
        <ns0:spPr>
          <ns1:xfrm>
            <ns1:off x="695325" y="4095750"/>
            <ns1:ext cx="10096500" cy="609600"/>
          </ns1:xfrm>
          <ns1:prstGeom prst="rect">
            <ns1:avLst/>
          </ns1:prstGeom>
          <ns1:noFill/>
          <ns1:ln w="0">
            <ns1:noFill/>
          </ns1:ln>
        </ns0:spPr>
        <ns0:txBody>
          <ns1:bodyPr>
            <ns1:noAutofit/>
          </ns1:bodyPr>
          <ns1:lstStyle/>
          <ns1:p>
            <ns1:pPr>
              <ns1:defRPr sz="2400">
                <ns1:solidFill>
                  <ns1:srgbClr val="F5F9FD"/>
                </ns1:solidFill>
                <ns1:latin typeface="Paperlogy 4 Regular"/>
                <ns1:ea typeface="Paperlogy 4 Regular"/>
                <ns1:cs typeface="Paperlogy 4 Regular"/>
              </ns1:defRPr>
            </ns1:pPr>
            <ns1:r>
              <ns1:rPr sz="2400">
                <ns1:solidFill>
                  <ns1:srgbClr val="F5F9FD"/>
                </ns1:solidFill>
                <ns1:latin typeface="Paperlogy 4 Regular"/>
                <ns1:ea typeface="Paperlogy 4 Regular"/>
                <ns1:cs typeface="Paperlogy 4 Regular"/>
              </ns1:rPr>
              <ns1:t>2026년부터 적용하는 명목 소득대체율</ns1:t>
            </ns1:r>
          </ns1:p>
        </ns0:txBody>
      </ns0:sp>
      <ns0:sp>
        <ns0:nvSpPr>
          <ns0:cNvPr id="4" name="">
            <ns1:extLst>
              <ns1:ext uri="{FF2B5EF4-FFF2-40B4-BE49-F238E27FC236}">
                <ns2:creationId id="{4724AD28-B569-4713-ADAC-69112490BF9D}"/>
              </ns1:ext>
            </ns1:extLst>
          </ns0:cNvPr>
          <ns0:cNvSpPr>
            <ns1:spLocks noGrp="1"/>
          </ns0:cNvSpPr>
          <ns0:nvPr/>
        </ns0:nvSpPr>
        <ns0:spPr>
          <ns1:xfrm>
            <ns1:off x="695325" y="4857750"/>
            <ns1:ext cx="10096500" cy="476250"/>
          </ns1:xfrm>
          <ns1:prstGeom prst="rect">
            <ns1:avLst/>
          </ns1:prstGeom>
          <ns1:noFill/>
          <ns1:ln w="0">
            <ns1:noFill/>
          </ns1:ln>
        </ns0:spPr>
        <ns0:txBody>
          <ns1:bodyPr>
            <ns1:noAutofit/>
          </ns1:bodyPr>
          <ns1:lstStyle/>
          <ns1:p>
            <ns1:pPr>
              <ns1:defRPr sz="1875">
                <ns1:solidFill>
                  <ns1:srgbClr val="B6CDDF"/>
                </ns1:solidFill>
                <ns1:latin typeface="Paperlogy 4 Regular"/>
                <ns1:ea typeface="Paperlogy 4 Regular"/>
                <ns1:cs typeface="Paperlogy 4 Regular"/>
              </ns1:defRPr>
            </ns1:pPr>
            <ns1:r>
              <ns1:rPr sz="1875">
                <ns1:solidFill>
                  <ns1:srgbClr val="B6CDDF"/>
                </ns1:solidFill>
                <ns1:latin typeface="Paperlogy 4 Regular"/>
                <ns1:ea typeface="Paperlogy 4 Regular"/>
                <ns1:cs typeface="Paperlogy 4 Regular"/>
              </ns1:rPr>
              <ns1:t>2026년 1월 1일 이후의 가입기간</ns1:t>
            </ns1:r>
          </ns1:p>
        </ns0:txBody>
      </ns0:sp>
      <ns0:sp>
        <ns0:nvSpPr>
          <ns0:cNvPr id="5" name="">
            <ns1:extLst>
              <ns1:ext uri="{FF2B5EF4-FFF2-40B4-BE49-F238E27FC236}">
                <ns2:creationId id="{EFA89BD8-7355-46A8-B29C-9C64B65A593C}"/>
              </ns1:ext>
            </ns1:extLst>
          </ns0:cNvPr>
          <ns0:cNvSpPr>
            <ns1:spLocks noGrp="1"/>
          </ns0:cNvSpPr>
          <ns0:nvPr/>
        </ns0:nvSpPr>
        <ns0:spPr>
          <ns1:xfrm>
            <ns1:off x="647700" y="5819775"/>
            <ns1:ext cx="10668000" cy="390525"/>
          </ns1:xfrm>
          <ns1:prstGeom prst="rect">
            <ns1:avLst/>
          </ns1:prstGeom>
          <ns1:noFill/>
          <ns1:ln w="0">
            <ns1:noFill/>
          </ns1:ln>
        </ns0:spPr>
        <ns0:txBody>
          <ns1:bodyPr>
            <ns1:noAutofit/>
          </ns1:bodyPr>
          <ns1:lstStyle/>
          <ns1:p>
            <ns1:pPr>
              <ns1:defRPr sz="1425">
                <ns1:solidFill>
                  <ns1:srgbClr val="B6CDDF"/>
                </ns1:solidFill>
                <ns1:latin typeface="Paperlogy 4 Regular"/>
                <ns1:ea typeface="Paperlogy 4 Regular"/>
                <ns1:cs typeface="Paperlogy 4 Regular"/>
              </ns1:defRPr>
            </ns1:pPr>
            <ns1:r>
              <ns1:rPr sz="1425">
                <ns1:solidFill>
                  <ns1:srgbClr val="B6CDDF"/>
                </ns1:solidFill>
                <ns1:latin typeface="Paperlogy 4 Regular"/>
                <ns1:ea typeface="Paperlogy 4 Regular"/>
                <ns1:cs typeface="Paperlogy 4 Regular"/>
              </ns1:rPr>
              <ns1:t>국민연금공단 연금개혁 안내 기준</ns1:t>
            </ns1:r>
          </ns1:p>
        </ns0:txBody>
      </ns0:sp>
      <ns0:sp>
        <ns0:nvSpPr>
          <ns0:cNvPr id="6" name="">
            <ns1:extLst>
              <ns1:ext uri="{FF2B5EF4-FFF2-40B4-BE49-F238E27FC236}">
                <ns2:creationId id="{D281778F-B408-468B-AB2F-0A063D042AD3}"/>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B6CDDF"/>
                </ns1:solidFill>
                <ns1:latin typeface="Paperlogy 4 Regular"/>
                <ns1:ea typeface="Paperlogy 4 Regular"/>
                <ns1:cs typeface="Paperlogy 4 Regular"/>
              </ns1:defRPr>
            </ns1:pPr>
            <ns1:r>
              <ns1:rPr sz="1125">
                <ns1:solidFill>
                  <ns1:srgbClr val="B6CDDF"/>
                </ns1:solidFill>
                <ns1:latin typeface="Paperlogy 4 Regular"/>
                <ns1:ea typeface="Paperlogy 4 Regular"/>
                <ns1:cs typeface="Paperlogy 4 Regular"/>
              </ns1:rPr>
              <ns1:t>생명보험 1강</ns1:t>
            </ns1:r>
          </ns1:p>
        </ns0:txBody>
      </ns0:sp>
      <ns0:sp>
        <ns0:nvSpPr>
          <ns0:cNvPr id="7" name="">
            <ns1:extLst>
              <ns1:ext uri="{FF2B5EF4-FFF2-40B4-BE49-F238E27FC236}">
                <ns2:creationId id="{56EC4744-96A6-4B9A-87FA-F6811BBCE7F4}"/>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B6CDDF"/>
                </ns1:solidFill>
                <ns1:latin typeface="Paperlogy 4 Regular"/>
                <ns1:ea typeface="Paperlogy 4 Regular"/>
                <ns1:cs typeface="Paperlogy 4 Regular"/>
              </ns1:defRPr>
            </ns1:pPr>
            <ns1:r>
              <ns1:rPr sz="1200">
                <ns1:solidFill>
                  <ns1:srgbClr val="B6CDDF"/>
                </ns1:solidFill>
                <ns1:latin typeface="Paperlogy 4 Regular"/>
                <ns1:ea typeface="Paperlogy 4 Regular"/>
                <ns1:cs typeface="Paperlogy 4 Regular"/>
              </ns1:rPr>
              <ns1:t>09 / 31</ns1:t>
            </ns1:r>
          </ns1:p>
        </ns0:txBody>
      </ns0:sp>
      <ns0:sp>
        <ns0:nvSpPr>
          <ns0:cNvPr id="9" name="Rectangle 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25398307"/>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1" name="">
            <ns1:extLst>
              <ns1:ext uri="{FF2B5EF4-FFF2-40B4-BE49-F238E27FC236}">
                <ns2:creationId id="{DB93C009-922F-455D-AD9C-86F59096482A}"/>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소득과 지출의 시차</ns1:t>
            </ns1:r>
          </ns1:p>
        </ns0:txBody>
      </ns0:sp>
      <ns0:sp>
        <ns0:nvSpPr>
          <ns0:cNvPr id="3" name="">
            <ns1:extLst>
              <ns1:ext uri="{FF2B5EF4-FFF2-40B4-BE49-F238E27FC236}">
                <ns2:creationId id="{6C64D0DD-91EE-4F4A-86D7-A9DD43E87CD7}"/>
              </ns1:ext>
            </ns1:extLst>
          </ns0:cNvPr>
          <ns0:cNvSpPr>
            <ns1:spLocks noGrp="1"/>
          </ns0:cNvSpPr>
          <ns0:nvPr/>
        </ns0:nvSpPr>
        <ns0:spPr>
          <ns1:xfrm>
            <ns1:off x="647700" y="200977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사회초년기</ns1:t>
            </ns1:r>
          </ns1:p>
        </ns0:txBody>
      </ns0:sp>
      <ns0:sp>
        <ns0:nvSpPr>
          <ns0:cNvPr id="4" name="">
            <ns1:extLst>
              <ns1:ext uri="{FF2B5EF4-FFF2-40B4-BE49-F238E27FC236}">
                <ns2:creationId id="{2F5B62BB-D9E9-4CC2-9BC9-842CC38EA03D}"/>
              </ns1:ext>
            </ns1:extLst>
          </ns0:cNvPr>
          <ns0:cNvSpPr>
            <ns1:spLocks noGrp="1"/>
          </ns0:cNvSpPr>
          <ns0:nvPr/>
        </ns0:nvSpPr>
        <ns0:spPr>
          <ns1:xfrm>
            <ns1:off x="3733800" y="200977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소득 기반 형성, 주거·생활비 부담</ns1:t>
            </ns1:r>
          </ns1:p>
        </ns0:txBody>
      </ns0:sp>
      <ns0:sp>
        <ns0:nvSpPr>
          <ns0:cNvPr id="5" name="">
            <ns1:extLst>
              <ns1:ext uri="{FF2B5EF4-FFF2-40B4-BE49-F238E27FC236}">
                <ns2:creationId id="{C2DDCBFF-AA82-47BA-9437-1DDDDC341748}"/>
              </ns1:ext>
            </ns1:extLst>
          </ns0:cNvPr>
          <ns0:cNvSpPr>
            <ns1:spLocks noGrp="1"/>
          </ns0:cNvSpPr>
          <ns0:nvPr/>
        </ns0:nvSpPr>
        <ns0:spPr>
          <ns1:xfrm>
            <ns1:off x="647700" y="3219450"/>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소득이 늘어나는 시기</ns1:t>
            </ns1:r>
          </ns1:p>
        </ns0:txBody>
      </ns0:sp>
      <ns0:sp>
        <ns0:nvSpPr>
          <ns0:cNvPr id="6" name="">
            <ns1:extLst>
              <ns1:ext uri="{FF2B5EF4-FFF2-40B4-BE49-F238E27FC236}">
                <ns2:creationId id="{1DC12300-97E8-4536-8F21-733C8DCA4C85}"/>
              </ns1:ext>
            </ns1:extLst>
          </ns0:cNvPr>
          <ns0:cNvSpPr>
            <ns1:spLocks noGrp="1"/>
          </ns0:cNvSpPr>
          <ns0:nvPr/>
        </ns0:nvSpPr>
        <ns0:spPr>
          <ns1:xfrm>
            <ns1:off x="3733800" y="3219450"/>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부채 상환과 미래 지출 준비</ns1:t>
            </ns1:r>
          </ns1:p>
        </ns0:txBody>
      </ns0:sp>
      <ns0:sp>
        <ns0:nvSpPr>
          <ns0:cNvPr id="7" name="">
            <ns1:extLst>
              <ns1:ext uri="{FF2B5EF4-FFF2-40B4-BE49-F238E27FC236}">
                <ns2:creationId id="{A37B806E-C5CA-4C07-9873-B8F8C613EEE2}"/>
              </ns1:ext>
            </ns1:extLst>
          </ns0:cNvPr>
          <ns0:cNvSpPr>
            <ns1:spLocks noGrp="1"/>
          </ns0:cNvSpPr>
          <ns0:nvPr/>
        </ns0:nvSpPr>
        <ns0:spPr>
          <ns1:xfrm>
            <ns1:off x="647700" y="442912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은퇴 이후</ns1:t>
            </ns1:r>
          </ns1:p>
        </ns0:txBody>
      </ns0:sp>
      <ns0:sp>
        <ns0:nvSpPr>
          <ns0:cNvPr id="8" name="">
            <ns1:extLst>
              <ns1:ext uri="{FF2B5EF4-FFF2-40B4-BE49-F238E27FC236}">
                <ns2:creationId id="{9727F57C-571F-4FD3-BDF0-5EEB6EB4D07D}"/>
              </ns1:ext>
            </ns1:extLst>
          </ns0:cNvPr>
          <ns0:cNvSpPr>
            <ns1:spLocks noGrp="1"/>
          </ns0:cNvSpPr>
          <ns0:nvPr/>
        </ns0:nvSpPr>
        <ns0:spPr>
          <ns1:xfrm>
            <ns1:off x="3733800" y="442912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근로소득 감소에도 생활비는 지속</ns1:t>
            </ns1:r>
          </ns1:p>
        </ns0:txBody>
      </ns0:sp>
      <ns0:sp>
        <ns0:nvSpPr>
          <ns0:cNvPr id="9" name="">
            <ns1:extLst>
              <ns1:ext uri="{FF2B5EF4-FFF2-40B4-BE49-F238E27FC236}">
                <ns2:creationId id="{21C169AF-FD35-4F32-91BE-7CE2DAAD246B}"/>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172E71F7-257F-4864-93B6-5A048E9FAFE1}"/>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10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76576092"/>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A32ED871-A100-477F-B711-62B92506E53D}"/>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대수의 법칙</ns1:t>
            </ns1:r>
          </ns1:p>
        </ns0:txBody>
      </ns0:sp>
      <ns0:sp>
        <ns0:nvSpPr>
          <ns0:cNvPr id="3" name="">
            <ns1:extLst>
              <ns1:ext uri="{FF2B5EF4-FFF2-40B4-BE49-F238E27FC236}">
                <ns2:creationId id="{E2CE718C-2636-4F2E-806A-8CC269FA1BB5}"/>
              </ns1:ext>
            </ns1:extLst>
          </ns0:cNvPr>
          <ns0:cNvSpPr>
            <ns1:spLocks noGrp="1"/>
          </ns0:cNvSpPr>
          <ns0:nvPr/>
        </ns0:nvSpPr>
        <ns0:spPr>
          <ns1:xfrm>
            <ns1:off x="657225" y="2057400"/>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개인의 사고는 불확실</ns1:t>
            </ns1:r>
          </ns1:p>
        </ns0:txBody>
      </ns0:sp>
      <ns0:sp>
        <ns0:nvSpPr>
          <ns0:cNvPr id="4" name="">
            <ns1:extLst>
              <ns1:ext uri="{FF2B5EF4-FFF2-40B4-BE49-F238E27FC236}">
                <ns2:creationId id="{8649893C-4B07-4C0B-BE6A-1FA94A364834}"/>
              </ns1:ext>
            </ns1:extLst>
          </ns0:cNvPr>
          <ns0:cNvSpPr>
            <ns1:spLocks noGrp="1"/>
          </ns0:cNvSpPr>
          <ns0:nvPr/>
        </ns0:nvSpPr>
        <ns0:spPr>
          <ns1:xfrm>
            <ns1:off x="657225" y="2743200"/>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한 사람에게 사고가 날 시점을 정확히 알기 어렵습니다.</ns1:t>
            </ns1:r>
          </ns1:p>
        </ns0:txBody>
      </ns0:sp>
      <ns0:sp>
        <ns0:nvSpPr>
          <ns0:cNvPr id="5" name="">
            <ns1:extLst>
              <ns1:ext uri="{FF2B5EF4-FFF2-40B4-BE49-F238E27FC236}">
                <ns2:creationId id="{892086AA-427B-413E-9C05-798BFAD8ABAB}"/>
              </ns1:ext>
            </ns1:extLst>
          </ns0:cNvPr>
          <ns0:cNvSpPr>
            <ns1:spLocks noGrp="1"/>
          </ns0:cNvSpPr>
          <ns0:nvPr/>
        </ns0:nvSpPr>
        <ns0:spPr>
          <ns1:xfrm>
            <ns1:off x="657225" y="3743325"/>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집단의 위험은 통계로 추정</ns1:t>
            </ns1:r>
          </ns1:p>
        </ns0:txBody>
      </ns0:sp>
      <ns0:sp>
        <ns0:nvSpPr>
          <ns0:cNvPr id="6" name="">
            <ns1:extLst>
              <ns1:ext uri="{FF2B5EF4-FFF2-40B4-BE49-F238E27FC236}">
                <ns2:creationId id="{C4866724-2BE9-4466-BC71-6CEE91576A83}"/>
              </ns1:ext>
            </ns1:extLst>
          </ns0:cNvPr>
          <ns0:cNvSpPr>
            <ns1:spLocks noGrp="1"/>
          </ns0:cNvSpPr>
          <ns0:nvPr/>
        </ns0:nvSpPr>
        <ns0:spPr>
          <ns1:xfrm>
            <ns1:off x="657225" y="4429125"/>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충분히 많은 동질적 위험을 모아 발생률을 추정합니다.</ns1:t>
            </ns1:r>
          </ns1:p>
        </ns0:txBody>
      </ns0:sp>
      <ns0:sp>
        <ns0:nvSpPr>
          <ns0:cNvPr id="7" name="">
            <ns1:extLst>
              <ns1:ext uri="{FF2B5EF4-FFF2-40B4-BE49-F238E27FC236}">
                <ns2:creationId id="{44155800-6C96-4240-B7EC-D7E462369F30}"/>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CAE3D922-17AC-46F0-8CB9-A2E5A634CBD0}"/>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11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9991785"/>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9B047FF9-3D38-4B6E-8B5C-E44A32743FA3}"/>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생명표와 수지상등의 원칙</ns1:t>
            </ns1:r>
          </ns1:p>
        </ns0:txBody>
      </ns0:sp>
      <ns0:sp>
        <ns0:nvSpPr>
          <ns0:cNvPr id="3" name="">
            <ns1:extLst>
              <ns1:ext uri="{FF2B5EF4-FFF2-40B4-BE49-F238E27FC236}">
                <ns2:creationId id="{77B51454-E137-4098-8169-C2877DA2C11D}"/>
              </ns1:ext>
            </ns1:extLst>
          </ns0:cNvPr>
          <ns0:cNvSpPr>
            <ns1:spLocks noGrp="1"/>
          </ns0:cNvSpPr>
          <ns0:nvPr/>
        </ns0:nvSpPr>
        <ns0:spPr>
          <ns1:xfrm>
            <ns1:off x="6477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생명표</ns1:t>
            </ns1:r>
          </ns1:p>
        </ns0:txBody>
      </ns0:sp>
      <ns0:sp>
        <ns0:nvSpPr>
          <ns0:cNvPr id="4" name="">
            <ns1:extLst>
              <ns1:ext uri="{FF2B5EF4-FFF2-40B4-BE49-F238E27FC236}">
                <ns2:creationId id="{8377A066-E916-4925-BB45-8046055005CA}"/>
              </ns1:ext>
            </ns1:extLst>
          </ns0:cNvPr>
          <ns0:cNvSpPr>
            <ns1:spLocks noGrp="1"/>
          </ns0:cNvSpPr>
          <ns0:nvPr/>
        </ns0:nvSpPr>
        <ns0:spPr>
          <ns1:xfrm>
            <ns1:off x="6477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연령별 생존·사망의 양상을 수치로 나타낸 표</ns1:t>
            </ns1:r>
          </ns1:p>
        </ns0:txBody>
      </ns0:sp>
      <ns0:sp>
        <ns0:nvSpPr>
          <ns0:cNvPr id="5" name="">
            <ns1:extLst>
              <ns1:ext uri="{FF2B5EF4-FFF2-40B4-BE49-F238E27FC236}">
                <ns2:creationId id="{12F5D534-9B22-4550-98A3-25BEFDFBB475}"/>
              </ns1:ext>
            </ns1:extLst>
          </ns0:cNvPr>
          <ns0:cNvSpPr>
            <ns1:spLocks noGrp="1"/>
          </ns0:cNvSpPr>
          <ns0:nvPr/>
        </ns0:nvSpPr>
        <ns0:spPr>
          <ns1:xfrm>
            <ns1:off x="64770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수지상등</ns1:t>
            </ns1:r>
          </ns1:p>
        </ns0:txBody>
      </ns0:sp>
      <ns0:sp>
        <ns0:nvSpPr>
          <ns0:cNvPr id="6" name="">
            <ns1:extLst>
              <ns1:ext uri="{FF2B5EF4-FFF2-40B4-BE49-F238E27FC236}">
                <ns2:creationId id="{BEA69DCD-E513-414F-A0C5-F856E086F3D1}"/>
              </ns1:ext>
            </ns1:extLst>
          </ns0:cNvPr>
          <ns0:cNvSpPr>
            <ns1:spLocks noGrp="1"/>
          </ns0:cNvSpPr>
          <ns0:nvPr/>
        </ns0:nvSpPr>
        <ns0:spPr>
          <ns1:xfrm>
            <ns1:off x="64770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보험집단의 수입과 지출이 균형을 이루도록 설계</ns1:t>
            </ns1:r>
          </ns1:p>
        </ns0:txBody>
      </ns0:sp>
      <ns0:sp>
        <ns0:nvSpPr>
          <ns0:cNvPr id="7" name="">
            <ns1:extLst>
              <ns1:ext uri="{FF2B5EF4-FFF2-40B4-BE49-F238E27FC236}">
                <ns2:creationId id="{DCDE1D46-BF7B-4C38-B11F-B5AECC4043EC}"/>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58B50D1F-F215-4D28-8B5A-92508E851608}"/>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12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75475799"/>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DB193E03-0160-46A0-B3FF-98BD1BEF54B3}"/>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보험료를 계산하는 기초</ns1:t>
            </ns1:r>
          </ns1:p>
        </ns0:txBody>
      </ns0:sp>
      <ns0:sp>
        <ns0:nvSpPr>
          <ns0:cNvPr id="3" name="">
            <ns1:extLst>
              <ns1:ext uri="{FF2B5EF4-FFF2-40B4-BE49-F238E27FC236}">
                <ns2:creationId id="{95DE8CA0-4606-4FB1-94A9-E4BC12A92FE0}"/>
              </ns1:ext>
            </ns1:extLst>
          </ns0:cNvPr>
          <ns0:cNvSpPr>
            <ns1:spLocks noGrp="1"/>
          </ns0:cNvSpPr>
          <ns0:nvPr/>
        </ns0:nvSpPr>
        <ns0:spPr>
          <ns1:xfrm>
            <ns1:off x="6477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3이원 방식</ns1:t>
            </ns1:r>
          </ns1:p>
        </ns0:txBody>
      </ns0:sp>
      <ns0:sp>
        <ns0:nvSpPr>
          <ns0:cNvPr id="4" name="">
            <ns1:extLst>
              <ns1:ext uri="{FF2B5EF4-FFF2-40B4-BE49-F238E27FC236}">
                <ns2:creationId id="{86AF7630-C726-49E8-B79A-0FD627AAAECC}"/>
              </ns1:ext>
            </ns1:extLst>
          </ns0:cNvPr>
          <ns0:cNvSpPr>
            <ns1:spLocks noGrp="1"/>
          </ns0:cNvSpPr>
          <ns0:nvPr/>
        </ns0:nvSpPr>
        <ns0:spPr>
          <ns1:xfrm>
            <ns1:off x="6477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예정위험률 · 예정이율 · 예정사업비율</ns1:t>
            </ns1:r>
          </ns1:p>
        </ns0:txBody>
      </ns0:sp>
      <ns0:sp>
        <ns0:nvSpPr>
          <ns0:cNvPr id="5" name="">
            <ns1:extLst>
              <ns1:ext uri="{FF2B5EF4-FFF2-40B4-BE49-F238E27FC236}">
                <ns2:creationId id="{11D37B57-71F5-4110-8F1E-2A85175E6A13}"/>
              </ns1:ext>
            </ns1:extLst>
          </ns0:cNvPr>
          <ns0:cNvSpPr>
            <ns1:spLocks noGrp="1"/>
          </ns0:cNvSpPr>
          <ns0:nvPr/>
        </ns0:nvSpPr>
        <ns0:spPr>
          <ns1:xfrm>
            <ns1:off x="64770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현금흐름 방식</ns1:t>
            </ns1:r>
          </ns1:p>
        </ns0:txBody>
      </ns0:sp>
      <ns0:sp>
        <ns0:nvSpPr>
          <ns0:cNvPr id="6" name="">
            <ns1:extLst>
              <ns1:ext uri="{FF2B5EF4-FFF2-40B4-BE49-F238E27FC236}">
                <ns2:creationId id="{7F3E61E6-5D9B-4F27-BE99-C5890731C8C3}"/>
              </ns1:ext>
            </ns1:extLst>
          </ns0:cNvPr>
          <ns0:cNvSpPr>
            <ns1:spLocks noGrp="1"/>
          </ns0:cNvSpPr>
          <ns0:nvPr/>
        </ns0:nvSpPr>
        <ns0:spPr>
          <ns1:xfrm>
            <ns1:off x="64770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유지율·판매량 등 회사의 다양한 가정까지 반영</ns1:t>
            </ns1:r>
          </ns1:p>
        </ns0:txBody>
      </ns0:sp>
      <ns0:sp>
        <ns0:nvSpPr>
          <ns0:cNvPr id="7" name="">
            <ns1:extLst>
              <ns1:ext uri="{FF2B5EF4-FFF2-40B4-BE49-F238E27FC236}">
                <ns2:creationId id="{E4C6DDBF-7FD2-4986-8FD5-5DE55701D61C}"/>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081E92BC-3304-4205-A51F-C5951D76404B}"/>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13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21628810"/>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1B6C78C3-B8EB-419D-95AC-CEBCB04B1A2B}"/>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보험료와 보험금</ns1:t>
            </ns1:r>
          </ns1:p>
        </ns0:txBody>
      </ns0:sp>
      <ns0:sp>
        <ns0:nvSpPr>
          <ns0:cNvPr id="3" name="">
            <ns1:extLst>
              <ns1:ext uri="{FF2B5EF4-FFF2-40B4-BE49-F238E27FC236}">
                <ns2:creationId id="{F669D884-E3AB-42CD-8976-9773F6F38EF9}"/>
              </ns1:ext>
            </ns1:extLst>
          </ns0:cNvPr>
          <ns0:cNvSpPr>
            <ns1:spLocks noGrp="1"/>
          </ns0:cNvSpPr>
          <ns0:nvPr/>
        </ns0:nvSpPr>
        <ns0:spPr>
          <ns1:xfrm>
            <ns1:off x="6477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보험료</ns1:t>
            </ns1:r>
          </ns1:p>
        </ns0:txBody>
      </ns0:sp>
      <ns0:sp>
        <ns0:nvSpPr>
          <ns0:cNvPr id="4" name="">
            <ns1:extLst>
              <ns1:ext uri="{FF2B5EF4-FFF2-40B4-BE49-F238E27FC236}">
                <ns2:creationId id="{5EA187B8-E252-4463-AF4C-62F8624D7566}"/>
              </ns1:ext>
            </ns1:extLst>
          </ns0:cNvPr>
          <ns0:cNvSpPr>
            <ns1:spLocks noGrp="1"/>
          </ns0:cNvSpPr>
          <ns0:nvPr/>
        </ns0:nvSpPr>
        <ns0:spPr>
          <ns1:xfrm>
            <ns1:off x="6477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계약자가 보험회사에 내는 돈</ns1:t>
            </ns1:r>
          </ns1:p>
        </ns0:txBody>
      </ns0:sp>
      <ns0:sp>
        <ns0:nvSpPr>
          <ns0:cNvPr id="5" name="">
            <ns1:extLst>
              <ns1:ext uri="{FF2B5EF4-FFF2-40B4-BE49-F238E27FC236}">
                <ns2:creationId id="{6D2CAC46-9471-4973-94EF-605E91ED5F73}"/>
              </ns1:ext>
            </ns1:extLst>
          </ns0:cNvPr>
          <ns0:cNvSpPr>
            <ns1:spLocks noGrp="1"/>
          </ns0:cNvSpPr>
          <ns0:nvPr/>
        </ns0:nvSpPr>
        <ns0:spPr>
          <ns1:xfrm>
            <ns1:off x="64770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보험금</ns1:t>
            </ns1:r>
          </ns1:p>
        </ns0:txBody>
      </ns0:sp>
      <ns0:sp>
        <ns0:nvSpPr>
          <ns0:cNvPr id="6" name="">
            <ns1:extLst>
              <ns1:ext uri="{FF2B5EF4-FFF2-40B4-BE49-F238E27FC236}">
                <ns2:creationId id="{EB55609F-1995-4123-813D-46CF190471EB}"/>
              </ns1:ext>
            </ns1:extLst>
          </ns0:cNvPr>
          <ns0:cNvSpPr>
            <ns1:spLocks noGrp="1"/>
          </ns0:cNvSpPr>
          <ns0:nvPr/>
        </ns0:nvSpPr>
        <ns0:spPr>
          <ns1:xfrm>
            <ns1:off x="64770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지급사유가 생기면 수익자가 받는 돈</ns1:t>
            </ns1:r>
          </ns1:p>
        </ns0:txBody>
      </ns0:sp>
      <ns0:sp>
        <ns0:nvSpPr>
          <ns0:cNvPr id="7" name="">
            <ns1:extLst>
              <ns1:ext uri="{FF2B5EF4-FFF2-40B4-BE49-F238E27FC236}">
                <ns2:creationId id="{9D2C5F1D-8BE2-46DA-BC29-8BE79A43CDA0}"/>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04A5E598-4288-4D57-846F-596FC0E7DA9A}"/>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14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93904682"/>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1" name="">
            <ns1:extLst>
              <ns1:ext uri="{FF2B5EF4-FFF2-40B4-BE49-F238E27FC236}">
                <ns2:creationId id="{DB398F7D-94FB-4C50-9D84-22F0C7F3F434}"/>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보험 계약의 관계자</ns1:t>
            </ns1:r>
          </ns1:p>
        </ns0:txBody>
      </ns0:sp>
      <ns0:sp>
        <ns0:nvSpPr>
          <ns0:cNvPr id="3" name="">
            <ns1:extLst>
              <ns1:ext uri="{FF2B5EF4-FFF2-40B4-BE49-F238E27FC236}">
                <ns2:creationId id="{8CE456A3-667E-41C2-A8FF-259A0FBA8700}"/>
              </ns1:ext>
            </ns1:extLst>
          </ns0:cNvPr>
          <ns0:cNvSpPr>
            <ns1:spLocks noGrp="1"/>
          </ns0:cNvSpPr>
          <ns0:nvPr/>
        </ns0:nvSpPr>
        <ns0:spPr>
          <ns1:xfrm>
            <ns1:off x="647700" y="200977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보험계약자</ns1:t>
            </ns1:r>
          </ns1:p>
        </ns0:txBody>
      </ns0:sp>
      <ns0:sp>
        <ns0:nvSpPr>
          <ns0:cNvPr id="4" name="">
            <ns1:extLst>
              <ns1:ext uri="{FF2B5EF4-FFF2-40B4-BE49-F238E27FC236}">
                <ns2:creationId id="{452E0365-FF9F-4AA3-83EB-F4E7EA6845B1}"/>
              </ns1:ext>
            </ns1:extLst>
          </ns0:cNvPr>
          <ns0:cNvSpPr>
            <ns1:spLocks noGrp="1"/>
          </ns0:cNvSpPr>
          <ns0:nvPr/>
        </ns0:nvSpPr>
        <ns0:spPr>
          <ns1:xfrm>
            <ns1:off x="3733800" y="200977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계약을 맺고 보험료 납입 의무를 부담</ns1:t>
            </ns1:r>
          </ns1:p>
        </ns0:txBody>
      </ns0:sp>
      <ns0:sp>
        <ns0:nvSpPr>
          <ns0:cNvPr id="5" name="">
            <ns1:extLst>
              <ns1:ext uri="{FF2B5EF4-FFF2-40B4-BE49-F238E27FC236}">
                <ns2:creationId id="{6DB05242-01B6-47D4-A8BA-ECC85610E230}"/>
              </ns1:ext>
            </ns1:extLst>
          </ns0:cNvPr>
          <ns0:cNvSpPr>
            <ns1:spLocks noGrp="1"/>
          </ns0:cNvSpPr>
          <ns0:nvPr/>
        </ns0:nvSpPr>
        <ns0:spPr>
          <ns1:xfrm>
            <ns1:off x="647700" y="3219450"/>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피보험자</ns1:t>
            </ns1:r>
          </ns1:p>
        </ns0:txBody>
      </ns0:sp>
      <ns0:sp>
        <ns0:nvSpPr>
          <ns0:cNvPr id="6" name="">
            <ns1:extLst>
              <ns1:ext uri="{FF2B5EF4-FFF2-40B4-BE49-F238E27FC236}">
                <ns2:creationId id="{E7F94009-F851-46EC-BE9D-7CB7B20D233D}"/>
              </ns1:ext>
            </ns1:extLst>
          </ns0:cNvPr>
          <ns0:cNvSpPr>
            <ns1:spLocks noGrp="1"/>
          </ns0:cNvSpPr>
          <ns0:nvPr/>
        </ns0:nvSpPr>
        <ns0:spPr>
          <ns1:xfrm>
            <ns1:off x="3733800" y="3219450"/>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보험사고의 대상이 되는 사람</ns1:t>
            </ns1:r>
          </ns1:p>
        </ns0:txBody>
      </ns0:sp>
      <ns0:sp>
        <ns0:nvSpPr>
          <ns0:cNvPr id="7" name="">
            <ns1:extLst>
              <ns1:ext uri="{FF2B5EF4-FFF2-40B4-BE49-F238E27FC236}">
                <ns2:creationId id="{555DC31B-EF04-4B25-BE42-5F0B65ABDCB7}"/>
              </ns1:ext>
            </ns1:extLst>
          </ns0:cNvPr>
          <ns0:cNvSpPr>
            <ns1:spLocks noGrp="1"/>
          </ns0:cNvSpPr>
          <ns0:nvPr/>
        </ns0:nvSpPr>
        <ns0:spPr>
          <ns1:xfrm>
            <ns1:off x="647700" y="442912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보험수익자</ns1:t>
            </ns1:r>
          </ns1:p>
        </ns0:txBody>
      </ns0:sp>
      <ns0:sp>
        <ns0:nvSpPr>
          <ns0:cNvPr id="8" name="">
            <ns1:extLst>
              <ns1:ext uri="{FF2B5EF4-FFF2-40B4-BE49-F238E27FC236}">
                <ns2:creationId id="{A0A1FACB-2598-4963-9BE6-92F88790A98F}"/>
              </ns1:ext>
            </ns1:extLst>
          </ns0:cNvPr>
          <ns0:cNvSpPr>
            <ns1:spLocks noGrp="1"/>
          </ns0:cNvSpPr>
          <ns0:nvPr/>
        </ns0:nvSpPr>
        <ns0:spPr>
          <ns1:xfrm>
            <ns1:off x="3733800" y="442912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보험금을 청구하고 받을 권리가 있는 사람</ns1:t>
            </ns1:r>
          </ns1:p>
        </ns0:txBody>
      </ns0:sp>
      <ns0:sp>
        <ns0:nvSpPr>
          <ns0:cNvPr id="9" name="">
            <ns1:extLst>
              <ns1:ext uri="{FF2B5EF4-FFF2-40B4-BE49-F238E27FC236}">
                <ns2:creationId id="{B6FF8EBF-C5BD-4A4D-9EEE-3A69E497A88E}"/>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E2EF4307-1C04-457F-9138-1E492A1C67DB}"/>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15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09544344"/>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1" name="">
            <ns1:extLst>
              <ns1:ext uri="{FF2B5EF4-FFF2-40B4-BE49-F238E27FC236}">
                <ns2:creationId id="{92531543-9AC5-4A1B-87B1-6CBE3643CCB4}"/>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계약의 변경과 알릴 의무</ns1:t>
            </ns1:r>
          </ns1:p>
        </ns0:txBody>
      </ns0:sp>
      <ns0:sp>
        <ns0:nvSpPr>
          <ns0:cNvPr id="3" name="">
            <ns1:extLst>
              <ns1:ext uri="{FF2B5EF4-FFF2-40B4-BE49-F238E27FC236}">
                <ns2:creationId id="{00D463B6-09D9-45FD-B87E-C7A3C9AAE5C8}"/>
              </ns1:ext>
            </ns1:extLst>
          </ns0:cNvPr>
          <ns0:cNvSpPr>
            <ns1:spLocks noGrp="1"/>
          </ns0:cNvSpPr>
          <ns0:nvPr/>
        </ns0:nvSpPr>
        <ns0:spPr>
          <ns1:xfrm>
            <ns1:off x="647700" y="200977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계약자 변경</ns1:t>
            </ns1:r>
          </ns1:p>
        </ns0:txBody>
      </ns0:sp>
      <ns0:sp>
        <ns0:nvSpPr>
          <ns0:cNvPr id="4" name="">
            <ns1:extLst>
              <ns1:ext uri="{FF2B5EF4-FFF2-40B4-BE49-F238E27FC236}">
                <ns2:creationId id="{58D8DD37-9FA5-4F5F-8750-1A76A560113F}"/>
              </ns1:ext>
            </ns1:extLst>
          </ns0:cNvPr>
          <ns0:cNvSpPr>
            <ns1:spLocks noGrp="1"/>
          </ns0:cNvSpPr>
          <ns0:nvPr/>
        </ns0:nvSpPr>
        <ns0:spPr>
          <ns1:xfrm>
            <ns1:off x="3733800" y="200977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보험회사의 승낙 필요</ns1:t>
            </ns1:r>
          </ns1:p>
        </ns0:txBody>
      </ns0:sp>
      <ns0:sp>
        <ns0:nvSpPr>
          <ns0:cNvPr id="5" name="">
            <ns1:extLst>
              <ns1:ext uri="{FF2B5EF4-FFF2-40B4-BE49-F238E27FC236}">
                <ns2:creationId id="{A36A8E90-E11F-4B97-A419-22407BF07C80}"/>
              </ns1:ext>
            </ns1:extLst>
          </ns0:cNvPr>
          <ns0:cNvSpPr>
            <ns1:spLocks noGrp="1"/>
          </ns0:cNvSpPr>
          <ns0:nvPr/>
        </ns0:nvSpPr>
        <ns0:spPr>
          <ns1:xfrm>
            <ns1:off x="647700" y="3219450"/>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수익자 변경</ns1:t>
            </ns1:r>
          </ns1:p>
        </ns0:txBody>
      </ns0:sp>
      <ns0:sp>
        <ns0:nvSpPr>
          <ns0:cNvPr id="6" name="">
            <ns1:extLst>
              <ns1:ext uri="{FF2B5EF4-FFF2-40B4-BE49-F238E27FC236}">
                <ns2:creationId id="{75269BAF-2E5C-4819-81CE-C9CD6C9D0413}"/>
              </ns1:ext>
            </ns1:extLst>
          </ns0:cNvPr>
          <ns0:cNvSpPr>
            <ns1:spLocks noGrp="1"/>
          </ns0:cNvSpPr>
          <ns0:nvPr/>
        </ns0:nvSpPr>
        <ns0:spPr>
          <ns1:xfrm>
            <ns1:off x="3733800" y="3219450"/>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회사 승낙 불필요, 통지 및 피보험자 동의 요건 확인</ns1:t>
            </ns1:r>
          </ns1:p>
        </ns0:txBody>
      </ns0:sp>
      <ns0:sp>
        <ns0:nvSpPr>
          <ns0:cNvPr id="7" name="">
            <ns1:extLst>
              <ns1:ext uri="{FF2B5EF4-FFF2-40B4-BE49-F238E27FC236}">
                <ns2:creationId id="{3717E50C-2538-4105-8A37-02D15E66453E}"/>
              </ns1:ext>
            </ns1:extLst>
          </ns0:cNvPr>
          <ns0:cNvSpPr>
            <ns1:spLocks noGrp="1"/>
          </ns0:cNvSpPr>
          <ns0:nvPr/>
        </ns0:nvSpPr>
        <ns0:spPr>
          <ns1:xfrm>
            <ns1:off x="647700" y="442912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계약 전 고지</ns1:t>
            </ns1:r>
          </ns1:p>
        </ns0:txBody>
      </ns0:sp>
      <ns0:sp>
        <ns0:nvSpPr>
          <ns0:cNvPr id="8" name="">
            <ns1:extLst>
              <ns1:ext uri="{FF2B5EF4-FFF2-40B4-BE49-F238E27FC236}">
                <ns2:creationId id="{BAB049DB-0D23-48DF-B2F0-A539EE90331C}"/>
              </ns1:ext>
            </ns1:extLst>
          </ns0:cNvPr>
          <ns0:cNvSpPr>
            <ns1:spLocks noGrp="1"/>
          </ns0:cNvSpPr>
          <ns0:nvPr/>
        </ns0:nvSpPr>
        <ns0:spPr>
          <ns1:xfrm>
            <ns1:off x="3733800" y="442912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계약자와 피보험자가 질문 사항을 사실대로 알림</ns1:t>
            </ns1:r>
          </ns1:p>
        </ns0:txBody>
      </ns0:sp>
      <ns0:sp>
        <ns0:nvSpPr>
          <ns0:cNvPr id="9" name="">
            <ns1:extLst>
              <ns1:ext uri="{FF2B5EF4-FFF2-40B4-BE49-F238E27FC236}">
                <ns2:creationId id="{BE1442D6-B1B3-429A-9225-6B3FC313EADD}"/>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953DAFDC-33AD-43EC-9D8B-EDB0E2D4F0E0}"/>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16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61188999"/>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0" name="">
            <ns1:extLst>
              <ns1:ext uri="{FF2B5EF4-FFF2-40B4-BE49-F238E27FC236}">
                <ns2:creationId id="{5F8226CC-D96A-49B1-8348-DD9F25A2C551}"/>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청약과 승낙</ns1:t>
            </ns1:r>
          </ns1:p>
        </ns0:txBody>
      </ns0:sp>
      <ns0:sp>
        <ns0:nvSpPr>
          <ns0:cNvPr id="3" name="">
            <ns1:extLst>
              <ns1:ext uri="{FF2B5EF4-FFF2-40B4-BE49-F238E27FC236}">
                <ns2:creationId id="{2EB73A22-74D0-439B-A9FF-1F46D98730EB}"/>
              </ns1:ext>
            </ns1:extLst>
          </ns0:cNvPr>
          <ns0:cNvSpPr>
            <ns1:spLocks noGrp="1"/>
          </ns0:cNvSpPr>
          <ns0:nvPr/>
        </ns0:nvSpPr>
        <ns0:spPr>
          <ns1:xfrm>
            <ns1:off x="6477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청약</ns1:t>
            </ns1:r>
          </ns1:p>
        </ns0:txBody>
      </ns0:sp>
      <ns0:sp>
        <ns0:nvSpPr>
          <ns0:cNvPr id="4" name="">
            <ns1:extLst>
              <ns1:ext uri="{FF2B5EF4-FFF2-40B4-BE49-F238E27FC236}">
                <ns2:creationId id="{3EDCB774-EF38-4EDA-9482-A7E2483EBA97}"/>
              </ns1:ext>
            </ns1:extLst>
          </ns0:cNvPr>
          <ns0:cNvSpPr>
            <ns1:spLocks noGrp="1"/>
          </ns0:cNvSpPr>
          <ns0:nvPr/>
        </ns0:nvSpPr>
        <ns0:spPr>
          <ns1:xfrm>
            <ns1:off x="6477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계약자가 가입 의사를 표시</ns1:t>
            </ns1:r>
          </ns1:p>
        </ns0:txBody>
      </ns0:sp>
      <ns0:sp>
        <ns0:nvSpPr>
          <ns0:cNvPr id="5" name="">
            <ns1:extLst>
              <ns1:ext uri="{FF2B5EF4-FFF2-40B4-BE49-F238E27FC236}">
                <ns2:creationId id="{3DEAE76F-995A-47A5-A931-6D902D3F4F17}"/>
              </ns1:ext>
            </ns1:extLst>
          </ns0:cNvPr>
          <ns0:cNvSpPr>
            <ns1:spLocks noGrp="1"/>
          </ns0:cNvSpPr>
          <ns0:nvPr/>
        </ns0:nvSpPr>
        <ns0:spPr>
          <ns1:xfrm>
            <ns1:off x="64770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승낙</ns1:t>
            </ns1:r>
          </ns1:p>
        </ns0:txBody>
      </ns0:sp>
      <ns0:sp>
        <ns0:nvSpPr>
          <ns0:cNvPr id="6" name="">
            <ns1:extLst>
              <ns1:ext uri="{FF2B5EF4-FFF2-40B4-BE49-F238E27FC236}">
                <ns2:creationId id="{9FD004DE-D19D-4BAE-8E7C-8E2E4D204FCF}"/>
              </ns1:ext>
            </ns1:extLst>
          </ns0:cNvPr>
          <ns0:cNvSpPr>
            <ns1:spLocks noGrp="1"/>
          </ns0:cNvSpPr>
          <ns0:nvPr/>
        </ns0:nvSpPr>
        <ns0:spPr>
          <ns1:xfrm>
            <ns1:off x="64770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보험회사가 청약을 받아들임</ns1:t>
            </ns1:r>
          </ns1:p>
        </ns0:txBody>
      </ns0:sp>
      <ns0:sp>
        <ns0:nvSpPr>
          <ns0:cNvPr id="7" name="">
            <ns1:extLst>
              <ns1:ext uri="{FF2B5EF4-FFF2-40B4-BE49-F238E27FC236}">
                <ns2:creationId id="{79F180DB-50EC-42AB-BCE6-721C71D15CEA}"/>
              </ns1:ext>
            </ns1:extLst>
          </ns0:cNvPr>
          <ns0:cNvSpPr>
            <ns1:spLocks noGrp="1"/>
          </ns0:cNvSpPr>
          <ns0:nvPr/>
        </ns0:nvSpPr>
        <ns0:spPr>
          <ns1:xfrm>
            <ns1:off x="647700" y="5819775"/>
            <ns1:ext cx="10668000" cy="390525"/>
          </ns1:xfrm>
          <ns1:prstGeom prst="rect">
            <ns1:avLst/>
          </ns1:prstGeom>
          <ns1:noFill/>
          <ns1:ln w="0">
            <ns1:noFill/>
          </ns1:ln>
        </ns0:spPr>
        <ns0:txBody>
          <ns1:bodyPr>
            <ns1:noAutofit/>
          </ns1:bodyPr>
          <ns1:lstStyle/>
          <ns1:p>
            <ns1:pPr>
              <ns1:defRPr sz="1425">
                <ns1:solidFill>
                  <ns1:srgbClr val="60768B"/>
                </ns1:solidFill>
                <ns1:latin typeface="Paperlogy 4 Regular"/>
                <ns1:ea typeface="Paperlogy 4 Regular"/>
                <ns1:cs typeface="Paperlogy 4 Regular"/>
              </ns1:defRPr>
            </ns1:pPr>
            <ns1:r>
              <ns1:rPr sz="1425">
                <ns1:solidFill>
                  <ns1:srgbClr val="60768B"/>
                </ns1:solidFill>
                <ns1:latin typeface="Paperlogy 4 Regular"/>
                <ns1:ea typeface="Paperlogy 4 Regular"/>
                <ns1:cs typeface="Paperlogy 4 Regular"/>
              </ns1:rPr>
              <ns1:t>제1회 보험료를 받은 경우의 표준약관 기준</ns1:t>
            </ns1:r>
          </ns1:p>
        </ns0:txBody>
      </ns0:sp>
      <ns0:sp>
        <ns0:nvSpPr>
          <ns0:cNvPr id="8" name="">
            <ns1:extLst>
              <ns1:ext uri="{FF2B5EF4-FFF2-40B4-BE49-F238E27FC236}">
                <ns2:creationId id="{BCAA45BF-10BD-46DC-A7B1-25EDD1875784}"/>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9" name="">
            <ns1:extLst>
              <ns1:ext uri="{FF2B5EF4-FFF2-40B4-BE49-F238E27FC236}">
                <ns2:creationId id="{E4EB1816-926D-46C6-ADB2-45CA64ECA350}"/>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17 / 31</ns1:t>
            </ns1:r>
          </ns1:p>
        </ns0:txBody>
      </ns0:sp>
      <ns0:sp>
        <ns0:nvSpPr>
          <ns0:cNvPr id="11" name="Rectangle 1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43670696"/>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7488D9AF-A961-4A4A-A873-38B2B42DF863}"/>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계약 성립과 보장 개시</ns1:t>
            </ns1:r>
          </ns1:p>
        </ns0:txBody>
      </ns0:sp>
      <ns0:sp>
        <ns0:nvSpPr>
          <ns0:cNvPr id="3" name="">
            <ns1:extLst>
              <ns1:ext uri="{FF2B5EF4-FFF2-40B4-BE49-F238E27FC236}">
                <ns2:creationId id="{B182CED4-185B-40CF-93A8-C1255AB0BC75}"/>
              </ns1:ext>
            </ns1:extLst>
          </ns0:cNvPr>
          <ns0:cNvSpPr>
            <ns1:spLocks noGrp="1"/>
          </ns0:cNvSpPr>
          <ns0:nvPr/>
        </ns0:nvSpPr>
        <ns0:spPr>
          <ns1:xfrm>
            <ns1:off x="657225" y="2057400"/>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기본 원칙</ns1:t>
            </ns1:r>
          </ns1:p>
        </ns0:txBody>
      </ns0:sp>
      <ns0:sp>
        <ns0:nvSpPr>
          <ns0:cNvPr id="4" name="">
            <ns1:extLst>
              <ns1:ext uri="{FF2B5EF4-FFF2-40B4-BE49-F238E27FC236}">
                <ns2:creationId id="{D4DC3B4A-42A6-4C10-BFD5-DD352D1F3CE6}"/>
              </ns1:ext>
            </ns1:extLst>
          </ns0:cNvPr>
          <ns0:cNvSpPr>
            <ns1:spLocks noGrp="1"/>
          </ns0:cNvSpPr>
          <ns0:nvPr/>
        </ns0:nvSpPr>
        <ns0:spPr>
          <ns1:xfrm>
            <ns1:off x="657225" y="2743200"/>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회사가 승낙하고 제1회 보험료를 받은 때부터 보장</ns1:t>
            </ns1:r>
          </ns1:p>
        </ns0:txBody>
      </ns0:sp>
      <ns0:sp>
        <ns0:nvSpPr>
          <ns0:cNvPr id="5" name="">
            <ns1:extLst>
              <ns1:ext uri="{FF2B5EF4-FFF2-40B4-BE49-F238E27FC236}">
                <ns2:creationId id="{27CD4884-0223-4E29-8A7F-0CC0A21CCCAB}"/>
              </ns1:ext>
            </ns1:extLst>
          </ns0:cNvPr>
          <ns0:cNvSpPr>
            <ns1:spLocks noGrp="1"/>
          </ns0:cNvSpPr>
          <ns0:nvPr/>
        </ns0:nvSpPr>
        <ns0:spPr>
          <ns1:xfrm>
            <ns1:off x="657225" y="3743325"/>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승낙 전 사고</ns1:t>
            </ns1:r>
          </ns1:p>
        </ns0:txBody>
      </ns0:sp>
      <ns0:sp>
        <ns0:nvSpPr>
          <ns0:cNvPr id="6" name="">
            <ns1:extLst>
              <ns1:ext uri="{FF2B5EF4-FFF2-40B4-BE49-F238E27FC236}">
                <ns2:creationId id="{9FE89A46-5DA9-4F12-8ED1-738E765FFB62}"/>
              </ns1:ext>
            </ns1:extLst>
          </ns0:cNvPr>
          <ns0:cNvSpPr>
            <ns1:spLocks noGrp="1"/>
          </ns0:cNvSpPr>
          <ns0:nvPr/>
        </ns0:nvSpPr>
        <ns0:spPr>
          <ns1:xfrm>
            <ns1:off x="657225" y="4429125"/>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청약과 첫 보험료를 받았다면 약관에 따라 보장 가능</ns1:t>
            </ns1:r>
          </ns1:p>
        </ns0:txBody>
      </ns0:sp>
      <ns0:sp>
        <ns0:nvSpPr>
          <ns0:cNvPr id="7" name="">
            <ns1:extLst>
              <ns1:ext uri="{FF2B5EF4-FFF2-40B4-BE49-F238E27FC236}">
                <ns2:creationId id="{ACFE1B52-BECC-466C-AE76-FE68BAD858C4}"/>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45347DD1-10C7-4B7E-B986-0E2EA81DAF9B}"/>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18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07994457"/>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C46"/>
        </ns1:solidFill>
      </ns0:bgPr>
    </ns0:bg>
    <ns0:spTree>
      <ns0:nvGrpSpPr>
        <ns0:cNvPr id="1" name=""/>
        <ns0:cNvGrpSpPr/>
        <ns0:nvPr/>
      </ns0:nvGrpSpPr>
      <ns0:grpSpPr>
        <ns1:xfrm/>
      </ns0:grpSpPr>
      <ns0:sp>
        <ns0:nvSpPr>
          <ns0:cNvPr id="11" name="">
            <ns1:extLst>
              <ns1:ext uri="{FF2B5EF4-FFF2-40B4-BE49-F238E27FC236}">
                <ns2:creationId id="{0DE682F1-37CD-48E3-B1F8-194665294745}"/>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F5F9FD"/>
                </ns1:solidFill>
                <ns1:latin typeface="Paperlogy 6 SemiBold"/>
                <ns1:ea typeface="Paperlogy 6 SemiBold"/>
                <ns1:cs typeface="Paperlogy 6 SemiBold"/>
              </ns1:defRPr>
            </ns1:pPr>
            <ns1:r>
              <ns1:rPr sz="3300">
                <ns1:solidFill>
                  <ns1:srgbClr val="F5F9FD"/>
                </ns1:solidFill>
                <ns1:latin typeface="Paperlogy 6 SemiBold"/>
                <ns1:ea typeface="Paperlogy 6 SemiBold"/>
                <ns1:cs typeface="Paperlogy 6 SemiBold"/>
              </ns1:rPr>
              <ns1:t>청약철회의 두 가지 시계</ns1:t>
            </ns1:r>
          </ns1:p>
        </ns0:txBody>
      </ns0:sp>
      <ns0:sp>
        <ns0:nvSpPr>
          <ns0:cNvPr id="2" name="">
            <ns1:extLst>
              <ns1:ext uri="{FF2B5EF4-FFF2-40B4-BE49-F238E27FC236}">
                <ns2:creationId id="{D5354CEA-02E0-4B59-8253-B8E7F9286B21}"/>
              </ns1:ext>
            </ns1:extLst>
          </ns0:cNvPr>
          <ns0:cNvSpPr>
            <ns1:spLocks noGrp="1"/>
          </ns0:cNvSpPr>
          <ns0:nvPr/>
        </ns0:nvSpPr>
        <ns0:spPr>
          <ns1:xfrm>
            <ns1:off x="638175" y="2505075"/>
            <ns1:ext cx="3686175" cy="1333500"/>
          </ns1:xfrm>
          <ns1:prstGeom prst="rect">
            <ns1:avLst/>
          </ns1:prstGeom>
          <ns1:noFill/>
          <ns1:ln w="0">
            <ns1:noFill/>
          </ns1:ln>
        </ns0:spPr>
        <ns0:txBody>
          <ns1:bodyPr>
            <ns1:noAutofit/>
          </ns1:bodyPr>
          <ns1:lstStyle/>
          <ns1:p>
            <ns1:pPr>
              <ns1:defRPr sz="6750">
                <ns1:solidFill>
                  <ns1:srgbClr val="83C5FF"/>
                </ns1:solidFill>
                <ns1:latin typeface="Paperlogy 6 SemiBold"/>
                <ns1:ea typeface="Paperlogy 6 SemiBold"/>
                <ns1:cs typeface="Paperlogy 6 SemiBold"/>
              </ns1:defRPr>
            </ns1:pPr>
            <ns1:r>
              <ns1:rPr sz="6750">
                <ns1:solidFill>
                  <ns1:srgbClr val="83C5FF"/>
                </ns1:solidFill>
                <ns1:latin typeface="Paperlogy 6 SemiBold"/>
                <ns1:ea typeface="Paperlogy 6 SemiBold"/>
                <ns1:cs typeface="Paperlogy 6 SemiBold"/>
              </ns1:rPr>
              <ns1:t>15일</ns1:t>
            </ns1:r>
          </ns1:p>
        </ns0:txBody>
      </ns0:sp>
      <ns0:sp>
        <ns0:nvSpPr>
          <ns0:cNvPr id="3" name="">
            <ns1:extLst>
              <ns1:ext uri="{FF2B5EF4-FFF2-40B4-BE49-F238E27FC236}">
                <ns2:creationId id="{DD24AD64-3E7F-4560-B360-4F16FC8B0A34}"/>
              </ns1:ext>
            </ns1:extLst>
          </ns0:cNvPr>
          <ns0:cNvSpPr>
            <ns1:spLocks noGrp="1"/>
          </ns0:cNvSpPr>
          <ns0:nvPr/>
        </ns0:nvSpPr>
        <ns0:spPr>
          <ns1:xfrm>
            <ns1:off x="63817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보험증권을 받은 날부터</ns1:t>
            </ns1:r>
          </ns1:p>
        </ns0:txBody>
      </ns0:sp>
      <ns0:sp>
        <ns0:nvSpPr>
          <ns0:cNvPr id="4" name="">
            <ns1:extLst>
              <ns1:ext uri="{FF2B5EF4-FFF2-40B4-BE49-F238E27FC236}">
                <ns2:creationId id="{FD23DDFC-1541-481D-99B5-E084CB0FF806}"/>
              </ns1:ext>
            </ns1:extLst>
          </ns0:cNvPr>
          <ns0:cNvSpPr>
            <ns1:spLocks noGrp="1"/>
          </ns0:cNvSpPr>
          <ns0:nvPr/>
        </ns0:nvSpPr>
        <ns0:spPr>
          <ns1:xfrm>
            <ns1:off x="4543425" y="2505075"/>
            <ns1:ext cx="3686175" cy="1333500"/>
          </ns1:xfrm>
          <ns1:prstGeom prst="rect">
            <ns1:avLst/>
          </ns1:prstGeom>
          <ns1:noFill/>
          <ns1:ln w="0">
            <ns1:noFill/>
          </ns1:ln>
        </ns0:spPr>
        <ns0:txBody>
          <ns1:bodyPr>
            <ns1:noAutofit/>
          </ns1:bodyPr>
          <ns1:lstStyle/>
          <ns1:p>
            <ns1:pPr>
              <ns1:defRPr sz="6750">
                <ns1:solidFill>
                  <ns1:srgbClr val="83C5FF"/>
                </ns1:solidFill>
                <ns1:latin typeface="Paperlogy 6 SemiBold"/>
                <ns1:ea typeface="Paperlogy 6 SemiBold"/>
                <ns1:cs typeface="Paperlogy 6 SemiBold"/>
              </ns1:defRPr>
            </ns1:pPr>
            <ns1:r>
              <ns1:rPr sz="6750">
                <ns1:solidFill>
                  <ns1:srgbClr val="83C5FF"/>
                </ns1:solidFill>
                <ns1:latin typeface="Paperlogy 6 SemiBold"/>
                <ns1:ea typeface="Paperlogy 6 SemiBold"/>
                <ns1:cs typeface="Paperlogy 6 SemiBold"/>
              </ns1:rPr>
              <ns1:t>30일</ns1:t>
            </ns1:r>
          </ns1:p>
        </ns0:txBody>
      </ns0:sp>
      <ns0:sp>
        <ns0:nvSpPr>
          <ns0:cNvPr id="5" name="">
            <ns1:extLst>
              <ns1:ext uri="{FF2B5EF4-FFF2-40B4-BE49-F238E27FC236}">
                <ns2:creationId id="{0609C9E2-CD8A-4F5D-8206-41665CF966B3}"/>
              </ns1:ext>
            </ns1:extLst>
          </ns0:cNvPr>
          <ns0:cNvSpPr>
            <ns1:spLocks noGrp="1"/>
          </ns0:cNvSpPr>
          <ns0:nvPr/>
        </ns0:nvSpPr>
        <ns0:spPr>
          <ns1:xfrm>
            <ns1:off x="454342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청약한 날부터의 상한</ns1:t>
            </ns1:r>
          </ns1:p>
        </ns0:txBody>
      </ns0:sp>
      <ns0:sp>
        <ns0:nvSpPr>
          <ns0:cNvPr id="6" name="">
            <ns1:extLst>
              <ns1:ext uri="{FF2B5EF4-FFF2-40B4-BE49-F238E27FC236}">
                <ns2:creationId id="{87E31A66-CDB9-4E98-A9DB-C6C4E62D8F64}"/>
              </ns1:ext>
            </ns1:extLst>
          </ns0:cNvPr>
          <ns0:cNvSpPr>
            <ns1:spLocks noGrp="1"/>
          </ns0:cNvSpPr>
          <ns0:nvPr/>
        </ns0:nvSpPr>
        <ns0:spPr>
          <ns1:xfrm>
            <ns1:off x="8448675" y="2505075"/>
            <ns1:ext cx="3686175" cy="1333500"/>
          </ns1:xfrm>
          <ns1:prstGeom prst="rect">
            <ns1:avLst/>
          </ns1:prstGeom>
          <ns1:noFill/>
          <ns1:ln w="0">
            <ns1:noFill/>
          </ns1:ln>
        </ns0:spPr>
        <ns0:txBody>
          <ns1:bodyPr>
            <ns1:noAutofit/>
          </ns1:bodyPr>
          <ns1:lstStyle/>
          <ns1:p>
            <ns1:pPr>
              <ns1:defRPr sz="6750">
                <ns1:solidFill>
                  <ns1:srgbClr val="83C5FF"/>
                </ns1:solidFill>
                <ns1:latin typeface="Paperlogy 6 SemiBold"/>
                <ns1:ea typeface="Paperlogy 6 SemiBold"/>
                <ns1:cs typeface="Paperlogy 6 SemiBold"/>
              </ns1:defRPr>
            </ns1:pPr>
            <ns1:r>
              <ns1:rPr sz="6750">
                <ns1:solidFill>
                  <ns1:srgbClr val="83C5FF"/>
                </ns1:solidFill>
                <ns1:latin typeface="Paperlogy 6 SemiBold"/>
                <ns1:ea typeface="Paperlogy 6 SemiBold"/>
                <ns1:cs typeface="Paperlogy 6 SemiBold"/>
              </ns1:rPr>
              <ns1:t>3영업일</ns1:t>
            </ns1:r>
          </ns1:p>
        </ns0:txBody>
      </ns0:sp>
      <ns0:sp>
        <ns0:nvSpPr>
          <ns0:cNvPr id="7" name="">
            <ns1:extLst>
              <ns1:ext uri="{FF2B5EF4-FFF2-40B4-BE49-F238E27FC236}">
                <ns2:creationId id="{8DDE2354-31A4-4200-BE4F-30D4A88CC8FD}"/>
              </ns1:ext>
            </ns1:extLst>
          </ns0:cNvPr>
          <ns0:cNvSpPr>
            <ns1:spLocks noGrp="1"/>
          </ns0:cNvSpPr>
          <ns0:nvPr/>
        </ns0:nvSpPr>
        <ns0:spPr>
          <ns1:xfrm>
            <ns1:off x="844867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철회 접수 후 보험료 반환</ns1:t>
            </ns1:r>
          </ns1:p>
        </ns0:txBody>
      </ns0:sp>
      <ns0:sp>
        <ns0:nvSpPr>
          <ns0:cNvPr id="8" name="">
            <ns1:extLst>
              <ns1:ext uri="{FF2B5EF4-FFF2-40B4-BE49-F238E27FC236}">
                <ns2:creationId id="{C98BB402-5D10-4CCF-98F5-7B356E3A143E}"/>
              </ns1:ext>
            </ns1:extLst>
          </ns0:cNvPr>
          <ns0:cNvSpPr>
            <ns1:spLocks noGrp="1"/>
          </ns0:cNvSpPr>
          <ns0:nvPr/>
        </ns0:nvSpPr>
        <ns0:spPr>
          <ns1:xfrm>
            <ns1:off x="647700" y="5819775"/>
            <ns1:ext cx="10668000" cy="390525"/>
          </ns1:xfrm>
          <ns1:prstGeom prst="rect">
            <ns1:avLst/>
          </ns1:prstGeom>
          <ns1:noFill/>
          <ns1:ln w="0">
            <ns1:noFill/>
          </ns1:ln>
        </ns0:spPr>
        <ns0:txBody>
          <ns1:bodyPr>
            <ns1:noAutofit/>
          </ns1:bodyPr>
          <ns1:lstStyle/>
          <ns1:p>
            <ns1:pPr>
              <ns1:defRPr sz="1425">
                <ns1:solidFill>
                  <ns1:srgbClr val="B6CDDF"/>
                </ns1:solidFill>
                <ns1:latin typeface="Paperlogy 4 Regular"/>
                <ns1:ea typeface="Paperlogy 4 Regular"/>
                <ns1:cs typeface="Paperlogy 4 Regular"/>
              </ns1:defRPr>
            </ns1:pPr>
            <ns1:r>
              <ns1:rPr sz="1425">
                <ns1:solidFill>
                  <ns1:srgbClr val="B6CDDF"/>
                </ns1:solidFill>
                <ns1:latin typeface="Paperlogy 4 Regular"/>
                <ns1:ea typeface="Paperlogy 4 Regular"/>
                <ns1:cs typeface="Paperlogy 4 Regular"/>
              </ns1:rPr>
              <ns1:t>일반적인 생명보험 표준약관 기준 · 계약별 특례 확인</ns1:t>
            </ns1:r>
          </ns1:p>
        </ns0:txBody>
      </ns0:sp>
      <ns0:sp>
        <ns0:nvSpPr>
          <ns0:cNvPr id="9" name="">
            <ns1:extLst>
              <ns1:ext uri="{FF2B5EF4-FFF2-40B4-BE49-F238E27FC236}">
                <ns2:creationId id="{D9D321C7-7B63-4B1B-9543-71495958E9FF}"/>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B6CDDF"/>
                </ns1:solidFill>
                <ns1:latin typeface="Paperlogy 4 Regular"/>
                <ns1:ea typeface="Paperlogy 4 Regular"/>
                <ns1:cs typeface="Paperlogy 4 Regular"/>
              </ns1:defRPr>
            </ns1:pPr>
            <ns1:r>
              <ns1:rPr sz="1125">
                <ns1:solidFill>
                  <ns1:srgbClr val="B6CDDF"/>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2D323890-F340-45F8-AFAB-C255374D197A}"/>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B6CDDF"/>
                </ns1:solidFill>
                <ns1:latin typeface="Paperlogy 4 Regular"/>
                <ns1:ea typeface="Paperlogy 4 Regular"/>
                <ns1:cs typeface="Paperlogy 4 Regular"/>
              </ns1:defRPr>
            </ns1:pPr>
            <ns1:r>
              <ns1:rPr sz="1200">
                <ns1:solidFill>
                  <ns1:srgbClr val="B6CDDF"/>
                </ns1:solidFill>
                <ns1:latin typeface="Paperlogy 4 Regular"/>
                <ns1:ea typeface="Paperlogy 4 Regular"/>
                <ns1:cs typeface="Paperlogy 4 Regular"/>
              </ns1:rPr>
              <ns1:t>19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16975199"/>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1" name="">
            <ns1:extLst>
              <ns1:ext uri="{FF2B5EF4-FFF2-40B4-BE49-F238E27FC236}">
                <ns2:creationId id="{2D96C09B-240D-46B6-B8A6-97273728C30A}"/>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무효·취소·해지의 차이</ns1:t>
            </ns1:r>
          </ns1:p>
        </ns0:txBody>
      </ns0:sp>
      <ns0:sp>
        <ns0:nvSpPr>
          <ns0:cNvPr id="3" name="">
            <ns1:extLst>
              <ns1:ext uri="{FF2B5EF4-FFF2-40B4-BE49-F238E27FC236}">
                <ns2:creationId id="{DFFE51B9-926A-4A1B-9480-9EA21EAD4576}"/>
              </ns1:ext>
            </ns1:extLst>
          </ns0:cNvPr>
          <ns0:cNvSpPr>
            <ns1:spLocks noGrp="1"/>
          </ns0:cNvSpPr>
          <ns0:nvPr/>
        </ns0:nvSpPr>
        <ns0:spPr>
          <ns1:xfrm>
            <ns1:off x="647700" y="200977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무효</ns1:t>
            </ns1:r>
          </ns1:p>
        </ns0:txBody>
      </ns0:sp>
      <ns0:sp>
        <ns0:nvSpPr>
          <ns0:cNvPr id="4" name="">
            <ns1:extLst>
              <ns1:ext uri="{FF2B5EF4-FFF2-40B4-BE49-F238E27FC236}">
                <ns2:creationId id="{E0703711-9269-4A50-BDA5-CA9F9827398D}"/>
              </ns1:ext>
            </ns1:extLst>
          </ns0:cNvPr>
          <ns0:cNvSpPr>
            <ns1:spLocks noGrp="1"/>
          </ns0:cNvSpPr>
          <ns0:nvPr/>
        </ns0:nvSpPr>
        <ns0:spPr>
          <ns1:xfrm>
            <ns1:off x="3733800" y="200977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처음부터 계약의 효력을 인정하지 않음</ns1:t>
            </ns1:r>
          </ns1:p>
        </ns0:txBody>
      </ns0:sp>
      <ns0:sp>
        <ns0:nvSpPr>
          <ns0:cNvPr id="5" name="">
            <ns1:extLst>
              <ns1:ext uri="{FF2B5EF4-FFF2-40B4-BE49-F238E27FC236}">
                <ns2:creationId id="{016B4AEC-2C36-4CB6-8DA4-F579835E007F}"/>
              </ns1:ext>
            </ns1:extLst>
          </ns0:cNvPr>
          <ns0:cNvSpPr>
            <ns1:spLocks noGrp="1"/>
          </ns0:cNvSpPr>
          <ns0:nvPr/>
        </ns0:nvSpPr>
        <ns0:spPr>
          <ns1:xfrm>
            <ns1:off x="647700" y="3219450"/>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취소</ns1:t>
            </ns1:r>
          </ns1:p>
        </ns0:txBody>
      </ns0:sp>
      <ns0:sp>
        <ns0:nvSpPr>
          <ns0:cNvPr id="6" name="">
            <ns1:extLst>
              <ns1:ext uri="{FF2B5EF4-FFF2-40B4-BE49-F238E27FC236}">
                <ns2:creationId id="{EF8DE773-156A-4644-8BB3-C189261F09D0}"/>
              </ns1:ext>
            </ns1:extLst>
          </ns0:cNvPr>
          <ns0:cNvSpPr>
            <ns1:spLocks noGrp="1"/>
          </ns0:cNvSpPr>
          <ns0:nvPr/>
        </ns0:nvSpPr>
        <ns0:spPr>
          <ns1:xfrm>
            <ns1:off x="3733800" y="3219450"/>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정해진 사유와 기간에 따라 계약 효력을 없앰</ns1:t>
            </ns1:r>
          </ns1:p>
        </ns0:txBody>
      </ns0:sp>
      <ns0:sp>
        <ns0:nvSpPr>
          <ns0:cNvPr id="7" name="">
            <ns1:extLst>
              <ns1:ext uri="{FF2B5EF4-FFF2-40B4-BE49-F238E27FC236}">
                <ns2:creationId id="{2F1382DA-37F5-429B-AC6A-EFEB1B16D3D3}"/>
              </ns1:ext>
            </ns1:extLst>
          </ns0:cNvPr>
          <ns0:cNvSpPr>
            <ns1:spLocks noGrp="1"/>
          </ns0:cNvSpPr>
          <ns0:nvPr/>
        </ns0:nvSpPr>
        <ns0:spPr>
          <ns1:xfrm>
            <ns1:off x="647700" y="442912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해지</ns1:t>
            </ns1:r>
          </ns1:p>
        </ns0:txBody>
      </ns0:sp>
      <ns0:sp>
        <ns0:nvSpPr>
          <ns0:cNvPr id="8" name="">
            <ns1:extLst>
              <ns1:ext uri="{FF2B5EF4-FFF2-40B4-BE49-F238E27FC236}">
                <ns2:creationId id="{3B2CE2DA-A556-4630-835C-CEFDCC6630F4}"/>
              </ns1:ext>
            </ns1:extLst>
          </ns0:cNvPr>
          <ns0:cNvSpPr>
            <ns1:spLocks noGrp="1"/>
          </ns0:cNvSpPr>
          <ns0:nvPr/>
        </ns0:nvSpPr>
        <ns0:spPr>
          <ns1:xfrm>
            <ns1:off x="3733800" y="442912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계약을 장래에 향하여 종료</ns1:t>
            </ns1:r>
          </ns1:p>
        </ns0:txBody>
      </ns0:sp>
      <ns0:sp>
        <ns0:nvSpPr>
          <ns0:cNvPr id="9" name="">
            <ns1:extLst>
              <ns1:ext uri="{FF2B5EF4-FFF2-40B4-BE49-F238E27FC236}">
                <ns2:creationId id="{98D035D8-0EA9-4377-B807-6437CE7DCDD0}"/>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33958F23-1762-4E45-8959-DD8518EFA8EA}"/>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20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37257030"/>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0" name="">
            <ns1:extLst>
              <ns1:ext uri="{FF2B5EF4-FFF2-40B4-BE49-F238E27FC236}">
                <ns2:creationId id="{0A88BB9C-49AC-4FA4-BD88-5759690C5573}"/>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계약 무효의 대표 사례</ns1:t>
            </ns1:r>
          </ns1:p>
        </ns0:txBody>
      </ns0:sp>
      <ns0:sp>
        <ns0:nvSpPr>
          <ns0:cNvPr id="3" name="">
            <ns1:extLst>
              <ns1:ext uri="{FF2B5EF4-FFF2-40B4-BE49-F238E27FC236}">
                <ns2:creationId id="{FE1AEE00-9F7A-434E-8B83-661A3FEA6569}"/>
              </ns1:ext>
            </ns1:extLst>
          </ns0:cNvPr>
          <ns0:cNvSpPr>
            <ns1:spLocks noGrp="1"/>
          </ns0:cNvSpPr>
          <ns0:nvPr/>
        </ns0:nvSpPr>
        <ns0:spPr>
          <ns1:xfrm>
            <ns1:off x="657225" y="2057400"/>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타인의 사망을 보장하는 계약</ns1:t>
            </ns1:r>
          </ns1:p>
        </ns0:txBody>
      </ns0:sp>
      <ns0:sp>
        <ns0:nvSpPr>
          <ns0:cNvPr id="4" name="">
            <ns1:extLst>
              <ns1:ext uri="{FF2B5EF4-FFF2-40B4-BE49-F238E27FC236}">
                <ns2:creationId id="{708D6D35-CE15-4CE4-8EBB-C375D33B26E9}"/>
              </ns1:ext>
            </ns1:extLst>
          </ns0:cNvPr>
          <ns0:cNvSpPr>
            <ns1:spLocks noGrp="1"/>
          </ns0:cNvSpPr>
          <ns0:nvPr/>
        </ns0:nvSpPr>
        <ns0:spPr>
          <ns1:xfrm>
            <ns1:off x="657225" y="2743200"/>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필요한 피보험자 서면 동의가 없는 경우</ns1:t>
            </ns1:r>
          </ns1:p>
        </ns0:txBody>
      </ns0:sp>
      <ns0:sp>
        <ns0:nvSpPr>
          <ns0:cNvPr id="5" name="">
            <ns1:extLst>
              <ns1:ext uri="{FF2B5EF4-FFF2-40B4-BE49-F238E27FC236}">
                <ns2:creationId id="{76A9AC19-A160-48F3-BF14-A06E6DB88416}"/>
              </ns1:ext>
            </ns1:extLst>
          </ns0:cNvPr>
          <ns0:cNvSpPr>
            <ns1:spLocks noGrp="1"/>
          </ns0:cNvSpPr>
          <ns0:nvPr/>
        </ns0:nvSpPr>
        <ns0:spPr>
          <ns1:xfrm>
            <ns1:off x="657225" y="3743325"/>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만 15세 미만자의 사망보험</ns1:t>
            </ns1:r>
          </ns1:p>
        </ns0:txBody>
      </ns0:sp>
      <ns0:sp>
        <ns0:nvSpPr>
          <ns0:cNvPr id="6" name="">
            <ns1:extLst>
              <ns1:ext uri="{FF2B5EF4-FFF2-40B4-BE49-F238E27FC236}">
                <ns2:creationId id="{B4D517B3-0FE9-4D34-BF3A-87C4C7BA24C1}"/>
              </ns1:ext>
            </ns1:extLst>
          </ns0:cNvPr>
          <ns0:cNvSpPr>
            <ns1:spLocks noGrp="1"/>
          </ns0:cNvSpPr>
          <ns0:nvPr/>
        </ns0:nvSpPr>
        <ns0:spPr>
          <ns1:xfrm>
            <ns1:off x="657225" y="4429125"/>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사망을 보험사고로 하는 계약은 무효</ns1:t>
            </ns1:r>
          </ns1:p>
        </ns0:txBody>
      </ns0:sp>
      <ns0:sp>
        <ns0:nvSpPr>
          <ns0:cNvPr id="7" name="">
            <ns1:extLst>
              <ns1:ext uri="{FF2B5EF4-FFF2-40B4-BE49-F238E27FC236}">
                <ns2:creationId id="{9E43598C-808B-4ED9-98FA-1615A969A935}"/>
              </ns1:ext>
            </ns1:extLst>
          </ns0:cNvPr>
          <ns0:cNvSpPr>
            <ns1:spLocks noGrp="1"/>
          </ns0:cNvSpPr>
          <ns0:nvPr/>
        </ns0:nvSpPr>
        <ns0:spPr>
          <ns1:xfrm>
            <ns1:off x="647700" y="5819775"/>
            <ns1:ext cx="10668000" cy="390525"/>
          </ns1:xfrm>
          <ns1:prstGeom prst="rect">
            <ns1:avLst/>
          </ns1:prstGeom>
          <ns1:noFill/>
          <ns1:ln w="0">
            <ns1:noFill/>
          </ns1:ln>
        </ns0:spPr>
        <ns0:txBody>
          <ns1:bodyPr>
            <ns1:noAutofit/>
          </ns1:bodyPr>
          <ns1:lstStyle/>
          <ns1:p>
            <ns1:pPr>
              <ns1:defRPr sz="1425">
                <ns1:solidFill>
                  <ns1:srgbClr val="60768B"/>
                </ns1:solidFill>
                <ns1:latin typeface="Paperlogy 4 Regular"/>
                <ns1:ea typeface="Paperlogy 4 Regular"/>
                <ns1:cs typeface="Paperlogy 4 Regular"/>
              </ns1:defRPr>
            </ns1:pPr>
            <ns1:r>
              <ns1:rPr sz="1425">
                <ns1:solidFill>
                  <ns1:srgbClr val="60768B"/>
                </ns1:solidFill>
                <ns1:latin typeface="Paperlogy 4 Regular"/>
                <ns1:ea typeface="Paperlogy 4 Regular"/>
                <ns1:cs typeface="Paperlogy 4 Regular"/>
              </ns1:rPr>
              <ns1:t>상법 제732조의 의사능력 예외를 함께 확인</ns1:t>
            </ns1:r>
          </ns1:p>
        </ns0:txBody>
      </ns0:sp>
      <ns0:sp>
        <ns0:nvSpPr>
          <ns0:cNvPr id="8" name="">
            <ns1:extLst>
              <ns1:ext uri="{FF2B5EF4-FFF2-40B4-BE49-F238E27FC236}">
                <ns2:creationId id="{365EA1DB-3071-4064-9990-655C59D58CD3}"/>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9" name="">
            <ns1:extLst>
              <ns1:ext uri="{FF2B5EF4-FFF2-40B4-BE49-F238E27FC236}">
                <ns2:creationId id="{C74BD3C4-E224-45EE-BCE6-D258E9247316}"/>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21 / 31</ns1:t>
            </ns1:r>
          </ns1:p>
        </ns0:txBody>
      </ns0:sp>
      <ns0:sp>
        <ns0:nvSpPr>
          <ns0:cNvPr id="11" name="Rectangle 1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049787"/>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2" name="">
            <ns1:extLst>
              <ns1:ext uri="{FF2B5EF4-FFF2-40B4-BE49-F238E27FC236}">
                <ns2:creationId id="{A5EADD0C-0132-4088-8AC9-220B4B9851E4}"/>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3대 기본지키기와 계약 취소</ns1:t>
            </ns1:r>
          </ns1:p>
        </ns0:txBody>
      </ns0:sp>
      <ns0:sp>
        <ns0:nvSpPr>
          <ns0:cNvPr id="3" name="">
            <ns1:extLst>
              <ns1:ext uri="{FF2B5EF4-FFF2-40B4-BE49-F238E27FC236}">
                <ns2:creationId id="{67AAD911-CD53-4087-822A-5C0D83480766}"/>
              </ns1:ext>
            </ns1:extLst>
          </ns0:cNvPr>
          <ns0:cNvSpPr>
            <ns1:spLocks noGrp="1"/>
          </ns0:cNvSpPr>
          <ns0:nvPr/>
        </ns0:nvSpPr>
        <ns0:spPr>
          <ns1:xfrm>
            <ns1:off x="647700" y="200977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약관과 청약서</ns1:t>
            </ns1:r>
          </ns1:p>
        </ns0:txBody>
      </ns0:sp>
      <ns0:sp>
        <ns0:nvSpPr>
          <ns0:cNvPr id="4" name="">
            <ns1:extLst>
              <ns1:ext uri="{FF2B5EF4-FFF2-40B4-BE49-F238E27FC236}">
                <ns2:creationId id="{B37D4BA0-440E-4D0E-989F-22F313B6A618}"/>
              </ns1:ext>
            </ns1:extLst>
          </ns0:cNvPr>
          <ns0:cNvSpPr>
            <ns1:spLocks noGrp="1"/>
          </ns0:cNvSpPr>
          <ns0:nvPr/>
        </ns0:nvSpPr>
        <ns0:spPr>
          <ns1:xfrm>
            <ns1:off x="3733800" y="200977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약관 및 계약자 보관용 청약서 제공</ns1:t>
            </ns1:r>
          </ns1:p>
        </ns0:txBody>
      </ns0:sp>
      <ns0:sp>
        <ns0:nvSpPr>
          <ns0:cNvPr id="5" name="">
            <ns1:extLst>
              <ns1:ext uri="{FF2B5EF4-FFF2-40B4-BE49-F238E27FC236}">
                <ns2:creationId id="{ED147F3F-92AA-4810-AABB-8A0DE4E36649}"/>
              </ns1:ext>
            </ns1:extLst>
          </ns0:cNvPr>
          <ns0:cNvSpPr>
            <ns1:spLocks noGrp="1"/>
          </ns0:cNvSpPr>
          <ns0:nvPr/>
        </ns0:nvSpPr>
        <ns0:spPr>
          <ns1:xfrm>
            <ns1:off x="647700" y="3219450"/>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중요한 내용</ns1:t>
            </ns1:r>
          </ns1:p>
        </ns0:txBody>
      </ns0:sp>
      <ns0:sp>
        <ns0:nvSpPr>
          <ns0:cNvPr id="6" name="">
            <ns1:extLst>
              <ns1:ext uri="{FF2B5EF4-FFF2-40B4-BE49-F238E27FC236}">
                <ns2:creationId id="{EA47770D-50C3-4370-811E-5E4342E616EB}"/>
              </ns1:ext>
            </ns1:extLst>
          </ns0:cNvPr>
          <ns0:cNvSpPr>
            <ns1:spLocks noGrp="1"/>
          </ns0:cNvSpPr>
          <ns0:nvPr/>
        </ns0:nvSpPr>
        <ns0:spPr>
          <ns1:xfrm>
            <ns1:off x="3733800" y="3219450"/>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약관의 중요한 사항 설명</ns1:t>
            </ns1:r>
          </ns1:p>
        </ns0:txBody>
      </ns0:sp>
      <ns0:sp>
        <ns0:nvSpPr>
          <ns0:cNvPr id="7" name="">
            <ns1:extLst>
              <ns1:ext uri="{FF2B5EF4-FFF2-40B4-BE49-F238E27FC236}">
                <ns2:creationId id="{FCC355EF-D854-43C1-AFBC-76E1DF0C72E3}"/>
              </ns1:ext>
            </ns1:extLst>
          </ns0:cNvPr>
          <ns0:cNvSpPr>
            <ns1:spLocks noGrp="1"/>
          </ns0:cNvSpPr>
          <ns0:nvPr/>
        </ns0:nvSpPr>
        <ns0:spPr>
          <ns1:xfrm>
            <ns1:off x="647700" y="442912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서명</ns1:t>
            </ns1:r>
          </ns1:p>
        </ns0:txBody>
      </ns0:sp>
      <ns0:sp>
        <ns0:nvSpPr>
          <ns0:cNvPr id="8" name="">
            <ns1:extLst>
              <ns1:ext uri="{FF2B5EF4-FFF2-40B4-BE49-F238E27FC236}">
                <ns2:creationId id="{584C5AEB-88EF-4CA4-AEBC-4117342BD74E}"/>
              </ns1:ext>
            </ns1:extLst>
          </ns0:cNvPr>
          <ns0:cNvSpPr>
            <ns1:spLocks noGrp="1"/>
          </ns0:cNvSpPr>
          <ns0:nvPr/>
        </ns0:nvSpPr>
        <ns0:spPr>
          <ns1:xfrm>
            <ns1:off x="3733800" y="442912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자필서명 등 정해진 방식의 확인</ns1:t>
            </ns1:r>
          </ns1:p>
        </ns0:txBody>
      </ns0:sp>
      <ns0:sp>
        <ns0:nvSpPr>
          <ns0:cNvPr id="9" name="">
            <ns1:extLst>
              <ns1:ext uri="{FF2B5EF4-FFF2-40B4-BE49-F238E27FC236}">
                <ns2:creationId id="{EA0982EF-167B-409E-8F6C-9F9CFA910122}"/>
              </ns1:ext>
            </ns1:extLst>
          </ns0:cNvPr>
          <ns0:cNvSpPr>
            <ns1:spLocks noGrp="1"/>
          </ns0:cNvSpPr>
          <ns0:nvPr/>
        </ns0:nvSpPr>
        <ns0:spPr>
          <ns1:xfrm>
            <ns1:off x="647700" y="5819775"/>
            <ns1:ext cx="10668000" cy="390525"/>
          </ns1:xfrm>
          <ns1:prstGeom prst="rect">
            <ns1:avLst/>
          </ns1:prstGeom>
          <ns1:noFill/>
          <ns1:ln w="0">
            <ns1:noFill/>
          </ns1:ln>
        </ns0:spPr>
        <ns0:txBody>
          <ns1:bodyPr>
            <ns1:noAutofit/>
          </ns1:bodyPr>
          <ns1:lstStyle/>
          <ns1:p>
            <ns1:pPr>
              <ns1:defRPr sz="1425">
                <ns1:solidFill>
                  <ns1:srgbClr val="60768B"/>
                </ns1:solidFill>
                <ns1:latin typeface="Paperlogy 4 Regular"/>
                <ns1:ea typeface="Paperlogy 4 Regular"/>
                <ns1:cs typeface="Paperlogy 4 Regular"/>
              </ns1:defRPr>
            </ns1:pPr>
            <ns1:r>
              <ns1:rPr sz="1425">
                <ns1:solidFill>
                  <ns1:srgbClr val="60768B"/>
                </ns1:solidFill>
                <ns1:latin typeface="Paperlogy 4 Regular"/>
                <ns1:ea typeface="Paperlogy 4 Regular"/>
                <ns1:cs typeface="Paperlogy 4 Regular"/>
              </ns1:rPr>
              <ns1:t>계약 성립일부터 3개월 이내 · 적법한 대체 절차 포함</ns1:t>
            </ns1:r>
          </ns1:p>
        </ns0:txBody>
      </ns0:sp>
      <ns0:sp>
        <ns0:nvSpPr>
          <ns0:cNvPr id="10" name="">
            <ns1:extLst>
              <ns1:ext uri="{FF2B5EF4-FFF2-40B4-BE49-F238E27FC236}">
                <ns2:creationId id="{A1C2F705-8E96-4228-A823-95CE9620A0B1}"/>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11" name="">
            <ns1:extLst>
              <ns1:ext uri="{FF2B5EF4-FFF2-40B4-BE49-F238E27FC236}">
                <ns2:creationId id="{61F25FFC-5A81-47C4-A588-273841CDE74D}"/>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22 / 31</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60382809"/>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E0D05E07-E9F5-41E9-8ED7-B0C9F4FF0101}"/>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계약 전 알릴 의무 위반</ns1:t>
            </ns1:r>
          </ns1:p>
        </ns0:txBody>
      </ns0:sp>
      <ns0:sp>
        <ns0:nvSpPr>
          <ns0:cNvPr id="3" name="">
            <ns1:extLst>
              <ns1:ext uri="{FF2B5EF4-FFF2-40B4-BE49-F238E27FC236}">
                <ns2:creationId id="{967B1380-7FC1-4DE3-B1DE-749FF90164ED}"/>
              </ns1:ext>
            </ns1:extLst>
          </ns0:cNvPr>
          <ns0:cNvSpPr>
            <ns1:spLocks noGrp="1"/>
          </ns0:cNvSpPr>
          <ns0:nvPr/>
        </ns0:nvSpPr>
        <ns0:spPr>
          <ns1:xfrm>
            <ns1:off x="657225" y="2057400"/>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해지·보장 제한 가능</ns1:t>
            </ns1:r>
          </ns1:p>
        </ns0:txBody>
      </ns0:sp>
      <ns0:sp>
        <ns0:nvSpPr>
          <ns0:cNvPr id="4" name="">
            <ns1:extLst>
              <ns1:ext uri="{FF2B5EF4-FFF2-40B4-BE49-F238E27FC236}">
                <ns2:creationId id="{0C5C07B4-504A-405C-AEEE-5CC3E1EADA0E}"/>
              </ns1:ext>
            </ns1:extLst>
          </ns0:cNvPr>
          <ns0:cNvSpPr>
            <ns1:spLocks noGrp="1"/>
          </ns0:cNvSpPr>
          <ns0:nvPr/>
        </ns0:nvSpPr>
        <ns0:spPr>
          <ns1:xfrm>
            <ns1:off x="657225" y="2743200"/>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고의 또는 중대한 과실로 중요한 사항을 다르게 알린 경우</ns1:t>
            </ns1:r>
          </ns1:p>
        </ns0:txBody>
      </ns0:sp>
      <ns0:sp>
        <ns0:nvSpPr>
          <ns0:cNvPr id="5" name="">
            <ns1:extLst>
              <ns1:ext uri="{FF2B5EF4-FFF2-40B4-BE49-F238E27FC236}">
                <ns2:creationId id="{EAC6BA9A-B9D8-4A8B-96E1-A1FE0F4BD11C}"/>
              </ns1:ext>
            </ns1:extLst>
          </ns0:cNvPr>
          <ns0:cNvSpPr>
            <ns1:spLocks noGrp="1"/>
          </ns0:cNvSpPr>
          <ns0:nvPr/>
        </ns0:nvSpPr>
        <ns0:spPr>
          <ns1:xfrm>
            <ns1:off x="657225" y="3743325"/>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무조건 해지는 아님</ns1:t>
            </ns1:r>
          </ns1:p>
        </ns0:txBody>
      </ns0:sp>
      <ns0:sp>
        <ns0:nvSpPr>
          <ns0:cNvPr id="6" name="">
            <ns1:extLst>
              <ns1:ext uri="{FF2B5EF4-FFF2-40B4-BE49-F238E27FC236}">
                <ns2:creationId id="{0F926E21-98F4-45B3-920A-2792B37139BB}"/>
              </ns1:ext>
            </ns1:extLst>
          </ns0:cNvPr>
          <ns0:cNvSpPr>
            <ns1:spLocks noGrp="1"/>
          </ns0:cNvSpPr>
          <ns0:nvPr/>
        </ns0:nvSpPr>
        <ns0:spPr>
          <ns1:xfrm>
            <ns1:off x="657225" y="4429125"/>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회사의 인지, 기간 경과, 모집 과정 등을 함께 판단</ns1:t>
            </ns1:r>
          </ns1:p>
        </ns0:txBody>
      </ns0:sp>
      <ns0:sp>
        <ns0:nvSpPr>
          <ns0:cNvPr id="7" name="">
            <ns1:extLst>
              <ns1:ext uri="{FF2B5EF4-FFF2-40B4-BE49-F238E27FC236}">
                <ns2:creationId id="{86DEDE86-5A2A-4C3B-9907-DB9B68739978}"/>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07A1BC2F-B8A7-4CD9-BA73-77E4D2865DA3}"/>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23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74181700"/>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C46"/>
        </ns1:solidFill>
      </ns0:bgPr>
    </ns0:bg>
    <ns0:spTree>
      <ns0:nvGrpSpPr>
        <ns0:cNvPr id="1" name=""/>
        <ns0:cNvGrpSpPr/>
        <ns0:nvPr/>
      </ns0:nvGrpSpPr>
      <ns0:grpSpPr>
        <ns1:xfrm/>
      </ns0:grpSpPr>
      <ns0:sp>
        <ns0:nvSpPr>
          <ns0:cNvPr id="11" name="">
            <ns1:extLst>
              <ns1:ext uri="{FF2B5EF4-FFF2-40B4-BE49-F238E27FC236}">
                <ns2:creationId id="{5F5C12B8-EB57-49C8-808D-4C5C79442045}"/>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F5F9FD"/>
                </ns1:solidFill>
                <ns1:latin typeface="Paperlogy 6 SemiBold"/>
                <ns1:ea typeface="Paperlogy 6 SemiBold"/>
                <ns1:cs typeface="Paperlogy 6 SemiBold"/>
              </ns1:defRPr>
            </ns1:pPr>
            <ns1:r>
              <ns1:rPr sz="3300">
                <ns1:solidFill>
                  <ns1:srgbClr val="F5F9FD"/>
                </ns1:solidFill>
                <ns1:latin typeface="Paperlogy 6 SemiBold"/>
                <ns1:ea typeface="Paperlogy 6 SemiBold"/>
                <ns1:cs typeface="Paperlogy 6 SemiBold"/>
              </ns1:rPr>
              <ns1:t>고지의무 위반과 기간 제한</ns1:t>
            </ns1:r>
          </ns1:p>
        </ns0:txBody>
      </ns0:sp>
      <ns0:sp>
        <ns0:nvSpPr>
          <ns0:cNvPr id="2" name="">
            <ns1:extLst>
              <ns1:ext uri="{FF2B5EF4-FFF2-40B4-BE49-F238E27FC236}">
                <ns2:creationId id="{DD14DE97-1F06-4BCF-9277-14AAF6B2FDA2}"/>
              </ns1:ext>
            </ns1:extLst>
          </ns0:cNvPr>
          <ns0:cNvSpPr>
            <ns1:spLocks noGrp="1"/>
          </ns0:cNvSpPr>
          <ns0:nvPr/>
        </ns0:nvSpPr>
        <ns0:spPr>
          <ns1:xfrm>
            <ns1:off x="638175" y="2505075"/>
            <ns1:ext cx="3686175" cy="1333500"/>
          </ns1:xfrm>
          <ns1:prstGeom prst="rect">
            <ns1:avLst/>
          </ns1:prstGeom>
          <ns1:noFill/>
          <ns1:ln w="0">
            <ns1:noFill/>
          </ns1:ln>
        </ns0:spPr>
        <ns0:txBody>
          <ns1:bodyPr>
            <ns1:noAutofit/>
          </ns1:bodyPr>
          <ns1:lstStyle/>
          <ns1:p>
            <ns1:pPr>
              <ns1:defRPr sz="6750">
                <ns1:solidFill>
                  <ns1:srgbClr val="83C5FF"/>
                </ns1:solidFill>
                <ns1:latin typeface="Paperlogy 6 SemiBold"/>
                <ns1:ea typeface="Paperlogy 6 SemiBold"/>
                <ns1:cs typeface="Paperlogy 6 SemiBold"/>
              </ns1:defRPr>
            </ns1:pPr>
            <ns1:r>
              <ns1:rPr sz="6750">
                <ns1:solidFill>
                  <ns1:srgbClr val="83C5FF"/>
                </ns1:solidFill>
                <ns1:latin typeface="Paperlogy 6 SemiBold"/>
                <ns1:ea typeface="Paperlogy 6 SemiBold"/>
                <ns1:cs typeface="Paperlogy 6 SemiBold"/>
              </ns1:rPr>
              <ns1:t>1개월</ns1:t>
            </ns1:r>
          </ns1:p>
        </ns0:txBody>
      </ns0:sp>
      <ns0:sp>
        <ns0:nvSpPr>
          <ns0:cNvPr id="3" name="">
            <ns1:extLst>
              <ns1:ext uri="{FF2B5EF4-FFF2-40B4-BE49-F238E27FC236}">
                <ns2:creationId id="{80B1A349-42AA-4FDE-BAE6-1F93546F1068}"/>
              </ns1:ext>
            </ns1:extLst>
          </ns0:cNvPr>
          <ns0:cNvSpPr>
            <ns1:spLocks noGrp="1"/>
          </ns0:cNvSpPr>
          <ns0:nvPr/>
        </ns0:nvSpPr>
        <ns0:spPr>
          <ns1:xfrm>
            <ns1:off x="63817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회사가 위반 사실을 안 날부터</ns1:t>
            </ns1:r>
          </ns1:p>
        </ns0:txBody>
      </ns0:sp>
      <ns0:sp>
        <ns0:nvSpPr>
          <ns0:cNvPr id="4" name="">
            <ns1:extLst>
              <ns1:ext uri="{FF2B5EF4-FFF2-40B4-BE49-F238E27FC236}">
                <ns2:creationId id="{5B48B5F6-1E73-494A-9BF3-E0856A0B554F}"/>
              </ns1:ext>
            </ns1:extLst>
          </ns0:cNvPr>
          <ns0:cNvSpPr>
            <ns1:spLocks noGrp="1"/>
          </ns0:cNvSpPr>
          <ns0:nvPr/>
        </ns0:nvSpPr>
        <ns0:spPr>
          <ns1:xfrm>
            <ns1:off x="4543425" y="2505075"/>
            <ns1:ext cx="3686175" cy="1333500"/>
          </ns1:xfrm>
          <ns1:prstGeom prst="rect">
            <ns1:avLst/>
          </ns1:prstGeom>
          <ns1:noFill/>
          <ns1:ln w="0">
            <ns1:noFill/>
          </ns1:ln>
        </ns0:spPr>
        <ns0:txBody>
          <ns1:bodyPr>
            <ns1:noAutofit/>
          </ns1:bodyPr>
          <ns1:lstStyle/>
          <ns1:p>
            <ns1:pPr>
              <ns1:defRPr sz="6750">
                <ns1:solidFill>
                  <ns1:srgbClr val="83C5FF"/>
                </ns1:solidFill>
                <ns1:latin typeface="Paperlogy 6 SemiBold"/>
                <ns1:ea typeface="Paperlogy 6 SemiBold"/>
                <ns1:cs typeface="Paperlogy 6 SemiBold"/>
              </ns1:defRPr>
            </ns1:pPr>
            <ns1:r>
              <ns1:rPr sz="6750">
                <ns1:solidFill>
                  <ns1:srgbClr val="83C5FF"/>
                </ns1:solidFill>
                <ns1:latin typeface="Paperlogy 6 SemiBold"/>
                <ns1:ea typeface="Paperlogy 6 SemiBold"/>
                <ns1:cs typeface="Paperlogy 6 SemiBold"/>
              </ns1:rPr>
              <ns1:t>2년</ns1:t>
            </ns1:r>
          </ns1:p>
        </ns0:txBody>
      </ns0:sp>
      <ns0:sp>
        <ns0:nvSpPr>
          <ns0:cNvPr id="5" name="">
            <ns1:extLst>
              <ns1:ext uri="{FF2B5EF4-FFF2-40B4-BE49-F238E27FC236}">
                <ns2:creationId id="{92836912-B029-4644-8A37-5325BDD0B32C}"/>
              </ns1:ext>
            </ns1:extLst>
          </ns0:cNvPr>
          <ns0:cNvSpPr>
            <ns1:spLocks noGrp="1"/>
          </ns0:cNvSpPr>
          <ns0:nvPr/>
        </ns0:nvSpPr>
        <ns0:spPr>
          <ns1:xfrm>
            <ns1:off x="454342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보장개시 후 지급사유 없이 경과</ns1:t>
            </ns1:r>
          </ns1:p>
        </ns0:txBody>
      </ns0:sp>
      <ns0:sp>
        <ns0:nvSpPr>
          <ns0:cNvPr id="6" name="">
            <ns1:extLst>
              <ns1:ext uri="{FF2B5EF4-FFF2-40B4-BE49-F238E27FC236}">
                <ns2:creationId id="{5F36EA5D-20C2-4271-B978-00400289159A}"/>
              </ns1:ext>
            </ns1:extLst>
          </ns0:cNvPr>
          <ns0:cNvSpPr>
            <ns1:spLocks noGrp="1"/>
          </ns0:cNvSpPr>
          <ns0:nvPr/>
        </ns0:nvSpPr>
        <ns0:spPr>
          <ns1:xfrm>
            <ns1:off x="8448675" y="2505075"/>
            <ns1:ext cx="3686175" cy="1333500"/>
          </ns1:xfrm>
          <ns1:prstGeom prst="rect">
            <ns1:avLst/>
          </ns1:prstGeom>
          <ns1:noFill/>
          <ns1:ln w="0">
            <ns1:noFill/>
          </ns1:ln>
        </ns0:spPr>
        <ns0:txBody>
          <ns1:bodyPr>
            <ns1:noAutofit/>
          </ns1:bodyPr>
          <ns1:lstStyle/>
          <ns1:p>
            <ns1:pPr>
              <ns1:defRPr sz="6750">
                <ns1:solidFill>
                  <ns1:srgbClr val="83C5FF"/>
                </ns1:solidFill>
                <ns1:latin typeface="Paperlogy 6 SemiBold"/>
                <ns1:ea typeface="Paperlogy 6 SemiBold"/>
                <ns1:cs typeface="Paperlogy 6 SemiBold"/>
              </ns1:defRPr>
            </ns1:pPr>
            <ns1:r>
              <ns1:rPr sz="6750">
                <ns1:solidFill>
                  <ns1:srgbClr val="83C5FF"/>
                </ns1:solidFill>
                <ns1:latin typeface="Paperlogy 6 SemiBold"/>
                <ns1:ea typeface="Paperlogy 6 SemiBold"/>
                <ns1:cs typeface="Paperlogy 6 SemiBold"/>
              </ns1:rPr>
              <ns1:t>3년</ns1:t>
            </ns1:r>
          </ns1:p>
        </ns0:txBody>
      </ns0:sp>
      <ns0:sp>
        <ns0:nvSpPr>
          <ns0:cNvPr id="7" name="">
            <ns1:extLst>
              <ns1:ext uri="{FF2B5EF4-FFF2-40B4-BE49-F238E27FC236}">
                <ns2:creationId id="{E4332C52-5B39-4941-8FDF-9EF00244D9AD}"/>
              </ns1:ext>
            </ns1:extLst>
          </ns0:cNvPr>
          <ns0:cNvSpPr>
            <ns1:spLocks noGrp="1"/>
          </ns0:cNvSpPr>
          <ns0:nvPr/>
        </ns0:nvSpPr>
        <ns0:spPr>
          <ns1:xfrm>
            <ns1:off x="844867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계약을 체결한 날부터</ns1:t>
            </ns1:r>
          </ns1:p>
        </ns0:txBody>
      </ns0:sp>
      <ns0:sp>
        <ns0:nvSpPr>
          <ns0:cNvPr id="8" name="">
            <ns1:extLst>
              <ns1:ext uri="{FF2B5EF4-FFF2-40B4-BE49-F238E27FC236}">
                <ns2:creationId id="{1B5523E4-E651-4A7C-B482-1D13B6E9C4A6}"/>
              </ns1:ext>
            </ns1:extLst>
          </ns0:cNvPr>
          <ns0:cNvSpPr>
            <ns1:spLocks noGrp="1"/>
          </ns0:cNvSpPr>
          <ns0:nvPr/>
        </ns0:nvSpPr>
        <ns0:spPr>
          <ns1:xfrm>
            <ns1:off x="647700" y="5819775"/>
            <ns1:ext cx="10668000" cy="390525"/>
          </ns1:xfrm>
          <ns1:prstGeom prst="rect">
            <ns1:avLst/>
          </ns1:prstGeom>
          <ns1:noFill/>
          <ns1:ln w="0">
            <ns1:noFill/>
          </ns1:ln>
        </ns0:spPr>
        <ns0:txBody>
          <ns1:bodyPr>
            <ns1:noAutofit/>
          </ns1:bodyPr>
          <ns1:lstStyle/>
          <ns1:p>
            <ns1:pPr>
              <ns1:defRPr sz="1425">
                <ns1:solidFill>
                  <ns1:srgbClr val="B6CDDF"/>
                </ns1:solidFill>
                <ns1:latin typeface="Paperlogy 4 Regular"/>
                <ns1:ea typeface="Paperlogy 4 Regular"/>
                <ns1:cs typeface="Paperlogy 4 Regular"/>
              </ns1:defRPr>
            </ns1:pPr>
            <ns1:r>
              <ns1:rPr sz="1425">
                <ns1:solidFill>
                  <ns1:srgbClr val="B6CDDF"/>
                </ns1:solidFill>
                <ns1:latin typeface="Paperlogy 4 Regular"/>
                <ns1:ea typeface="Paperlogy 4 Regular"/>
                <ns1:cs typeface="Paperlogy 4 Regular"/>
              </ns1:rPr>
              <ns1:t>진단계약의 질병은 1년 · 사기 계약은 별도 규정</ns1:t>
            </ns1:r>
          </ns1:p>
        </ns0:txBody>
      </ns0:sp>
      <ns0:sp>
        <ns0:nvSpPr>
          <ns0:cNvPr id="9" name="">
            <ns1:extLst>
              <ns1:ext uri="{FF2B5EF4-FFF2-40B4-BE49-F238E27FC236}">
                <ns2:creationId id="{27E165A0-6C5C-4FE0-8764-8500B3AF2CE9}"/>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B6CDDF"/>
                </ns1:solidFill>
                <ns1:latin typeface="Paperlogy 4 Regular"/>
                <ns1:ea typeface="Paperlogy 4 Regular"/>
                <ns1:cs typeface="Paperlogy 4 Regular"/>
              </ns1:defRPr>
            </ns1:pPr>
            <ns1:r>
              <ns1:rPr sz="1125">
                <ns1:solidFill>
                  <ns1:srgbClr val="B6CDDF"/>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B9668CB8-9A6C-427E-93A9-9DA2529DA8A7}"/>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B6CDDF"/>
                </ns1:solidFill>
                <ns1:latin typeface="Paperlogy 4 Regular"/>
                <ns1:ea typeface="Paperlogy 4 Regular"/>
                <ns1:cs typeface="Paperlogy 4 Regular"/>
              </ns1:defRPr>
            </ns1:pPr>
            <ns1:r>
              <ns1:rPr sz="1200">
                <ns1:solidFill>
                  <ns1:srgbClr val="B6CDDF"/>
                </ns1:solidFill>
                <ns1:latin typeface="Paperlogy 4 Regular"/>
                <ns1:ea typeface="Paperlogy 4 Regular"/>
                <ns1:cs typeface="Paperlogy 4 Regular"/>
              </ns1:rPr>
              <ns1:t>24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56803811"/>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AB9D440E-395E-44EE-8D3E-E9C686465C12}"/>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사망과 실종선고</ns1:t>
            </ns1:r>
          </ns1:p>
        </ns0:txBody>
      </ns0:sp>
      <ns0:sp>
        <ns0:nvSpPr>
          <ns0:cNvPr id="3" name="">
            <ns1:extLst>
              <ns1:ext uri="{FF2B5EF4-FFF2-40B4-BE49-F238E27FC236}">
                <ns2:creationId id="{EABCCF5B-416C-40A4-A702-1ABC84CE7B36}"/>
              </ns1:ext>
            </ns1:extLst>
          </ns0:cNvPr>
          <ns0:cNvSpPr>
            <ns1:spLocks noGrp="1"/>
          </ns0:cNvSpPr>
          <ns0:nvPr/>
        </ns0:nvSpPr>
        <ns0:spPr>
          <ns1:xfrm>
            <ns1:off x="6477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보통실종</ns1:t>
            </ns1:r>
          </ns1:p>
        </ns0:txBody>
      </ns0:sp>
      <ns0:sp>
        <ns0:nvSpPr>
          <ns0:cNvPr id="4" name="">
            <ns1:extLst>
              <ns1:ext uri="{FF2B5EF4-FFF2-40B4-BE49-F238E27FC236}">
                <ns2:creationId id="{871CDFD3-8D52-48D4-8A33-5C19A5DE5C2B}"/>
              </ns1:ext>
            </ns1:extLst>
          </ns0:cNvPr>
          <ns0:cNvSpPr>
            <ns1:spLocks noGrp="1"/>
          </ns0:cNvSpPr>
          <ns0:nvPr/>
        </ns0:nvSpPr>
        <ns0:spPr>
          <ns1:xfrm>
            <ns1:off x="6477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생사 불명 5년 · 법원의 실종선고</ns1:t>
            </ns1:r>
          </ns1:p>
        </ns0:txBody>
      </ns0:sp>
      <ns0:sp>
        <ns0:nvSpPr>
          <ns0:cNvPr id="5" name="">
            <ns1:extLst>
              <ns1:ext uri="{FF2B5EF4-FFF2-40B4-BE49-F238E27FC236}">
                <ns2:creationId id="{96833C5B-5A75-485A-9998-9724D1F8AF2B}"/>
              </ns1:ext>
            </ns1:extLst>
          </ns0:cNvPr>
          <ns0:cNvSpPr>
            <ns1:spLocks noGrp="1"/>
          </ns0:cNvSpPr>
          <ns0:nvPr/>
        </ns0:nvSpPr>
        <ns0:spPr>
          <ns1:xfrm>
            <ns1:off x="64770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특별실종</ns1:t>
            </ns1:r>
          </ns1:p>
        </ns0:txBody>
      </ns0:sp>
      <ns0:sp>
        <ns0:nvSpPr>
          <ns0:cNvPr id="6" name="">
            <ns1:extLst>
              <ns1:ext uri="{FF2B5EF4-FFF2-40B4-BE49-F238E27FC236}">
                <ns2:creationId id="{9CD590C7-32F7-4118-9E22-CEC964B5123E}"/>
              </ns1:ext>
            </ns1:extLst>
          </ns0:cNvPr>
          <ns0:cNvSpPr>
            <ns1:spLocks noGrp="1"/>
          </ns0:cNvSpPr>
          <ns0:nvPr/>
        </ns0:nvSpPr>
        <ns0:spPr>
          <ns1:xfrm>
            <ns1:off x="64770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위난 종료 후 생사 불명 1년 · 법원의 실종선고</ns1:t>
            </ns1:r>
          </ns1:p>
        </ns0:txBody>
      </ns0:sp>
      <ns0:sp>
        <ns0:nvSpPr>
          <ns0:cNvPr id="7" name="">
            <ns1:extLst>
              <ns1:ext uri="{FF2B5EF4-FFF2-40B4-BE49-F238E27FC236}">
                <ns2:creationId id="{508151A4-890E-4004-A59C-B71E6B12F011}"/>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A490D330-9743-473C-8606-BC3ADE0B9F48}"/>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25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81725377"/>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2342419E-1C7C-41DB-ACFF-D0AF819259AA}"/>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장해보험금의 기본 개념</ns1:t>
            </ns1:r>
          </ns1:p>
        </ns0:txBody>
      </ns0:sp>
      <ns0:sp>
        <ns0:nvSpPr>
          <ns0:cNvPr id="3" name="">
            <ns1:extLst>
              <ns1:ext uri="{FF2B5EF4-FFF2-40B4-BE49-F238E27FC236}">
                <ns2:creationId id="{CA6BFAC0-6A98-4F09-9E85-802EDA7E28E9}"/>
              </ns1:ext>
            </ns1:extLst>
          </ns0:cNvPr>
          <ns0:cNvSpPr>
            <ns1:spLocks noGrp="1"/>
          </ns0:cNvSpPr>
          <ns0:nvPr/>
        </ns0:nvSpPr>
        <ns0:spPr>
          <ns1:xfrm>
            <ns1:off x="657225" y="2057400"/>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장해분류표가 기준</ns1:t>
            </ns1:r>
          </ns1:p>
        </ns0:txBody>
      </ns0:sp>
      <ns0:sp>
        <ns0:nvSpPr>
          <ns0:cNvPr id="4" name="">
            <ns1:extLst>
              <ns1:ext uri="{FF2B5EF4-FFF2-40B4-BE49-F238E27FC236}">
                <ns2:creationId id="{1165DD71-B3D3-40DF-9029-38BC11F70474}"/>
              </ns1:ext>
            </ns1:extLst>
          </ns0:cNvPr>
          <ns0:cNvSpPr>
            <ns1:spLocks noGrp="1"/>
          </ns0:cNvSpPr>
          <ns0:nvPr/>
        </ns0:nvSpPr>
        <ns0:spPr>
          <ns1:xfrm>
            <ns1:off x="657225" y="2743200"/>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질병·재해 치료 후 남은 기능 훼손 등을 평가</ns1:t>
            </ns1:r>
          </ns1:p>
        </ns0:txBody>
      </ns0:sp>
      <ns0:sp>
        <ns0:nvSpPr>
          <ns0:cNvPr id="5" name="">
            <ns1:extLst>
              <ns1:ext uri="{FF2B5EF4-FFF2-40B4-BE49-F238E27FC236}">
                <ns2:creationId id="{231ABB42-30A4-4CDF-96A6-006FB7F2ED53}"/>
              </ns1:ext>
            </ns1:extLst>
          </ns0:cNvPr>
          <ns0:cNvSpPr>
            <ns1:spLocks noGrp="1"/>
          </ns0:cNvSpPr>
          <ns0:nvPr/>
        </ns0:nvSpPr>
        <ns0:spPr>
          <ns1:xfrm>
            <ns1:off x="657225" y="3743325"/>
            <ns1:ext cx="10477500" cy="638175"/>
          </ns1:xfrm>
          <ns1:prstGeom prst="rect">
            <ns1:avLst/>
          </ns1:prstGeom>
          <ns1:noFill/>
          <ns1:ln w="0">
            <ns1:noFill/>
          </ns1:ln>
        </ns0:spPr>
        <ns0:txBody>
          <ns1:bodyPr>
            <ns1:noAutofit/>
          </ns1:bodyPr>
          <ns1:lstStyle/>
          <ns1:p>
            <ns1:pPr>
              <ns1:defRPr sz="2700">
                <ns1:solidFill>
                  <ns1:srgbClr val="0960BB"/>
                </ns1:solidFill>
                <ns1:latin typeface="Paperlogy 6 SemiBold"/>
                <ns1:ea typeface="Paperlogy 6 SemiBold"/>
                <ns1:cs typeface="Paperlogy 6 SemiBold"/>
              </ns1:defRPr>
            </ns1:pPr>
            <ns1:r>
              <ns1:rPr sz="2700">
                <ns1:solidFill>
                  <ns1:srgbClr val="0960BB"/>
                </ns1:solidFill>
                <ns1:latin typeface="Paperlogy 6 SemiBold"/>
                <ns1:ea typeface="Paperlogy 6 SemiBold"/>
                <ns1:cs typeface="Paperlogy 6 SemiBold"/>
              </ns1:rPr>
              <ns1:t>한시장해의 별도 기준</ns1:t>
            </ns1:r>
          </ns1:p>
        </ns0:txBody>
      </ns0:sp>
      <ns0:sp>
        <ns0:nvSpPr>
          <ns0:cNvPr id="6" name="">
            <ns1:extLst>
              <ns1:ext uri="{FF2B5EF4-FFF2-40B4-BE49-F238E27FC236}">
                <ns2:creationId id="{DBA840C6-D972-42F5-B01B-81C357D56630}"/>
              </ns1:ext>
            </ns1:extLst>
          </ns0:cNvPr>
          <ns0:cNvSpPr>
            <ns1:spLocks noGrp="1"/>
          </ns0:cNvSpPr>
          <ns0:nvPr/>
        </ns0:nvSpPr>
        <ns0:spPr>
          <ns1:xfrm>
            <ns1:off x="657225" y="4429125"/>
            <ns1:ext cx="10477500" cy="885825"/>
          </ns1:xfrm>
          <ns1:prstGeom prst="rect">
            <ns1:avLst/>
          </ns1:prstGeom>
          <ns1:noFill/>
          <ns1:ln w="0">
            <ns1:noFill/>
          </ns1:ln>
        </ns0:spPr>
        <ns0:txBody>
          <ns1:bodyPr>
            <ns1:noAutofit/>
          </ns1:bodyPr>
          <ns1:lstStyle/>
          <ns1:p>
            <ns1:pPr>
              <ns1:defRPr sz="2250">
                <ns1:solidFill>
                  <ns1:srgbClr val="172C43"/>
                </ns1:solidFill>
                <ns1:latin typeface="Paperlogy 4 Regular"/>
                <ns1:ea typeface="Paperlogy 4 Regular"/>
                <ns1:cs typeface="Paperlogy 4 Regular"/>
              </ns1:defRPr>
            </ns1:pPr>
            <ns1:r>
              <ns1:rPr sz="2250">
                <ns1:solidFill>
                  <ns1:srgbClr val="172C43"/>
                </ns1:solidFill>
                <ns1:latin typeface="Paperlogy 4 Regular"/>
                <ns1:ea typeface="Paperlogy 4 Regular"/>
                <ns1:cs typeface="Paperlogy 4 Regular"/>
              </ns1:rPr>
              <ns1:t>5년 이상이면 해당 장해지급률의 20%를 적용</ns1:t>
            </ns1:r>
          </ns1:p>
        </ns0:txBody>
      </ns0:sp>
      <ns0:sp>
        <ns0:nvSpPr>
          <ns0:cNvPr id="7" name="">
            <ns1:extLst>
              <ns1:ext uri="{FF2B5EF4-FFF2-40B4-BE49-F238E27FC236}">
                <ns2:creationId id="{8500788E-53E5-4667-97D8-FE4F03224713}"/>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C8C81E16-29D3-451B-81EB-47F294720E73}"/>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26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82493536"/>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C46"/>
        </ns1:solidFill>
      </ns0:bgPr>
    </ns0:bg>
    <ns0:spTree>
      <ns0:nvGrpSpPr>
        <ns0:cNvPr id="1" name=""/>
        <ns0:cNvGrpSpPr/>
        <ns0:nvPr/>
      </ns0:nvGrpSpPr>
      <ns0:grpSpPr>
        <ns1:xfrm/>
      </ns0:grpSpPr>
      <ns0:sp>
        <ns0:nvSpPr>
          <ns0:cNvPr id="10" name="">
            <ns1:extLst>
              <ns1:ext uri="{FF2B5EF4-FFF2-40B4-BE49-F238E27FC236}">
                <ns2:creationId id="{2D29F8C2-3B95-4892-957D-E6FD865D684A}"/>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F5F9FD"/>
                </ns1:solidFill>
                <ns1:latin typeface="Paperlogy 6 SemiBold"/>
                <ns1:ea typeface="Paperlogy 6 SemiBold"/>
                <ns1:cs typeface="Paperlogy 6 SemiBold"/>
              </ns1:defRPr>
            </ns1:pPr>
            <ns1:r>
              <ns1:rPr sz="3300">
                <ns1:solidFill>
                  <ns1:srgbClr val="F5F9FD"/>
                </ns1:solidFill>
                <ns1:latin typeface="Paperlogy 6 SemiBold"/>
                <ns1:ea typeface="Paperlogy 6 SemiBold"/>
                <ns1:cs typeface="Paperlogy 6 SemiBold"/>
              </ns1:rPr>
              <ns1:t>보험금 지급의 기본 일정</ns1:t>
            </ns1:r>
          </ns1:p>
        </ns0:txBody>
      </ns0:sp>
      <ns0:sp>
        <ns0:nvSpPr>
          <ns0:cNvPr id="2" name="">
            <ns1:extLst>
              <ns1:ext uri="{FF2B5EF4-FFF2-40B4-BE49-F238E27FC236}">
                <ns2:creationId id="{D1781BF5-38B5-482F-A7D1-02AED1466253}"/>
              </ns1:ext>
            </ns1:extLst>
          </ns0:cNvPr>
          <ns0:cNvSpPr>
            <ns1:spLocks noGrp="1"/>
          </ns0:cNvSpPr>
          <ns0:nvPr/>
        </ns0:nvSpPr>
        <ns0:spPr>
          <ns1:xfrm>
            <ns1:off x="638175" y="2505075"/>
            <ns1:ext cx="3686175" cy="1333500"/>
          </ns1:xfrm>
          <ns1:prstGeom prst="rect">
            <ns1:avLst/>
          </ns1:prstGeom>
          <ns1:noFill/>
          <ns1:ln w="0">
            <ns1:noFill/>
          </ns1:ln>
        </ns0:spPr>
        <ns0:txBody>
          <ns1:bodyPr>
            <ns1:noAutofit/>
          </ns1:bodyPr>
          <ns1:lstStyle/>
          <ns1:p>
            <ns1:pPr>
              <ns1:defRPr sz="6750">
                <ns1:solidFill>
                  <ns1:srgbClr val="83C5FF"/>
                </ns1:solidFill>
                <ns1:latin typeface="Paperlogy 6 SemiBold"/>
                <ns1:ea typeface="Paperlogy 6 SemiBold"/>
                <ns1:cs typeface="Paperlogy 6 SemiBold"/>
              </ns1:defRPr>
            </ns1:pPr>
            <ns1:r>
              <ns1:rPr sz="6750">
                <ns1:solidFill>
                  <ns1:srgbClr val="83C5FF"/>
                </ns1:solidFill>
                <ns1:latin typeface="Paperlogy 6 SemiBold"/>
                <ns1:ea typeface="Paperlogy 6 SemiBold"/>
                <ns1:cs typeface="Paperlogy 6 SemiBold"/>
              </ns1:rPr>
              <ns1:t>3영업일</ns1:t>
            </ns1:r>
          </ns1:p>
        </ns0:txBody>
      </ns0:sp>
      <ns0:sp>
        <ns0:nvSpPr>
          <ns0:cNvPr id="3" name="">
            <ns1:extLst>
              <ns1:ext uri="{FF2B5EF4-FFF2-40B4-BE49-F238E27FC236}">
                <ns2:creationId id="{62B98BF0-4E91-40B9-942E-8E365B4AE1AC}"/>
              </ns1:ext>
            </ns1:extLst>
          </ns0:cNvPr>
          <ns0:cNvSpPr>
            <ns1:spLocks noGrp="1"/>
          </ns0:cNvSpPr>
          <ns0:nvPr/>
        </ns0:nvSpPr>
        <ns0:spPr>
          <ns1:xfrm>
            <ns1:off x="63817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청구서류 접수 후 원칙</ns1:t>
            </ns1:r>
          </ns1:p>
        </ns0:txBody>
      </ns0:sp>
      <ns0:sp>
        <ns0:nvSpPr>
          <ns0:cNvPr id="4" name="">
            <ns1:extLst>
              <ns1:ext uri="{FF2B5EF4-FFF2-40B4-BE49-F238E27FC236}">
                <ns2:creationId id="{F9F4D73F-63D6-4278-BDB7-D3307B6D2127}"/>
              </ns1:ext>
            </ns1:extLst>
          </ns0:cNvPr>
          <ns0:cNvSpPr>
            <ns1:spLocks noGrp="1"/>
          </ns0:cNvSpPr>
          <ns0:nvPr/>
        </ns0:nvSpPr>
        <ns0:spPr>
          <ns1:xfrm>
            <ns1:off x="4543425" y="2505075"/>
            <ns1:ext cx="3686175" cy="1333500"/>
          </ns1:xfrm>
          <ns1:prstGeom prst="rect">
            <ns1:avLst/>
          </ns1:prstGeom>
          <ns1:noFill/>
          <ns1:ln w="0">
            <ns1:noFill/>
          </ns1:ln>
        </ns0:spPr>
        <ns0:txBody>
          <ns1:bodyPr>
            <ns1:noAutofit/>
          </ns1:bodyPr>
          <ns1:lstStyle/>
          <ns1:p>
            <ns1:pPr>
              <ns1:defRPr sz="4950">
                <ns1:solidFill>
                  <ns1:srgbClr val="83C5FF"/>
                </ns1:solidFill>
                <ns1:latin typeface="Paperlogy 6 SemiBold"/>
                <ns1:ea typeface="Paperlogy 6 SemiBold"/>
                <ns1:cs typeface="Paperlogy 6 SemiBold"/>
              </ns1:defRPr>
            </ns1:pPr>
            <ns1:r>
              <ns1:rPr sz="4950">
                <ns1:solidFill>
                  <ns1:srgbClr val="83C5FF"/>
                </ns1:solidFill>
                <ns1:latin typeface="Paperlogy 6 SemiBold"/>
                <ns1:ea typeface="Paperlogy 6 SemiBold"/>
                <ns1:cs typeface="Paperlogy 6 SemiBold"/>
              </ns1:rPr>
              <ns1:t>10영업일</ns1:t>
            </ns1:r>
          </ns1:p>
        </ns0:txBody>
      </ns0:sp>
      <ns0:sp>
        <ns0:nvSpPr>
          <ns0:cNvPr id="5" name="">
            <ns1:extLst>
              <ns1:ext uri="{FF2B5EF4-FFF2-40B4-BE49-F238E27FC236}">
                <ns2:creationId id="{6D84D8C0-1201-4BB7-8AB8-AB839F344FEE}"/>
              </ns1:ext>
            </ns1:extLst>
          </ns0:cNvPr>
          <ns0:cNvSpPr>
            <ns1:spLocks noGrp="1"/>
          </ns0:cNvSpPr>
          <ns0:nvPr/>
        </ns0:nvSpPr>
        <ns0:spPr>
          <ns1:xfrm>
            <ns1:off x="454342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조사·확인이 필요한 경우</ns1:t>
            </ns1:r>
          </ns1:p>
        </ns0:txBody>
      </ns0:sp>
      <ns0:sp>
        <ns0:nvSpPr>
          <ns0:cNvPr id="6" name="">
            <ns1:extLst>
              <ns1:ext uri="{FF2B5EF4-FFF2-40B4-BE49-F238E27FC236}">
                <ns2:creationId id="{0E622E02-EE1C-4F18-AAD0-81E8618680E7}"/>
              </ns1:ext>
            </ns1:extLst>
          </ns0:cNvPr>
          <ns0:cNvSpPr>
            <ns1:spLocks noGrp="1"/>
          </ns0:cNvSpPr>
          <ns0:nvPr/>
        </ns0:nvSpPr>
        <ns0:spPr>
          <ns1:xfrm>
            <ns1:off x="8448675" y="2505075"/>
            <ns1:ext cx="3686175" cy="1333500"/>
          </ns1:xfrm>
          <ns1:prstGeom prst="rect">
            <ns1:avLst/>
          </ns1:prstGeom>
          <ns1:noFill/>
          <ns1:ln w="0">
            <ns1:noFill/>
          </ns1:ln>
        </ns0:spPr>
        <ns0:txBody>
          <ns1:bodyPr>
            <ns1:noAutofit/>
          </ns1:bodyPr>
          <ns1:lstStyle/>
          <ns1:p>
            <ns1:pPr>
              <ns1:defRPr sz="4950">
                <ns1:solidFill>
                  <ns1:srgbClr val="83C5FF"/>
                </ns1:solidFill>
                <ns1:latin typeface="Paperlogy 6 SemiBold"/>
                <ns1:ea typeface="Paperlogy 6 SemiBold"/>
                <ns1:cs typeface="Paperlogy 6 SemiBold"/>
              </ns1:defRPr>
            </ns1:pPr>
            <ns1:r>
              <ns1:rPr sz="4950">
                <ns1:solidFill>
                  <ns1:srgbClr val="83C5FF"/>
                </ns1:solidFill>
                <ns1:latin typeface="Paperlogy 6 SemiBold"/>
                <ns1:ea typeface="Paperlogy 6 SemiBold"/>
                <ns1:cs typeface="Paperlogy 6 SemiBold"/>
              </ns1:rPr>
              <ns1:t>30영업일</ns1:t>
            </ns1:r>
          </ns1:p>
        </ns0:txBody>
      </ns0:sp>
      <ns0:sp>
        <ns0:nvSpPr>
          <ns0:cNvPr id="7" name="">
            <ns1:extLst>
              <ns1:ext uri="{FF2B5EF4-FFF2-40B4-BE49-F238E27FC236}">
                <ns2:creationId id="{539CC8CB-9B6D-4F29-8A43-5922D23C77A0}"/>
              </ns1:ext>
            </ns1:extLst>
          </ns0:cNvPr>
          <ns0:cNvSpPr>
            <ns1:spLocks noGrp="1"/>
          </ns0:cNvSpPr>
          <ns0:nvPr/>
        </ns0:nvSpPr>
        <ns0:spPr>
          <ns1:xfrm>
            <ns1:off x="8448675" y="4114800"/>
            <ns1:ext cx="3352800" cy="1257300"/>
          </ns1:xfrm>
          <ns1:prstGeom prst="rect">
            <ns1:avLst/>
          </ns1:prstGeom>
          <ns1:noFill/>
          <ns1:ln w="0">
            <ns1:noFill/>
          </ns1:ln>
        </ns0:spPr>
        <ns0:txBody>
          <ns1:bodyPr>
            <ns1:noAutofit/>
          </ns1:bodyPr>
          <ns1:lstStyle/>
          <ns1:p>
            <ns1:pPr>
              <ns1:defRPr sz="2100">
                <ns1:solidFill>
                  <ns1:srgbClr val="F5F9FD"/>
                </ns1:solidFill>
                <ns1:latin typeface="Paperlogy 4 Regular"/>
                <ns1:ea typeface="Paperlogy 4 Regular"/>
                <ns1:cs typeface="Paperlogy 4 Regular"/>
              </ns1:defRPr>
            </ns1:pPr>
            <ns1:r>
              <ns1:rPr sz="2100">
                <ns1:solidFill>
                  <ns1:srgbClr val="F5F9FD"/>
                </ns1:solidFill>
                <ns1:latin typeface="Paperlogy 4 Regular"/>
                <ns1:ea typeface="Paperlogy 4 Regular"/>
                <ns1:cs typeface="Paperlogy 4 Regular"/>
              </ns1:rPr>
              <ns1:t>추가 지연 시 예정일 설정의 원칙적 범위</ns1:t>
            </ns1:r>
          </ns1:p>
        </ns0:txBody>
      </ns0:sp>
      <ns0:sp>
        <ns0:nvSpPr>
          <ns0:cNvPr id="8" name="">
            <ns1:extLst>
              <ns1:ext uri="{FF2B5EF4-FFF2-40B4-BE49-F238E27FC236}">
                <ns2:creationId id="{EB914908-490D-426B-A77D-8B698280C440}"/>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B6CDDF"/>
                </ns1:solidFill>
                <ns1:latin typeface="Paperlogy 4 Regular"/>
                <ns1:ea typeface="Paperlogy 4 Regular"/>
                <ns1:cs typeface="Paperlogy 4 Regular"/>
              </ns1:defRPr>
            </ns1:pPr>
            <ns1:r>
              <ns1:rPr sz="1125">
                <ns1:solidFill>
                  <ns1:srgbClr val="B6CDDF"/>
                </ns1:solidFill>
                <ns1:latin typeface="Paperlogy 4 Regular"/>
                <ns1:ea typeface="Paperlogy 4 Regular"/>
                <ns1:cs typeface="Paperlogy 4 Regular"/>
              </ns1:rPr>
              <ns1:t>생명보험 1강</ns1:t>
            </ns1:r>
          </ns1:p>
        </ns0:txBody>
      </ns0:sp>
      <ns0:sp>
        <ns0:nvSpPr>
          <ns0:cNvPr id="9" name="">
            <ns1:extLst>
              <ns1:ext uri="{FF2B5EF4-FFF2-40B4-BE49-F238E27FC236}">
                <ns2:creationId id="{5F12D04A-7D25-4046-AB0A-BB4EDC6A14BC}"/>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B6CDDF"/>
                </ns1:solidFill>
                <ns1:latin typeface="Paperlogy 4 Regular"/>
                <ns1:ea typeface="Paperlogy 4 Regular"/>
                <ns1:cs typeface="Paperlogy 4 Regular"/>
              </ns1:defRPr>
            </ns1:pPr>
            <ns1:r>
              <ns1:rPr sz="1200">
                <ns1:solidFill>
                  <ns1:srgbClr val="B6CDDF"/>
                </ns1:solidFill>
                <ns1:latin typeface="Paperlogy 4 Regular"/>
                <ns1:ea typeface="Paperlogy 4 Regular"/>
                <ns1:cs typeface="Paperlogy 4 Regular"/>
              </ns1:rPr>
              <ns1:t>27 / 31</ns1:t>
            </ns1:r>
          </ns1:p>
        </ns0:txBody>
      </ns0:sp>
      <ns0:sp>
        <ns0:nvSpPr>
          <ns0:cNvPr id="11" name="Rectangle 1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52662532"/>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9" name="">
            <ns1:extLst>
              <ns1:ext uri="{FF2B5EF4-FFF2-40B4-BE49-F238E27FC236}">
                <ns2:creationId id="{14DA0C33-771F-428A-93B7-9F1B32254502}"/>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가지급과 지급 지연이자</ns1:t>
            </ns1:r>
          </ns1:p>
        </ns0:txBody>
      </ns0:sp>
      <ns0:sp>
        <ns0:nvSpPr>
          <ns0:cNvPr id="3" name="">
            <ns1:extLst>
              <ns1:ext uri="{FF2B5EF4-FFF2-40B4-BE49-F238E27FC236}">
                <ns2:creationId id="{1F2E10C9-A554-472A-A248-6E2FC300BB19}"/>
              </ns1:ext>
            </ns1:extLst>
          </ns0:cNvPr>
          <ns0:cNvSpPr>
            <ns1:spLocks noGrp="1"/>
          </ns0:cNvSpPr>
          <ns0:nvPr/>
        </ns0:nvSpPr>
        <ns0:spPr>
          <ns1:xfrm>
            <ns1:off x="6477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가지급</ns1:t>
            </ns1:r>
          </ns1:p>
        </ns0:txBody>
      </ns0:sp>
      <ns0:sp>
        <ns0:nvSpPr>
          <ns0:cNvPr id="4" name="">
            <ns1:extLst>
              <ns1:ext uri="{FF2B5EF4-FFF2-40B4-BE49-F238E27FC236}">
                <ns2:creationId id="{A769AB35-FCB8-44C4-A451-9C4869E57563}"/>
              </ns1:ext>
            </ns1:extLst>
          </ns0:cNvPr>
          <ns0:cNvSpPr>
            <ns1:spLocks noGrp="1"/>
          </ns0:cNvSpPr>
          <ns0:nvPr/>
        </ns0:nvSpPr>
        <ns0:spPr>
          <ns1:xfrm>
            <ns1:off x="6477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추가 조사 중 추정 보험금의 50% 상당액 청구 가능</ns1:t>
            </ns1:r>
          </ns1:p>
        </ns0:txBody>
      </ns0:sp>
      <ns0:sp>
        <ns0:nvSpPr>
          <ns0:cNvPr id="5" name="">
            <ns1:extLst>
              <ns1:ext uri="{FF2B5EF4-FFF2-40B4-BE49-F238E27FC236}">
                <ns2:creationId id="{126BF68A-D5E6-41CB-AE1C-FAABD115B213}"/>
              </ns1:ext>
            </ns1:extLst>
          </ns0:cNvPr>
          <ns0:cNvSpPr>
            <ns1:spLocks noGrp="1"/>
          </ns0:cNvSpPr>
          <ns0:nvPr/>
        </ns0:nvSpPr>
        <ns0:spPr>
          <ns1:xfrm>
            <ns1:off x="6477000" y="2314575"/>
            <ns1:ext cx="5238750" cy="1047750"/>
          </ns1:xfrm>
          <ns1:prstGeom prst="rect">
            <ns1:avLst/>
          </ns1:prstGeom>
          <ns1:noFill/>
          <ns1:ln w="0">
            <ns1:noFill/>
          </ns1:ln>
        </ns0:spPr>
        <ns0:txBody>
          <ns1:bodyPr>
            <ns1:noAutofit/>
          </ns1:bodyPr>
          <ns1:lstStyle/>
          <ns1:p>
            <ns1:pPr>
              <ns1:defRPr sz="3225">
                <ns1:solidFill>
                  <ns1:srgbClr val="0960BB"/>
                </ns1:solidFill>
                <ns1:latin typeface="Paperlogy 6 SemiBold"/>
                <ns1:ea typeface="Paperlogy 6 SemiBold"/>
                <ns1:cs typeface="Paperlogy 6 SemiBold"/>
              </ns1:defRPr>
            </ns1:pPr>
            <ns1:r>
              <ns1:rPr sz="3225">
                <ns1:solidFill>
                  <ns1:srgbClr val="0960BB"/>
                </ns1:solidFill>
                <ns1:latin typeface="Paperlogy 6 SemiBold"/>
                <ns1:ea typeface="Paperlogy 6 SemiBold"/>
                <ns1:cs typeface="Paperlogy 6 SemiBold"/>
              </ns1:rPr>
              <ns1:t>지연이자</ns1:t>
            </ns1:r>
          </ns1:p>
        </ns0:txBody>
      </ns0:sp>
      <ns0:sp>
        <ns0:nvSpPr>
          <ns0:cNvPr id="6" name="">
            <ns1:extLst>
              <ns1:ext uri="{FF2B5EF4-FFF2-40B4-BE49-F238E27FC236}">
                <ns2:creationId id="{DC949338-4624-4623-9B51-DCB17552209C}"/>
              </ns1:ext>
            </ns1:extLst>
          </ns0:cNvPr>
          <ns0:cNvSpPr>
            <ns1:spLocks noGrp="1"/>
          </ns0:cNvSpPr>
          <ns0:nvPr/>
        </ns0:nvSpPr>
        <ns0:spPr>
          <ns1:xfrm>
            <ns1:off x="6477000" y="3571875"/>
            <ns1:ext cx="5048250" cy="1581150"/>
          </ns1:xfrm>
          <ns1:prstGeom prst="rect">
            <ns1:avLst/>
          </ns1:prstGeom>
          <ns1:noFill/>
          <ns1:ln w="0">
            <ns1:noFill/>
          </ns1:ln>
        </ns0:spPr>
        <ns0:txBody>
          <ns1:bodyPr>
            <ns1:noAutofit/>
          </ns1:bodyPr>
          <ns1:lstStyle/>
          <ns1:p>
            <ns1:pPr>
              <ns1:defRPr sz="2400">
                <ns1:solidFill>
                  <ns1:srgbClr val="172C43"/>
                </ns1:solidFill>
                <ns1:latin typeface="Paperlogy 4 Regular"/>
                <ns1:ea typeface="Paperlogy 4 Regular"/>
                <ns1:cs typeface="Paperlogy 4 Regular"/>
              </ns1:defRPr>
            </ns1:pPr>
            <ns1:r>
              <ns1:rPr sz="2400">
                <ns1:solidFill>
                  <ns1:srgbClr val="172C43"/>
                </ns1:solidFill>
                <ns1:latin typeface="Paperlogy 4 Regular"/>
                <ns1:ea typeface="Paperlogy 4 Regular"/>
                <ns1:cs typeface="Paperlogy 4 Regular"/>
              </ns1:rPr>
              <ns1:t>지연 사유와 약관의 이율 규정을 따로 확인</ns1:t>
            </ns1:r>
          </ns1:p>
        </ns0:txBody>
      </ns0:sp>
      <ns0:sp>
        <ns0:nvSpPr>
          <ns0:cNvPr id="7" name="">
            <ns1:extLst>
              <ns1:ext uri="{FF2B5EF4-FFF2-40B4-BE49-F238E27FC236}">
                <ns2:creationId id="{43671D1F-205D-4D3F-B5BB-EA15EC41DF8A}"/>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8" name="">
            <ns1:extLst>
              <ns1:ext uri="{FF2B5EF4-FFF2-40B4-BE49-F238E27FC236}">
                <ns2:creationId id="{8E90BE5D-0545-4570-B255-B1F52B3629B2}"/>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28 / 31</ns1:t>
            </ns1:r>
          </ns1:p>
        </ns0:txBody>
      </ns0:sp>
      <ns0:sp>
        <ns0:nvSpPr>
          <ns0:cNvPr id="10" name="Rectangle 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74320238"/>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C46"/>
        </ns1:solidFill>
      </ns0:bgPr>
    </ns0:bg>
    <ns0:spTree>
      <ns0:nvGrpSpPr>
        <ns0:cNvPr id="1" name=""/>
        <ns0:cNvGrpSpPr/>
        <ns0:nvPr/>
      </ns0:nvGrpSpPr>
      <ns0:grpSpPr>
        <ns1:xfrm/>
      </ns0:grpSpPr>
      <ns0:sp>
        <ns0:nvSpPr>
          <ns0:cNvPr id="8" name="">
            <ns1:extLst>
              <ns1:ext uri="{FF2B5EF4-FFF2-40B4-BE49-F238E27FC236}">
                <ns2:creationId id="{E3E9C539-14A2-48B0-8A13-8E239A2FFB53}"/>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F5F9FD"/>
                </ns1:solidFill>
                <ns1:latin typeface="Paperlogy 6 SemiBold"/>
                <ns1:ea typeface="Paperlogy 6 SemiBold"/>
                <ns1:cs typeface="Paperlogy 6 SemiBold"/>
              </ns1:defRPr>
            </ns1:pPr>
            <ns1:r>
              <ns1:rPr sz="3300">
                <ns1:solidFill>
                  <ns1:srgbClr val="F5F9FD"/>
                </ns1:solidFill>
                <ns1:latin typeface="Paperlogy 6 SemiBold"/>
                <ns1:ea typeface="Paperlogy 6 SemiBold"/>
                <ns1:cs typeface="Paperlogy 6 SemiBold"/>
              </ns1:rPr>
              <ns1:t>확인 문제 1</ns1:t>
            </ns1:r>
          </ns1:p>
        </ns0:txBody>
      </ns0:sp>
      <ns0:sp>
        <ns0:nvSpPr>
          <ns0:cNvPr id="2" name="">
            <ns1:extLst>
              <ns1:ext uri="{FF2B5EF4-FFF2-40B4-BE49-F238E27FC236}">
                <ns2:creationId id="{10727CCA-AFC3-499C-B114-B94786C6E470}"/>
              </ns1:ext>
            </ns1:extLst>
          </ns0:cNvPr>
          <ns0:cNvSpPr>
            <ns1:spLocks noGrp="1"/>
          </ns0:cNvSpPr>
          <ns0:nvPr/>
        </ns0:nvSpPr>
        <ns0:spPr>
          <ns1:xfrm>
            <ns1:off x="657225" y="2057400"/>
            <ns1:ext cx="10477500" cy="638175"/>
          </ns1:xfrm>
          <ns1:prstGeom prst="rect">
            <ns1:avLst/>
          </ns1:prstGeom>
          <ns1:noFill/>
          <ns1:ln w="0">
            <ns1:noFill/>
          </ns1:ln>
        </ns0:spPr>
        <ns0:txBody>
          <ns1:bodyPr>
            <ns1:noAutofit/>
          </ns1:bodyPr>
          <ns1:lstStyle/>
          <ns1:p>
            <ns1:pPr>
              <ns1:defRPr sz="2700">
                <ns1:solidFill>
                  <ns1:srgbClr val="83C5FF"/>
                </ns1:solidFill>
                <ns1:latin typeface="Paperlogy 6 SemiBold"/>
                <ns1:ea typeface="Paperlogy 6 SemiBold"/>
                <ns1:cs typeface="Paperlogy 6 SemiBold"/>
              </ns1:defRPr>
            </ns1:pPr>
            <ns1:r>
              <ns1:rPr sz="2700">
                <ns1:solidFill>
                  <ns1:srgbClr val="83C5FF"/>
                </ns1:solidFill>
                <ns1:latin typeface="Paperlogy 6 SemiBold"/>
                <ns1:ea typeface="Paperlogy 6 SemiBold"/>
                <ns1:cs typeface="Paperlogy 6 SemiBold"/>
              </ns1:rPr>
              <ns1:t>질문</ns1:t>
            </ns1:r>
          </ns1:p>
        </ns0:txBody>
      </ns0:sp>
      <ns0:sp>
        <ns0:nvSpPr>
          <ns0:cNvPr id="3" name="">
            <ns1:extLst>
              <ns1:ext uri="{FF2B5EF4-FFF2-40B4-BE49-F238E27FC236}">
                <ns2:creationId id="{61FE8714-3AC9-4171-B853-F1C662A15543}"/>
              </ns1:ext>
            </ns1:extLst>
          </ns0:cNvPr>
          <ns0:cNvSpPr>
            <ns1:spLocks noGrp="1"/>
          </ns0:cNvSpPr>
          <ns0:nvPr/>
        </ns0:nvSpPr>
        <ns0:spPr>
          <ns1:xfrm>
            <ns1:off x="657225" y="2743200"/>
            <ns1:ext cx="10477500" cy="885825"/>
          </ns1:xfrm>
          <ns1:prstGeom prst="rect">
            <ns1:avLst/>
          </ns1:prstGeom>
          <ns1:noFill/>
          <ns1:ln w="0">
            <ns1:noFill/>
          </ns1:ln>
        </ns0:spPr>
        <ns0:txBody>
          <ns1:bodyPr>
            <ns1:noAutofit/>
          </ns1:bodyPr>
          <ns1:lstStyle/>
          <ns1:p>
            <ns1:pPr>
              <ns1:defRPr sz="2250">
                <ns1:solidFill>
                  <ns1:srgbClr val="F5F9FD"/>
                </ns1:solidFill>
                <ns1:latin typeface="Paperlogy 4 Regular"/>
                <ns1:ea typeface="Paperlogy 4 Regular"/>
                <ns1:cs typeface="Paperlogy 4 Regular"/>
              </ns1:defRPr>
            </ns1:pPr>
            <ns1:r>
              <ns1:rPr sz="2250">
                <ns1:solidFill>
                  <ns1:srgbClr val="F5F9FD"/>
                </ns1:solidFill>
                <ns1:latin typeface="Paperlogy 4 Regular"/>
                <ns1:ea typeface="Paperlogy 4 Regular"/>
                <ns1:cs typeface="Paperlogy 4 Regular"/>
              </ns1:rPr>
              <ns1:t>어머니가 계약하고 아버지를 보장하며 자녀가 보험금을 받습니다.</ns1:t>
            </ns1:r>
          </ns1:p>
        </ns0:txBody>
      </ns0:sp>
      <ns0:sp>
        <ns0:nvSpPr>
          <ns0:cNvPr id="4" name="">
            <ns1:extLst>
              <ns1:ext uri="{FF2B5EF4-FFF2-40B4-BE49-F238E27FC236}">
                <ns2:creationId id="{46B1F247-6C45-4E48-9848-16C0C739117F}"/>
              </ns1:ext>
            </ns1:extLst>
          </ns0:cNvPr>
          <ns0:cNvSpPr>
            <ns1:spLocks noGrp="1"/>
          </ns0:cNvSpPr>
          <ns0:nvPr/>
        </ns0:nvSpPr>
        <ns0:spPr>
          <ns1:xfrm>
            <ns1:off x="657225" y="3743325"/>
            <ns1:ext cx="10477500" cy="638175"/>
          </ns1:xfrm>
          <ns1:prstGeom prst="rect">
            <ns1:avLst/>
          </ns1:prstGeom>
          <ns1:noFill/>
          <ns1:ln w="0">
            <ns1:noFill/>
          </ns1:ln>
        </ns0:spPr>
        <ns0:txBody>
          <ns1:bodyPr>
            <ns1:noAutofit/>
          </ns1:bodyPr>
          <ns1:lstStyle/>
          <ns1:p>
            <ns1:pPr>
              <ns1:defRPr sz="2700">
                <ns1:solidFill>
                  <ns1:srgbClr val="83C5FF"/>
                </ns1:solidFill>
                <ns1:latin typeface="Paperlogy 6 SemiBold"/>
                <ns1:ea typeface="Paperlogy 6 SemiBold"/>
                <ns1:cs typeface="Paperlogy 6 SemiBold"/>
              </ns1:defRPr>
            </ns1:pPr>
            <ns1:r>
              <ns1:rPr sz="2700">
                <ns1:solidFill>
                  <ns1:srgbClr val="83C5FF"/>
                </ns1:solidFill>
                <ns1:latin typeface="Paperlogy 6 SemiBold"/>
                <ns1:ea typeface="Paperlogy 6 SemiBold"/>
                <ns1:cs typeface="Paperlogy 6 SemiBold"/>
              </ns1:rPr>
              <ns1:t>생각할 내용</ns1:t>
            </ns1:r>
          </ns1:p>
        </ns0:txBody>
      </ns0:sp>
      <ns0:sp>
        <ns0:nvSpPr>
          <ns0:cNvPr id="5" name="">
            <ns1:extLst>
              <ns1:ext uri="{FF2B5EF4-FFF2-40B4-BE49-F238E27FC236}">
                <ns2:creationId id="{41577745-C381-423B-B860-6C8C0546072C}"/>
              </ns1:ext>
            </ns1:extLst>
          </ns0:cNvPr>
          <ns0:cNvSpPr>
            <ns1:spLocks noGrp="1"/>
          </ns0:cNvSpPr>
          <ns0:nvPr/>
        </ns0:nvSpPr>
        <ns0:spPr>
          <ns1:xfrm>
            <ns1:off x="657225" y="4429125"/>
            <ns1:ext cx="10477500" cy="885825"/>
          </ns1:xfrm>
          <ns1:prstGeom prst="rect">
            <ns1:avLst/>
          </ns1:prstGeom>
          <ns1:noFill/>
          <ns1:ln w="0">
            <ns1:noFill/>
          </ns1:ln>
        </ns0:spPr>
        <ns0:txBody>
          <ns1:bodyPr>
            <ns1:noAutofit/>
          </ns1:bodyPr>
          <ns1:lstStyle/>
          <ns1:p>
            <ns1:pPr>
              <ns1:defRPr sz="2250">
                <ns1:solidFill>
                  <ns1:srgbClr val="F5F9FD"/>
                </ns1:solidFill>
                <ns1:latin typeface="Paperlogy 4 Regular"/>
                <ns1:ea typeface="Paperlogy 4 Regular"/>
                <ns1:cs typeface="Paperlogy 4 Regular"/>
              </ns1:defRPr>
            </ns1:pPr>
            <ns1:r>
              <ns1:rPr sz="2250">
                <ns1:solidFill>
                  <ns1:srgbClr val="F5F9FD"/>
                </ns1:solidFill>
                <ns1:latin typeface="Paperlogy 4 Regular"/>
                <ns1:ea typeface="Paperlogy 4 Regular"/>
                <ns1:cs typeface="Paperlogy 4 Regular"/>
              </ns1:rPr>
              <ns1:t>계약자, 피보험자, 수익자는 각각 누구일까요?</ns1:t>
            </ns1:r>
          </ns1:p>
        </ns0:txBody>
      </ns0:sp>
      <ns0:sp>
        <ns0:nvSpPr>
          <ns0:cNvPr id="6" name="">
            <ns1:extLst>
              <ns1:ext uri="{FF2B5EF4-FFF2-40B4-BE49-F238E27FC236}">
                <ns2:creationId id="{45BC618C-4D30-4198-B3E8-54F8141DF37C}"/>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B6CDDF"/>
                </ns1:solidFill>
                <ns1:latin typeface="Paperlogy 4 Regular"/>
                <ns1:ea typeface="Paperlogy 4 Regular"/>
                <ns1:cs typeface="Paperlogy 4 Regular"/>
              </ns1:defRPr>
            </ns1:pPr>
            <ns1:r>
              <ns1:rPr sz="1125">
                <ns1:solidFill>
                  <ns1:srgbClr val="B6CDDF"/>
                </ns1:solidFill>
                <ns1:latin typeface="Paperlogy 4 Regular"/>
                <ns1:ea typeface="Paperlogy 4 Regular"/>
                <ns1:cs typeface="Paperlogy 4 Regular"/>
              </ns1:rPr>
              <ns1:t>생명보험 1강</ns1:t>
            </ns1:r>
          </ns1:p>
        </ns0:txBody>
      </ns0:sp>
      <ns0:sp>
        <ns0:nvSpPr>
          <ns0:cNvPr id="7" name="">
            <ns1:extLst>
              <ns1:ext uri="{FF2B5EF4-FFF2-40B4-BE49-F238E27FC236}">
                <ns2:creationId id="{B3F919C2-77EF-423E-85C0-6C4EC611691B}"/>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B6CDDF"/>
                </ns1:solidFill>
                <ns1:latin typeface="Paperlogy 4 Regular"/>
                <ns1:ea typeface="Paperlogy 4 Regular"/>
                <ns1:cs typeface="Paperlogy 4 Regular"/>
              </ns1:defRPr>
            </ns1:pPr>
            <ns1:r>
              <ns1:rPr sz="1200">
                <ns1:solidFill>
                  <ns1:srgbClr val="B6CDDF"/>
                </ns1:solidFill>
                <ns1:latin typeface="Paperlogy 4 Regular"/>
                <ns1:ea typeface="Paperlogy 4 Regular"/>
                <ns1:cs typeface="Paperlogy 4 Regular"/>
              </ns1:rPr>
              <ns1:t>29 / 31</ns1:t>
            </ns1:r>
          </ns1:p>
        </ns0:txBody>
      </ns0:sp>
      <ns0:sp>
        <ns0:nvSpPr>
          <ns0:cNvPr id="9" name="Rectangle 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17061625"/>
      </ns0:ext>
    </ns0:extLst>
  </ns0:cSld>
</ns0:sld>
</file>

<file path=ppt/slides/slide3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C46"/>
        </ns1:solidFill>
      </ns0:bgPr>
    </ns0:bg>
    <ns0:spTree>
      <ns0:nvGrpSpPr>
        <ns0:cNvPr id="1" name=""/>
        <ns0:cNvGrpSpPr/>
        <ns0:nvPr/>
      </ns0:nvGrpSpPr>
      <ns0:grpSpPr>
        <ns1:xfrm/>
      </ns0:grpSpPr>
      <ns0:sp>
        <ns0:nvSpPr>
          <ns0:cNvPr id="8" name="">
            <ns1:extLst>
              <ns1:ext uri="{FF2B5EF4-FFF2-40B4-BE49-F238E27FC236}">
                <ns2:creationId id="{EDADD9BF-AB3E-4B2E-B6D4-165B3B98D636}"/>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F5F9FD"/>
                </ns1:solidFill>
                <ns1:latin typeface="Paperlogy 6 SemiBold"/>
                <ns1:ea typeface="Paperlogy 6 SemiBold"/>
                <ns1:cs typeface="Paperlogy 6 SemiBold"/>
              </ns1:defRPr>
            </ns1:pPr>
            <ns1:r>
              <ns1:rPr sz="3300">
                <ns1:solidFill>
                  <ns1:srgbClr val="F5F9FD"/>
                </ns1:solidFill>
                <ns1:latin typeface="Paperlogy 6 SemiBold"/>
                <ns1:ea typeface="Paperlogy 6 SemiBold"/>
                <ns1:cs typeface="Paperlogy 6 SemiBold"/>
              </ns1:rPr>
              <ns1:t>확인 문제 2</ns1:t>
            </ns1:r>
          </ns1:p>
        </ns0:txBody>
      </ns0:sp>
      <ns0:sp>
        <ns0:nvSpPr>
          <ns0:cNvPr id="2" name="">
            <ns1:extLst>
              <ns1:ext uri="{FF2B5EF4-FFF2-40B4-BE49-F238E27FC236}">
                <ns2:creationId id="{3839BBF0-CD54-4319-9596-2E38AC04D120}"/>
              </ns1:ext>
            </ns1:extLst>
          </ns0:cNvPr>
          <ns0:cNvSpPr>
            <ns1:spLocks noGrp="1"/>
          </ns0:cNvSpPr>
          <ns0:nvPr/>
        </ns0:nvSpPr>
        <ns0:spPr>
          <ns1:xfrm>
            <ns1:off x="657225" y="2057400"/>
            <ns1:ext cx="10477500" cy="638175"/>
          </ns1:xfrm>
          <ns1:prstGeom prst="rect">
            <ns1:avLst/>
          </ns1:prstGeom>
          <ns1:noFill/>
          <ns1:ln w="0">
            <ns1:noFill/>
          </ns1:ln>
        </ns0:spPr>
        <ns0:txBody>
          <ns1:bodyPr>
            <ns1:noAutofit/>
          </ns1:bodyPr>
          <ns1:lstStyle/>
          <ns1:p>
            <ns1:pPr>
              <ns1:defRPr sz="2700">
                <ns1:solidFill>
                  <ns1:srgbClr val="83C5FF"/>
                </ns1:solidFill>
                <ns1:latin typeface="Paperlogy 6 SemiBold"/>
                <ns1:ea typeface="Paperlogy 6 SemiBold"/>
                <ns1:cs typeface="Paperlogy 6 SemiBold"/>
              </ns1:defRPr>
            </ns1:pPr>
            <ns1:r>
              <ns1:rPr sz="2700">
                <ns1:solidFill>
                  <ns1:srgbClr val="83C5FF"/>
                </ns1:solidFill>
                <ns1:latin typeface="Paperlogy 6 SemiBold"/>
                <ns1:ea typeface="Paperlogy 6 SemiBold"/>
                <ns1:cs typeface="Paperlogy 6 SemiBold"/>
              </ns1:rPr>
              <ns1:t>질문</ns1:t>
            </ns1:r>
          </ns1:p>
        </ns0:txBody>
      </ns0:sp>
      <ns0:sp>
        <ns0:nvSpPr>
          <ns0:cNvPr id="3" name="">
            <ns1:extLst>
              <ns1:ext uri="{FF2B5EF4-FFF2-40B4-BE49-F238E27FC236}">
                <ns2:creationId id="{425A47F6-D27D-4F61-BA8C-E16C429FAA39}"/>
              </ns1:ext>
            </ns1:extLst>
          </ns0:cNvPr>
          <ns0:cNvSpPr>
            <ns1:spLocks noGrp="1"/>
          </ns0:cNvSpPr>
          <ns0:nvPr/>
        </ns0:nvSpPr>
        <ns0:spPr>
          <ns1:xfrm>
            <ns1:off x="657225" y="2743200"/>
            <ns1:ext cx="10477500" cy="885825"/>
          </ns1:xfrm>
          <ns1:prstGeom prst="rect">
            <ns1:avLst/>
          </ns1:prstGeom>
          <ns1:noFill/>
          <ns1:ln w="0">
            <ns1:noFill/>
          </ns1:ln>
        </ns0:spPr>
        <ns0:txBody>
          <ns1:bodyPr>
            <ns1:noAutofit/>
          </ns1:bodyPr>
          <ns1:lstStyle/>
          <ns1:p>
            <ns1:pPr>
              <ns1:defRPr sz="2250">
                <ns1:solidFill>
                  <ns1:srgbClr val="F5F9FD"/>
                </ns1:solidFill>
                <ns1:latin typeface="Paperlogy 4 Regular"/>
                <ns1:ea typeface="Paperlogy 4 Regular"/>
                <ns1:cs typeface="Paperlogy 4 Regular"/>
              </ns1:defRPr>
            </ns1:pPr>
            <ns1:r>
              <ns1:rPr sz="2250">
                <ns1:solidFill>
                  <ns1:srgbClr val="F5F9FD"/>
                </ns1:solidFill>
                <ns1:latin typeface="Paperlogy 4 Regular"/>
                <ns1:ea typeface="Paperlogy 4 Regular"/>
                <ns1:cs typeface="Paperlogy 4 Regular"/>
              </ns1:rPr>
              <ns1:t>증권을 받은 지 10일, 청약한 지 35일이 지났습니다.</ns1:t>
            </ns1:r>
          </ns1:p>
        </ns0:txBody>
      </ns0:sp>
      <ns0:sp>
        <ns0:nvSpPr>
          <ns0:cNvPr id="4" name="">
            <ns1:extLst>
              <ns1:ext uri="{FF2B5EF4-FFF2-40B4-BE49-F238E27FC236}">
                <ns2:creationId id="{B4C1E6FF-A4B3-4694-BEC3-2C09FA76CFD5}"/>
              </ns1:ext>
            </ns1:extLst>
          </ns0:cNvPr>
          <ns0:cNvSpPr>
            <ns1:spLocks noGrp="1"/>
          </ns0:cNvSpPr>
          <ns0:nvPr/>
        </ns0:nvSpPr>
        <ns0:spPr>
          <ns1:xfrm>
            <ns1:off x="657225" y="3743325"/>
            <ns1:ext cx="10477500" cy="638175"/>
          </ns1:xfrm>
          <ns1:prstGeom prst="rect">
            <ns1:avLst/>
          </ns1:prstGeom>
          <ns1:noFill/>
          <ns1:ln w="0">
            <ns1:noFill/>
          </ns1:ln>
        </ns0:spPr>
        <ns0:txBody>
          <ns1:bodyPr>
            <ns1:noAutofit/>
          </ns1:bodyPr>
          <ns1:lstStyle/>
          <ns1:p>
            <ns1:pPr>
              <ns1:defRPr sz="2700">
                <ns1:solidFill>
                  <ns1:srgbClr val="83C5FF"/>
                </ns1:solidFill>
                <ns1:latin typeface="Paperlogy 6 SemiBold"/>
                <ns1:ea typeface="Paperlogy 6 SemiBold"/>
                <ns1:cs typeface="Paperlogy 6 SemiBold"/>
              </ns1:defRPr>
            </ns1:pPr>
            <ns1:r>
              <ns1:rPr sz="2700">
                <ns1:solidFill>
                  <ns1:srgbClr val="83C5FF"/>
                </ns1:solidFill>
                <ns1:latin typeface="Paperlogy 6 SemiBold"/>
                <ns1:ea typeface="Paperlogy 6 SemiBold"/>
                <ns1:cs typeface="Paperlogy 6 SemiBold"/>
              </ns1:rPr>
              <ns1:t>조건</ns1:t>
            </ns1:r>
          </ns1:p>
        </ns0:txBody>
      </ns0:sp>
      <ns0:sp>
        <ns0:nvSpPr>
          <ns0:cNvPr id="5" name="">
            <ns1:extLst>
              <ns1:ext uri="{FF2B5EF4-FFF2-40B4-BE49-F238E27FC236}">
                <ns2:creationId id="{D3DE435E-264A-452F-A7CC-7470A5D77FEE}"/>
              </ns1:ext>
            </ns1:extLst>
          </ns0:cNvPr>
          <ns0:cNvSpPr>
            <ns1:spLocks noGrp="1"/>
          </ns0:cNvSpPr>
          <ns0:nvPr/>
        </ns0:nvSpPr>
        <ns0:spPr>
          <ns1:xfrm>
            <ns1:off x="657225" y="4429125"/>
            <ns1:ext cx="10477500" cy="885825"/>
          </ns1:xfrm>
          <ns1:prstGeom prst="rect">
            <ns1:avLst/>
          </ns1:prstGeom>
          <ns1:noFill/>
          <ns1:ln w="0">
            <ns1:noFill/>
          </ns1:ln>
        </ns0:spPr>
        <ns0:txBody>
          <ns1:bodyPr>
            <ns1:noAutofit/>
          </ns1:bodyPr>
          <ns1:lstStyle/>
          <ns1:p>
            <ns1:pPr>
              <ns1:defRPr sz="2250">
                <ns1:solidFill>
                  <ns1:srgbClr val="F5F9FD"/>
                </ns1:solidFill>
                <ns1:latin typeface="Paperlogy 4 Regular"/>
                <ns1:ea typeface="Paperlogy 4 Regular"/>
                <ns1:cs typeface="Paperlogy 4 Regular"/>
              </ns1:defRPr>
            </ns1:pPr>
            <ns1:r>
              <ns1:rPr sz="2250">
                <ns1:solidFill>
                  <ns1:srgbClr val="F5F9FD"/>
                </ns1:solidFill>
                <ns1:latin typeface="Paperlogy 4 Regular"/>
                <ns1:ea typeface="Paperlogy 4 Regular"/>
                <ns1:cs typeface="Paperlogy 4 Regular"/>
              </ns1:rPr>
              <ns1:t>별도의 특례가 없는 일반적인 표준약관 기준</ns1:t>
            </ns1:r>
          </ns1:p>
        </ns0:txBody>
      </ns0:sp>
      <ns0:sp>
        <ns0:nvSpPr>
          <ns0:cNvPr id="6" name="">
            <ns1:extLst>
              <ns1:ext uri="{FF2B5EF4-FFF2-40B4-BE49-F238E27FC236}">
                <ns2:creationId id="{7522291A-F1BA-48A0-A12F-3073443E66E5}"/>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B6CDDF"/>
                </ns1:solidFill>
                <ns1:latin typeface="Paperlogy 4 Regular"/>
                <ns1:ea typeface="Paperlogy 4 Regular"/>
                <ns1:cs typeface="Paperlogy 4 Regular"/>
              </ns1:defRPr>
            </ns1:pPr>
            <ns1:r>
              <ns1:rPr sz="1125">
                <ns1:solidFill>
                  <ns1:srgbClr val="B6CDDF"/>
                </ns1:solidFill>
                <ns1:latin typeface="Paperlogy 4 Regular"/>
                <ns1:ea typeface="Paperlogy 4 Regular"/>
                <ns1:cs typeface="Paperlogy 4 Regular"/>
              </ns1:rPr>
              <ns1:t>생명보험 1강</ns1:t>
            </ns1:r>
          </ns1:p>
        </ns0:txBody>
      </ns0:sp>
      <ns0:sp>
        <ns0:nvSpPr>
          <ns0:cNvPr id="7" name="">
            <ns1:extLst>
              <ns1:ext uri="{FF2B5EF4-FFF2-40B4-BE49-F238E27FC236}">
                <ns2:creationId id="{CB910FAC-FA42-41D7-8106-04FF459414DF}"/>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B6CDDF"/>
                </ns1:solidFill>
                <ns1:latin typeface="Paperlogy 4 Regular"/>
                <ns1:ea typeface="Paperlogy 4 Regular"/>
                <ns1:cs typeface="Paperlogy 4 Regular"/>
              </ns1:defRPr>
            </ns1:pPr>
            <ns1:r>
              <ns1:rPr sz="1200">
                <ns1:solidFill>
                  <ns1:srgbClr val="B6CDDF"/>
                </ns1:solidFill>
                <ns1:latin typeface="Paperlogy 4 Regular"/>
                <ns1:ea typeface="Paperlogy 4 Regular"/>
                <ns1:cs typeface="Paperlogy 4 Regular"/>
              </ns1:rPr>
              <ns1:t>30 / 31</ns1:t>
            </ns1:r>
          </ns1:p>
        </ns0:txBody>
      </ns0:sp>
      <ns0:sp>
        <ns0:nvSpPr>
          <ns0:cNvPr id="9" name="Rectangle 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49588301"/>
      </ns0:ext>
    </ns0:extLst>
  </ns0:cSld>
</ns0:sld>
</file>

<file path=ppt/slides/slide3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5F7FA"/>
        </ns1:solidFill>
      </ns0:bgPr>
    </ns0:bg>
    <ns0:spTree>
      <ns0:nvGrpSpPr>
        <ns0:cNvPr id="1" name=""/>
        <ns0:cNvGrpSpPr/>
        <ns0:nvPr/>
      </ns0:nvGrpSpPr>
      <ns0:grpSpPr>
        <ns1:xfrm/>
      </ns0:grpSpPr>
      <ns0:sp>
        <ns0:nvSpPr>
          <ns0:cNvPr id="11" name="">
            <ns1:extLst>
              <ns1:ext uri="{FF2B5EF4-FFF2-40B4-BE49-F238E27FC236}">
                <ns2:creationId id="{8042000F-D10E-4975-A4DC-3AFBEB163386}"/>
              </ns1:ext>
            </ns1:extLst>
          </ns0:cNvPr>
          <ns0:cNvSpPr>
            <ns1:spLocks noGrp="1"/>
          </ns0:cNvSpPr>
          <ns0:nvPr/>
        </ns0:nvSpPr>
        <ns0:spPr>
          <ns1:xfrm>
            <ns1:off x="628650" y="647700"/>
            <ns1:ext cx="10572750" cy="857250"/>
          </ns1:xfrm>
          <ns1:prstGeom prst="rect">
            <ns1:avLst/>
          </ns1:prstGeom>
          <ns1:noFill/>
          <ns1:ln w="0">
            <ns1:noFill/>
          </ns1:ln>
        </ns0:spPr>
        <ns0:txBody>
          <ns1:bodyPr>
            <ns1:noAutofit/>
          </ns1:bodyPr>
          <ns1:lstStyle/>
          <ns1:p>
            <ns1:pPr>
              <ns1:defRPr sz="3300">
                <ns1:solidFill>
                  <ns1:srgbClr val="172C43"/>
                </ns1:solidFill>
                <ns1:latin typeface="Paperlogy 6 SemiBold"/>
                <ns1:ea typeface="Paperlogy 6 SemiBold"/>
                <ns1:cs typeface="Paperlogy 6 SemiBold"/>
              </ns1:defRPr>
            </ns1:pPr>
            <ns1:r>
              <ns1:rPr sz="3300">
                <ns1:solidFill>
                  <ns1:srgbClr val="172C43"/>
                </ns1:solidFill>
                <ns1:latin typeface="Paperlogy 6 SemiBold"/>
                <ns1:ea typeface="Paperlogy 6 SemiBold"/>
                <ns1:cs typeface="Paperlogy 6 SemiBold"/>
              </ns1:rPr>
              <ns1:t>1강 핵심 정리</ns1:t>
            </ns1:r>
          </ns1:p>
        </ns0:txBody>
      </ns0:sp>
      <ns0:sp>
        <ns0:nvSpPr>
          <ns0:cNvPr id="3" name="">
            <ns1:extLst>
              <ns1:ext uri="{FF2B5EF4-FFF2-40B4-BE49-F238E27FC236}">
                <ns2:creationId id="{DB2E7184-7287-4CA3-845B-A654945EBA9A}"/>
              </ns1:ext>
            </ns1:extLst>
          </ns0:cNvPr>
          <ns0:cNvSpPr>
            <ns1:spLocks noGrp="1"/>
          </ns0:cNvSpPr>
          <ns0:nvPr/>
        </ns0:nvSpPr>
        <ns0:spPr>
          <ns1:xfrm>
            <ns1:off x="647700" y="200977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역할</ns1:t>
            </ns1:r>
          </ns1:p>
        </ns0:txBody>
      </ns0:sp>
      <ns0:sp>
        <ns0:nvSpPr>
          <ns0:cNvPr id="4" name="">
            <ns1:extLst>
              <ns1:ext uri="{FF2B5EF4-FFF2-40B4-BE49-F238E27FC236}">
                <ns2:creationId id="{90AFAB55-AF8A-4AED-8590-EA7A4149E270}"/>
              </ns1:ext>
            </ns1:extLst>
          </ns0:cNvPr>
          <ns0:cNvSpPr>
            <ns1:spLocks noGrp="1"/>
          </ns0:cNvSpPr>
          <ns0:nvPr/>
        </ns0:nvSpPr>
        <ns0:spPr>
          <ns1:xfrm>
            <ns1:off x="3733800" y="200977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계약자는 납입 의무, 피보험자는 보장 대상, 수익자는 수령 권리</ns1:t>
            </ns1:r>
          </ns1:p>
        </ns0:txBody>
      </ns0:sp>
      <ns0:sp>
        <ns0:nvSpPr>
          <ns0:cNvPr id="5" name="">
            <ns1:extLst>
              <ns1:ext uri="{FF2B5EF4-FFF2-40B4-BE49-F238E27FC236}">
                <ns2:creationId id="{C7B44842-8E70-4741-908B-568DB28C6FB6}"/>
              </ns1:ext>
            </ns1:extLst>
          </ns0:cNvPr>
          <ns0:cNvSpPr>
            <ns1:spLocks noGrp="1"/>
          </ns0:cNvSpPr>
          <ns0:nvPr/>
        </ns0:nvSpPr>
        <ns0:spPr>
          <ns1:xfrm>
            <ns1:off x="647700" y="3219450"/>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기간</ns1:t>
            </ns1:r>
          </ns1:p>
        </ns0:txBody>
      </ns0:sp>
      <ns0:sp>
        <ns0:nvSpPr>
          <ns0:cNvPr id="6" name="">
            <ns1:extLst>
              <ns1:ext uri="{FF2B5EF4-FFF2-40B4-BE49-F238E27FC236}">
                <ns2:creationId id="{2EBC6CD2-9D68-4907-82EA-7F9DA1C74BBE}"/>
              </ns1:ext>
            </ns1:extLst>
          </ns0:cNvPr>
          <ns0:cNvSpPr>
            <ns1:spLocks noGrp="1"/>
          </ns0:cNvSpPr>
          <ns0:nvPr/>
        </ns0:nvSpPr>
        <ns0:spPr>
          <ns1:xfrm>
            <ns1:off x="3733800" y="3219450"/>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숫자와 함께 출발점·요건·예외를 기억</ns1:t>
            </ns1:r>
          </ns1:p>
        </ns0:txBody>
      </ns0:sp>
      <ns0:sp>
        <ns0:nvSpPr>
          <ns0:cNvPr id="7" name="">
            <ns1:extLst>
              <ns1:ext uri="{FF2B5EF4-FFF2-40B4-BE49-F238E27FC236}">
                <ns2:creationId id="{112C6FCA-4F92-4121-8B4A-88E9FC6976E8}"/>
              </ns1:ext>
            </ns1:extLst>
          </ns0:cNvPr>
          <ns0:cNvSpPr>
            <ns1:spLocks noGrp="1"/>
          </ns0:cNvSpPr>
          <ns0:nvPr/>
        </ns0:nvSpPr>
        <ns0:spPr>
          <ns1:xfrm>
            <ns1:off x="647700" y="4429125"/>
            <ns1:ext cx="2905125" cy="552450"/>
          </ns1:xfrm>
          <ns1:prstGeom prst="rect">
            <ns1:avLst/>
          </ns1:prstGeom>
          <ns1:noFill/>
          <ns1:ln w="0">
            <ns1:noFill/>
          </ns1:ln>
        </ns0:spPr>
        <ns0:txBody>
          <ns1:bodyPr>
            <ns1:noAutofit/>
          </ns1:bodyPr>
          <ns1:lstStyle/>
          <ns1:p>
            <ns1:pPr>
              <ns1:defRPr sz="2175">
                <ns1:solidFill>
                  <ns1:srgbClr val="0960BB"/>
                </ns1:solidFill>
                <ns1:latin typeface="Paperlogy 6 SemiBold"/>
                <ns1:ea typeface="Paperlogy 6 SemiBold"/>
                <ns1:cs typeface="Paperlogy 6 SemiBold"/>
              </ns1:defRPr>
            </ns1:pPr>
            <ns1:r>
              <ns1:rPr sz="2175">
                <ns1:solidFill>
                  <ns1:srgbClr val="0960BB"/>
                </ns1:solidFill>
                <ns1:latin typeface="Paperlogy 6 SemiBold"/>
                <ns1:ea typeface="Paperlogy 6 SemiBold"/>
                <ns1:cs typeface="Paperlogy 6 SemiBold"/>
              </ns1:rPr>
              <ns1:t>계약</ns1:t>
            </ns1:r>
          </ns1:p>
        </ns0:txBody>
      </ns0:sp>
      <ns0:sp>
        <ns0:nvSpPr>
          <ns0:cNvPr id="8" name="">
            <ns1:extLst>
              <ns1:ext uri="{FF2B5EF4-FFF2-40B4-BE49-F238E27FC236}">
                <ns2:creationId id="{373621B8-58CD-4958-9A41-8641A7CA1552}"/>
              </ns1:ext>
            </ns1:extLst>
          </ns0:cNvPr>
          <ns0:cNvSpPr>
            <ns1:spLocks noGrp="1"/>
          </ns0:cNvSpPr>
          <ns0:nvPr/>
        </ns0:nvSpPr>
        <ns0:spPr>
          <ns1:xfrm>
            <ns1:off x="3733800" y="4429125"/>
            <ns1:ext cx="7705725" cy="952500"/>
          </ns1:xfrm>
          <ns1:prstGeom prst="rect">
            <ns1:avLst/>
          </ns1:prstGeom>
          <ns1:noFill/>
          <ns1:ln w="0">
            <ns1:noFill/>
          </ns1:ln>
        </ns0:spPr>
        <ns0:txBody>
          <ns1:bodyPr>
            <ns1:noAutofit/>
          </ns1:bodyPr>
          <ns1:lstStyle/>
          <ns1:p>
            <ns1:pPr>
              <ns1:defRPr sz="2175">
                <ns1:solidFill>
                  <ns1:srgbClr val="172C43"/>
                </ns1:solidFill>
                <ns1:latin typeface="Paperlogy 4 Regular"/>
                <ns1:ea typeface="Paperlogy 4 Regular"/>
                <ns1:cs typeface="Paperlogy 4 Regular"/>
              </ns1:defRPr>
            </ns1:pPr>
            <ns1:r>
              <ns1:rPr sz="2175">
                <ns1:solidFill>
                  <ns1:srgbClr val="172C43"/>
                </ns1:solidFill>
                <ns1:latin typeface="Paperlogy 4 Regular"/>
                <ns1:ea typeface="Paperlogy 4 Regular"/>
                <ns1:cs typeface="Paperlogy 4 Regular"/>
              </ns1:rPr>
              <ns1:t>청약철회, 무효, 취소, 해지는 사유와 효과가 다름</ns1:t>
            </ns1:r>
          </ns1:p>
        </ns0:txBody>
      </ns0:sp>
      <ns0:sp>
        <ns0:nvSpPr>
          <ns0:cNvPr id="9" name="">
            <ns1:extLst>
              <ns1:ext uri="{FF2B5EF4-FFF2-40B4-BE49-F238E27FC236}">
                <ns2:creationId id="{094CB3A7-4512-4841-AAAE-404BF90EF588}"/>
              </ns1:ext>
            </ns1:extLst>
          </ns0:cNvPr>
          <ns0:cNvSpPr>
            <ns1:spLocks noGrp="1"/>
          </ns0:cNvSpPr>
          <ns0:nvPr/>
        </ns0:nvSpPr>
        <ns0:spPr>
          <ns1:xfrm>
            <ns1:off x="647700" y="6353175"/>
            <ns1:ext cx="6667500" cy="247650"/>
          </ns1:xfrm>
          <ns1:prstGeom prst="rect">
            <ns1:avLst/>
          </ns1:prstGeom>
          <ns1:noFill/>
          <ns1:ln w="0">
            <ns1:noFill/>
          </ns1:ln>
        </ns0:spPr>
        <ns0:txBody>
          <ns1:bodyPr>
            <ns1:noAutofit/>
          </ns1:bodyPr>
          <ns1:lstStyle/>
          <ns1:p>
            <ns1:pPr>
              <ns1:defRPr sz="1125">
                <ns1:solidFill>
                  <ns1:srgbClr val="60768B"/>
                </ns1:solidFill>
                <ns1:latin typeface="Paperlogy 4 Regular"/>
                <ns1:ea typeface="Paperlogy 4 Regular"/>
                <ns1:cs typeface="Paperlogy 4 Regular"/>
              </ns1:defRPr>
            </ns1:pPr>
            <ns1:r>
              <ns1:rPr sz="1125">
                <ns1:solidFill>
                  <ns1:srgbClr val="60768B"/>
                </ns1:solidFill>
                <ns1:latin typeface="Paperlogy 4 Regular"/>
                <ns1:ea typeface="Paperlogy 4 Regular"/>
                <ns1:cs typeface="Paperlogy 4 Regular"/>
              </ns1:rPr>
              <ns1:t>생명보험 1강</ns1:t>
            </ns1:r>
          </ns1:p>
        </ns0:txBody>
      </ns0:sp>
      <ns0:sp>
        <ns0:nvSpPr>
          <ns0:cNvPr id="10" name="">
            <ns1:extLst>
              <ns1:ext uri="{FF2B5EF4-FFF2-40B4-BE49-F238E27FC236}">
                <ns2:creationId id="{1CF0CEE6-5F68-4687-BA55-17453EC621B1}"/>
              </ns1:ext>
            </ns1:extLst>
          </ns0:cNvPr>
          <ns0:cNvSpPr>
            <ns1:spLocks noGrp="1"/>
          </ns0:cNvSpPr>
          <ns0:nvPr/>
        </ns0:nvSpPr>
        <ns0:spPr>
          <ns1:xfrm>
            <ns1:off x="10572750" y="6334125"/>
            <ns1:ext cx="1047750" cy="266700"/>
          </ns1:xfrm>
          <ns1:prstGeom prst="rect">
            <ns1:avLst/>
          </ns1:prstGeom>
          <ns1:noFill/>
          <ns1:ln w="0">
            <ns1:noFill/>
          </ns1:ln>
        </ns0:spPr>
        <ns0:txBody>
          <ns1:bodyPr>
            <ns1:noAutofit/>
          </ns1:bodyPr>
          <ns1:lstStyle/>
          <ns1:p>
            <ns1:pPr>
              <ns1:defRPr sz="1200">
                <ns1:solidFill>
                  <ns1:srgbClr val="60768B"/>
                </ns1:solidFill>
                <ns1:latin typeface="Paperlogy 4 Regular"/>
                <ns1:ea typeface="Paperlogy 4 Regular"/>
                <ns1:cs typeface="Paperlogy 4 Regular"/>
              </ns1:defRPr>
            </ns1:pPr>
            <ns1:r>
              <ns1:rPr sz="1200">
                <ns1:solidFill>
                  <ns1:srgbClr val="60768B"/>
                </ns1:solidFill>
                <ns1:latin typeface="Paperlogy 4 Regular"/>
                <ns1:ea typeface="Paperlogy 4 Regular"/>
                <ns1:cs typeface="Paperlogy 4 Regular"/>
              </ns1:rPr>
              <ns1:t>31 / 31</ns1:t>
            </ns1:r>
          </ns1:p>
        </ns0:txBody>
      </ns0:sp>
      <ns0:sp>
        <ns0:nvSpPr>
          <ns0:cNvPr id="12" name="Rectangle 11"/>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53356531"/>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2026-10-06T01:13:47.2930000Z</dcterms:created>
  <dcterms:modified xsi:type="dcterms:W3CDTF">2026-10-06T01:13:47.2930000Z</dcterms:modified>
</coreProperties>
</file>