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Masters/theme/theme3.xml" ContentType="application/vnd.openxmlformats-officedocument.theme+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Masters/theme/theme2.xml" ContentType="application/vnd.openxmlformats-officedocument.theme+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Types>
</file>

<file path=_rels/.rels><?xml version='1.0' encoding='UTF-8' standalone='yes'?>
<Relationships xmlns="http://schemas.openxmlformats.org/package/2006/relationships"><Relationship Id="R189ae224b46841c1" Type="http://schemas.openxmlformats.org/officeDocument/2006/relationships/extended-properties" Target="docProps/app.xml"/><Relationship Id="R45c04f49b7db4539" Type="http://schemas.openxmlformats.org/package/2006/relationships/metadata/core-properties" Target="docProps/core.xml"/><Relationship Id="Re088ef1d748c4745" Type="http://schemas.openxmlformats.org/officeDocument/2006/relationships/officeDocument" Target="ppt/presentation.xml"/></Relationships>
</file>

<file path=ppt/presentation.xml><?xml version="1.0" encoding="utf-8"?>
<p:presentation xmlns:p="http://schemas.openxmlformats.org/presentationml/2006/main">
  <p:sldMasterIdLst>
    <p:sldMasterId xmlns:r="http://schemas.openxmlformats.org/officeDocument/2006/relationships" id="2147483648" r:id="R997402b122d34ba9"/>
  </p:sldMasterIdLst>
  <p:notesMasterIdLst>
    <p:notesMasterId xmlns:r="http://schemas.openxmlformats.org/officeDocument/2006/relationships" r:id="Re64a6b165d94496c"/>
  </p:notesMasterIdLst>
  <p:sldIdLst>
    <p:sldId xmlns:r="http://schemas.openxmlformats.org/officeDocument/2006/relationships" id="256" r:id="R7e82eaf7a41e4052"/>
    <p:sldId xmlns:r="http://schemas.openxmlformats.org/officeDocument/2006/relationships" id="257" r:id="Rd1676774d56a4b44"/>
    <p:sldId xmlns:r="http://schemas.openxmlformats.org/officeDocument/2006/relationships" id="258" r:id="Rb9688d832bdc40b7"/>
    <p:sldId xmlns:r="http://schemas.openxmlformats.org/officeDocument/2006/relationships" id="259" r:id="Ra65ca85d1616457a"/>
    <p:sldId xmlns:r="http://schemas.openxmlformats.org/officeDocument/2006/relationships" id="260" r:id="Rf71b882581184788"/>
    <p:sldId xmlns:r="http://schemas.openxmlformats.org/officeDocument/2006/relationships" id="261" r:id="R181c0c6324cf4422"/>
    <p:sldId xmlns:r="http://schemas.openxmlformats.org/officeDocument/2006/relationships" id="262" r:id="R69223866c12c450f"/>
    <p:sldId xmlns:r="http://schemas.openxmlformats.org/officeDocument/2006/relationships" id="263" r:id="R2ce70bd13ff64167"/>
    <p:sldId xmlns:r="http://schemas.openxmlformats.org/officeDocument/2006/relationships" id="264" r:id="R4a43dd9bde77412d"/>
    <p:sldId xmlns:r="http://schemas.openxmlformats.org/officeDocument/2006/relationships" id="265" r:id="Rc75524152743422c"/>
    <p:sldId xmlns:r="http://schemas.openxmlformats.org/officeDocument/2006/relationships" id="266" r:id="R1ddfe0b10d4344e9"/>
    <p:sldId xmlns:r="http://schemas.openxmlformats.org/officeDocument/2006/relationships" id="267" r:id="R63480865c28e4ec6"/>
    <p:sldId xmlns:r="http://schemas.openxmlformats.org/officeDocument/2006/relationships" id="268" r:id="Rb795985e06e14046"/>
    <p:sldId xmlns:r="http://schemas.openxmlformats.org/officeDocument/2006/relationships" id="269" r:id="R929eded993fd4881"/>
    <p:sldId xmlns:r="http://schemas.openxmlformats.org/officeDocument/2006/relationships" id="270" r:id="Rac2215f023624117"/>
    <p:sldId xmlns:r="http://schemas.openxmlformats.org/officeDocument/2006/relationships" id="271" r:id="R79d16090c4bb4b88"/>
    <p:sldId xmlns:r="http://schemas.openxmlformats.org/officeDocument/2006/relationships" id="272" r:id="Rd99b8bd4a0264977"/>
    <p:sldId xmlns:r="http://schemas.openxmlformats.org/officeDocument/2006/relationships" id="273" r:id="R37e7b9bda0374270"/>
    <p:sldId xmlns:r="http://schemas.openxmlformats.org/officeDocument/2006/relationships" id="274" r:id="R4eff6857928544f8"/>
    <p:sldId xmlns:r="http://schemas.openxmlformats.org/officeDocument/2006/relationships" id="275" r:id="R1873dbb8bec44706"/>
    <p:sldId xmlns:r="http://schemas.openxmlformats.org/officeDocument/2006/relationships" id="276" r:id="R4e4e6a5700ec41d5"/>
    <p:sldId xmlns:r="http://schemas.openxmlformats.org/officeDocument/2006/relationships" id="277" r:id="R12e7dfda1b3041bf"/>
    <p:sldId xmlns:r="http://schemas.openxmlformats.org/officeDocument/2006/relationships" id="278" r:id="Rf7aabadfa2c64eb3"/>
    <p:sldId xmlns:r="http://schemas.openxmlformats.org/officeDocument/2006/relationships" id="279" r:id="Rd50e9ccb0df348e4"/>
    <p:sldId xmlns:r="http://schemas.openxmlformats.org/officeDocument/2006/relationships" id="280" r:id="Rff2e1136b29d42ed"/>
    <p:sldId xmlns:r="http://schemas.openxmlformats.org/officeDocument/2006/relationships" id="281" r:id="R3950a01f39fb4c63"/>
    <p:sldId xmlns:r="http://schemas.openxmlformats.org/officeDocument/2006/relationships" id="282" r:id="Rcb757c51021d4b20"/>
    <p:sldId xmlns:r="http://schemas.openxmlformats.org/officeDocument/2006/relationships" id="283" r:id="R843688a7b2a94173"/>
    <p:sldId xmlns:r="http://schemas.openxmlformats.org/officeDocument/2006/relationships" id="284" r:id="R9527dc602f5741dc"/>
    <p:sldId xmlns:r="http://schemas.openxmlformats.org/officeDocument/2006/relationships" id="285" r:id="R840ebaecee6c4a3f"/>
    <p:sldId xmlns:r="http://schemas.openxmlformats.org/officeDocument/2006/relationships" id="286" r:id="Re2e3df20afc34645"/>
    <p:sldId xmlns:r="http://schemas.openxmlformats.org/officeDocument/2006/relationships" id="287" r:id="R874df7caf6874f4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xml version='1.0' encoding='UTF-8' standalone='yes'?>
<Relationships xmlns="http://schemas.openxmlformats.org/package/2006/relationships"><Relationship Id="R12e7dfda1b3041bf" Type="http://schemas.openxmlformats.org/officeDocument/2006/relationships/slide" Target="slides/slide22.xml"/><Relationship Id="R181c0c6324cf4422" Type="http://schemas.openxmlformats.org/officeDocument/2006/relationships/slide" Target="slides/slide6.xml"/><Relationship Id="R1873dbb8bec44706" Type="http://schemas.openxmlformats.org/officeDocument/2006/relationships/slide" Target="slides/slide20.xml"/><Relationship Id="R1ddfe0b10d4344e9" Type="http://schemas.openxmlformats.org/officeDocument/2006/relationships/slide" Target="slides/slide11.xml"/><Relationship Id="R2ce70bd13ff64167" Type="http://schemas.openxmlformats.org/officeDocument/2006/relationships/slide" Target="slides/slide8.xml"/><Relationship Id="R37e7b9bda0374270" Type="http://schemas.openxmlformats.org/officeDocument/2006/relationships/slide" Target="slides/slide18.xml"/><Relationship Id="R3950a01f39fb4c63" Type="http://schemas.openxmlformats.org/officeDocument/2006/relationships/slide" Target="slides/slide26.xml"/><Relationship Id="R4a43dd9bde77412d" Type="http://schemas.openxmlformats.org/officeDocument/2006/relationships/slide" Target="slides/slide9.xml"/><Relationship Id="R4e4e6a5700ec41d5" Type="http://schemas.openxmlformats.org/officeDocument/2006/relationships/slide" Target="slides/slide21.xml"/><Relationship Id="R4eff6857928544f8" Type="http://schemas.openxmlformats.org/officeDocument/2006/relationships/slide" Target="slides/slide19.xml"/><Relationship Id="R63480865c28e4ec6" Type="http://schemas.openxmlformats.org/officeDocument/2006/relationships/slide" Target="slides/slide12.xml"/><Relationship Id="R69223866c12c450f" Type="http://schemas.openxmlformats.org/officeDocument/2006/relationships/slide" Target="slides/slide7.xml"/><Relationship Id="R6bab46a0ecc8454c" Type="http://schemas.openxmlformats.org/officeDocument/2006/relationships/presProps" Target="presProps.xml"/><Relationship Id="R79d16090c4bb4b88" Type="http://schemas.openxmlformats.org/officeDocument/2006/relationships/slide" Target="slides/slide16.xml"/><Relationship Id="R7e82eaf7a41e4052" Type="http://schemas.openxmlformats.org/officeDocument/2006/relationships/slide" Target="slides/slide1.xml"/><Relationship Id="R840ebaecee6c4a3f" Type="http://schemas.openxmlformats.org/officeDocument/2006/relationships/slide" Target="slides/slide30.xml"/><Relationship Id="R843688a7b2a94173" Type="http://schemas.openxmlformats.org/officeDocument/2006/relationships/slide" Target="slides/slide28.xml"/><Relationship Id="R874df7caf6874f4c" Type="http://schemas.openxmlformats.org/officeDocument/2006/relationships/slide" Target="slides/slide32.xml"/><Relationship Id="R929eded993fd4881" Type="http://schemas.openxmlformats.org/officeDocument/2006/relationships/slide" Target="slides/slide14.xml"/><Relationship Id="R9527dc602f5741dc" Type="http://schemas.openxmlformats.org/officeDocument/2006/relationships/slide" Target="slides/slide29.xml"/><Relationship Id="R96a54945220f442d" Type="http://schemas.openxmlformats.org/officeDocument/2006/relationships/theme" Target="theme/theme1.xml"/><Relationship Id="R997402b122d34ba9" Type="http://schemas.openxmlformats.org/officeDocument/2006/relationships/slideMaster" Target="slideMasters/slideMaster1.xml"/><Relationship Id="Ra2bfcab0f580443a" Type="http://schemas.openxmlformats.org/officeDocument/2006/relationships/tableStyles" Target="tableStyles.xml"/><Relationship Id="Ra65ca85d1616457a" Type="http://schemas.openxmlformats.org/officeDocument/2006/relationships/slide" Target="slides/slide4.xml"/><Relationship Id="Rac2215f023624117" Type="http://schemas.openxmlformats.org/officeDocument/2006/relationships/slide" Target="slides/slide15.xml"/><Relationship Id="Rb795985e06e14046" Type="http://schemas.openxmlformats.org/officeDocument/2006/relationships/slide" Target="slides/slide13.xml"/><Relationship Id="Rb9688d832bdc40b7" Type="http://schemas.openxmlformats.org/officeDocument/2006/relationships/slide" Target="slides/slide3.xml"/><Relationship Id="Rc75524152743422c" Type="http://schemas.openxmlformats.org/officeDocument/2006/relationships/slide" Target="slides/slide10.xml"/><Relationship Id="Rcb757c51021d4b20" Type="http://schemas.openxmlformats.org/officeDocument/2006/relationships/slide" Target="slides/slide27.xml"/><Relationship Id="Rd1676774d56a4b44" Type="http://schemas.openxmlformats.org/officeDocument/2006/relationships/slide" Target="slides/slide2.xml"/><Relationship Id="Rd50e9ccb0df348e4" Type="http://schemas.openxmlformats.org/officeDocument/2006/relationships/slide" Target="slides/slide24.xml"/><Relationship Id="Rd99b8bd4a0264977" Type="http://schemas.openxmlformats.org/officeDocument/2006/relationships/slide" Target="slides/slide17.xml"/><Relationship Id="Re2e3df20afc34645" Type="http://schemas.openxmlformats.org/officeDocument/2006/relationships/slide" Target="slides/slide31.xml"/><Relationship Id="Re64a6b165d94496c" Type="http://schemas.openxmlformats.org/officeDocument/2006/relationships/notesMaster" Target="notesMasters/notesMaster1.xml"/><Relationship Id="Rf71b882581184788" Type="http://schemas.openxmlformats.org/officeDocument/2006/relationships/slide" Target="slides/slide5.xml"/><Relationship Id="Rf7aabadfa2c64eb3" Type="http://schemas.openxmlformats.org/officeDocument/2006/relationships/slide" Target="slides/slide23.xml"/><Relationship Id="Rff2e1136b29d42ed"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472ef44db5e94e1d" Type="http://schemas.openxmlformats.org/officeDocument/2006/relationships/theme" Target="theme/theme3.xml"/></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xml version='1.0' encoding='UTF-8' standalone='yes'?>
<Relationships xmlns="http://schemas.openxmlformats.org/package/2006/relationships"><Relationship Id="R758b769d1b444f01" Type="http://schemas.openxmlformats.org/officeDocument/2006/relationships/notesMaster" Target="../notesMasters/notesMaster1.xml"/><Relationship Id="Rfcc7aa05f11b408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6c3dd70a62f442fc" Type="http://schemas.openxmlformats.org/officeDocument/2006/relationships/slide" Target="../slides/slide2.xml"/><Relationship Id="R9b4900f37a194e6a"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83756d5477ee4b9d" Type="http://schemas.openxmlformats.org/officeDocument/2006/relationships/notesMaster" Target="../notesMasters/notesMaster1.xml"/><Relationship Id="Re5e6edc7564e41ed"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05a87d72722744b6" Type="http://schemas.openxmlformats.org/officeDocument/2006/relationships/slide" Target="../slides/slide4.xml"/><Relationship Id="Ra6784c82847a48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36d31b2af96b4617" Type="http://schemas.openxmlformats.org/officeDocument/2006/relationships/notesMaster" Target="../notesMasters/notesMaster1.xml"/><Relationship Id="R5013c0424610472c"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aff752a7ab4e47e7" Type="http://schemas.openxmlformats.org/officeDocument/2006/relationships/notesMaster" Target="../notesMasters/notesMaster1.xml"/><Relationship Id="Rb23aa163784c4247"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411581ba84034152" Type="http://schemas.openxmlformats.org/officeDocument/2006/relationships/notesMaster" Target="../notesMasters/notesMaster1.xml"/><Relationship Id="Re76af07706104fef"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0610feedf10a404d" Type="http://schemas.openxmlformats.org/officeDocument/2006/relationships/slide" Target="../slides/slide8.xml"/><Relationship Id="R505cf9cb8e044bc4"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3589456ebe9d44ee" Type="http://schemas.openxmlformats.org/officeDocument/2006/relationships/notesMaster" Target="../notesMasters/notesMaster1.xml"/><Relationship Id="R609593e1cac54704"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04162705dca14958" Type="http://schemas.openxmlformats.org/officeDocument/2006/relationships/notesMaster" Target="../notesMasters/notesMaster1.xml"/><Relationship Id="R6481466d1e6647c0"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11376be14b4141d7" Type="http://schemas.openxmlformats.org/officeDocument/2006/relationships/slide" Target="../slides/slide11.xml"/><Relationship Id="R9cf9504b524a4c53"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2e6d24267bd44e63" Type="http://schemas.openxmlformats.org/officeDocument/2006/relationships/slide" Target="../slides/slide12.xml"/><Relationship Id="R895c69f25f9d4ec9"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2b84c091aec9461a" Type="http://schemas.openxmlformats.org/officeDocument/2006/relationships/slide" Target="../slides/slide13.xml"/><Relationship Id="R3a4d56e55be14a0e"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2c09d8979e9e4d08" Type="http://schemas.openxmlformats.org/officeDocument/2006/relationships/notesMaster" Target="../notesMasters/notesMaster1.xml"/><Relationship Id="Ra58ae8a841264fa7"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6f50a6168f0c4372" Type="http://schemas.openxmlformats.org/officeDocument/2006/relationships/notesMaster" Target="../notesMasters/notesMaster1.xml"/><Relationship Id="Rc8317b4c81ef4f35"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2313faae93d2447c" Type="http://schemas.openxmlformats.org/officeDocument/2006/relationships/notesMaster" Target="../notesMasters/notesMaster1.xml"/><Relationship Id="Rdadc4e3a93ca4966"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4d8351e268774e1c" Type="http://schemas.openxmlformats.org/officeDocument/2006/relationships/slide" Target="../slides/slide17.xml"/><Relationship Id="R5ed4731567724bad"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5b166a7f8615460a" Type="http://schemas.openxmlformats.org/officeDocument/2006/relationships/slide" Target="../slides/slide18.xml"/><Relationship Id="Rd197190b3cc84e13"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2ec74d7cd2dd469c" Type="http://schemas.openxmlformats.org/officeDocument/2006/relationships/notesMaster" Target="../notesMasters/notesMaster1.xml"/><Relationship Id="Rc2a3e97864044a56"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03e00b4bac004173" Type="http://schemas.openxmlformats.org/officeDocument/2006/relationships/notesMaster" Target="../notesMasters/notesMaster1.xml"/><Relationship Id="R8e6e0aacc4fb43e6"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162e9ca327e846fb" Type="http://schemas.openxmlformats.org/officeDocument/2006/relationships/slide" Target="../slides/slide21.xml"/><Relationship Id="Reff617a662074f85"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8779ef9838ca4c10" Type="http://schemas.openxmlformats.org/officeDocument/2006/relationships/notesMaster" Target="../notesMasters/notesMaster1.xml"/><Relationship Id="R9cbb861236154d10"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3f4c664cee9a4fc1" Type="http://schemas.openxmlformats.org/officeDocument/2006/relationships/notesMaster" Target="../notesMasters/notesMaster1.xml"/><Relationship Id="Rabbb31e9a2bc45e9"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d6e691c3373b4bf3" Type="http://schemas.openxmlformats.org/officeDocument/2006/relationships/notesMaster" Target="../notesMasters/notesMaster1.xml"/><Relationship Id="Rf132af640c4e45dc"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199fd360f1e442ed" Type="http://schemas.openxmlformats.org/officeDocument/2006/relationships/slide" Target="../slides/slide25.xml"/><Relationship Id="Rc63820b1b8ee4188"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32846cd0f04944f2" Type="http://schemas.openxmlformats.org/officeDocument/2006/relationships/slide" Target="../slides/slide26.xml"/><Relationship Id="R9d437bd9ff2b4b8d"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89a1bfa30fef44a4" Type="http://schemas.openxmlformats.org/officeDocument/2006/relationships/notesMaster" Target="../notesMasters/notesMaster1.xml"/><Relationship Id="Rd7b0253332f7479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755839773a6f43ba" Type="http://schemas.openxmlformats.org/officeDocument/2006/relationships/slide" Target="../slides/slide28.xml"/><Relationship Id="R9b4174889de14ce5"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1ed35ca95d0047f7" Type="http://schemas.openxmlformats.org/officeDocument/2006/relationships/notesMaster" Target="../notesMasters/notesMaster1.xml"/><Relationship Id="R36da3d48b89444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06f55dff8d134d79" Type="http://schemas.openxmlformats.org/officeDocument/2006/relationships/notesMaster" Target="../notesMasters/notesMaster1.xml"/><Relationship Id="R30a8ea9e119947fd"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62c2e088d67d4390" Type="http://schemas.openxmlformats.org/officeDocument/2006/relationships/notesMaster" Target="../notesMasters/notesMaster1.xml"/><Relationship Id="R69f7c2769d5b403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3e825d44132c469d" Type="http://schemas.openxmlformats.org/officeDocument/2006/relationships/slide" Target="../slides/slide32.xml"/><Relationship Id="R6dbbab72d85c472b" Type="http://schemas.openxmlformats.org/officeDocument/2006/relationships/notesMaster" Target="../notesMasters/notesMaster1.xml"/></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손해보험 두 번째 강의입니다. 장기간 유지하는 보험은 보장 내용뿐 아니라 보험료가 어떻게 구성되고, 중간에 해지하면 어떤 돈을 받는지도 이해해야 합니다. 보험금과 환급금, 적립금은 서로 바꾸어 쓸 수 있는 말이 아닙니다.</a:t>
            </a:r>
          </a:p>
          <a:p xmlns:a="http://schemas.openxmlformats.org/drawingml/2006/main">
            <a:r>
              <a:t/>
            </a:r>
          </a:p>
          <a:p xmlns:a="http://schemas.openxmlformats.org/drawingml/2006/main">
            <a:r>
              <a:t>이번 시간에는 장기손해보험의 특징과 계약 유지 절차를 먼저 공부합니다. 이어서 연금저축과 퇴직연금을 살펴보고, 납입 한도와 세액공제 한도, 수령할 때 적용되는 세금을 구분하겠습니다. 숫자마다 누구에게 언제 적용하는 기준인지 연결해 보세요.</a:t>
            </a:r>
          </a:p>
          <a:p xmlns:a="http://schemas.openxmlformats.org/drawingml/2006/main">
            <a:r>
              <a:t/>
            </a:r>
          </a:p>
          <a:p xmlns:a="http://schemas.openxmlformats.org/drawingml/2006/main">
            <a:r>
              <a:t>참고 자료</a:t>
            </a:r>
          </a:p>
          <a:p xmlns:a="http://schemas.openxmlformats.org/drawingml/2006/main">
            <a:r>
              <a:t>보험업감독규정: 장기손해보험·특별계정·상품설계</a:t>
            </a:r>
          </a:p>
          <a:p xmlns:a="http://schemas.openxmlformats.org/drawingml/2006/main">
            <a:r>
              <a:t>https://www.law.go.kr/LSW/admRulLsInfoR.do?admRulSeq=2100000279112</a:t>
            </a:r>
          </a:p>
          <a:p xmlns:a="http://schemas.openxmlformats.org/drawingml/2006/main">
            <a:r>
              <a:t/>
            </a:r>
          </a:p>
          <a:p xmlns:a="http://schemas.openxmlformats.org/drawingml/2006/main">
            <a:r>
              <a:t>국세청: 사적연금 원천징수 세율</a:t>
            </a:r>
          </a:p>
          <a:p xmlns:a="http://schemas.openxmlformats.org/drawingml/2006/main">
            <a:r>
              <a:t>https://www.nts.go.kr/nts/cm/cntnts/cntntsView.do?cntntsId=7888&amp;mi=2312</a:t>
            </a:r>
          </a:p>
          <a:p xmlns:a="http://schemas.openxmlformats.org/drawingml/2006/main">
            <a:r>
              <a:t/>
            </a:r>
          </a:p>
          <a:p xmlns:a="http://schemas.openxmlformats.org/drawingml/2006/main">
            <a:r>
              <a:t>고용노동부: 퇴직연금 제도</a:t>
            </a:r>
          </a:p>
          <a:p xmlns:a="http://schemas.openxmlformats.org/drawingml/2006/main">
            <a:r>
              <a:t>https://www.moel.go.kr/retirementpay.do</a:t>
            </a:r>
          </a:p>
          <a:p xmlns:a="http://schemas.openxmlformats.org/drawingml/2006/main">
            <a:r>
              <a:t/>
            </a:r>
          </a:p>
          <a:p xmlns:a="http://schemas.openxmlformats.org/drawingml/2006/main">
            <a:r>
              <a:t>근로자퇴직급여 보장법 시행령 제18조</a:t>
            </a:r>
          </a:p>
          <a:p xmlns:a="http://schemas.openxmlformats.org/drawingml/2006/main">
            <a:r>
              <a:t>https://www.law.go.kr/LSW/lsSideInfoP.do?docCls=jo&amp;joBrNo=00&amp;joNo=0018&amp;lsiSeq=284693&amp;urlMode=lsScJoRltInfoR</a:t>
            </a:r>
          </a:p>
          <a:p xmlns:a="http://schemas.openxmlformats.org/drawingml/2006/main">
            <a:r>
              <a:t/>
            </a:r>
          </a:p>
          <a:p xmlns:a="http://schemas.openxmlformats.org/drawingml/2006/main">
            <a:r>
              <a:t>현대해상 약관: 청약철회</a:t>
            </a:r>
          </a:p>
          <a:p xmlns:a="http://schemas.openxmlformats.org/drawingml/2006/main">
            <a:r>
              <a:t>https://www.hi.co.kr/FileActionServlet/preview/0/data/202509/78e2dd183137d7e9a31b9f64fde9e300.pdf</a:t>
            </a:r>
          </a:p>
          <a:p xmlns:a="http://schemas.openxmlformats.org/drawingml/2006/main">
            <a:r>
              <a:t/>
            </a:r>
          </a:p>
          <a:p xmlns:a="http://schemas.openxmlformats.org/drawingml/2006/main">
            <a:r>
              <a:t>고용노동부: DC 중도인출 의료비 기준</a:t>
            </a:r>
          </a:p>
          <a:p xmlns:a="http://schemas.openxmlformats.org/drawingml/2006/main">
            <a:r>
              <a:t>https://1350.moel.go.kr/rtmview.do?id=1000261322</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시험의 기본 분류에서는 통상 삼 년 이상 유지하는 상품을 장기손해보험으로 설명합니다. 다만 감독규정의 분류는 보험료 산출 방식 등도 포함하므로 삼 년이라는 숫자만으로 모든 법적 분류를 대신하지는 않습니다. 보장기간과 보험료 납입기간도 서로 다를 수 있습니다.</a:t>
            </a:r>
          </a:p>
          <a:p xmlns:a="http://schemas.openxmlformats.org/drawingml/2006/main">
            <a:r>
              <a:t/>
            </a:r>
          </a:p>
          <a:p xmlns:a="http://schemas.openxmlformats.org/drawingml/2006/main">
            <a:r>
              <a:t>보장성은 백 세 만기처럼 장기간 보장하거나 순수보장형으로 설계할 수 있습니다. 장기손해보험 중 저축성 상품에는 보험기간 십오 년 이내라는 개발 기준이 있습니다. 모든 장기보험이 매년 보험료를 갱신한다는 설명도 틀립니다. 갱신 여부는 해당 계약과 담보별로 확인합니다.</a:t>
            </a:r>
          </a:p>
          <a:p xmlns:a="http://schemas.openxmlformats.org/drawingml/2006/main">
            <a:r>
              <a:t/>
            </a:r>
          </a:p>
          <a:p xmlns:a="http://schemas.openxmlformats.org/drawingml/2006/main">
            <a:r>
              <a:t>참고 자료</a:t>
            </a:r>
          </a:p>
          <a:p xmlns:a="http://schemas.openxmlformats.org/drawingml/2006/main">
            <a:r>
              <a:t>보험업감독규정: 장기손해보험·특별계정·상품설계</a:t>
            </a:r>
          </a:p>
          <a:p xmlns:a="http://schemas.openxmlformats.org/drawingml/2006/main">
            <a:r>
              <a:t>https://www.law.go.kr/LSW/admRulLsInfoR.do?admRulSeq=2100000279112</a:t>
            </a:r>
          </a:p>
          <a:p xmlns:a="http://schemas.openxmlformats.org/drawingml/2006/main">
            <a:r>
              <a:t/>
            </a:r>
          </a:p>
          <a:p xmlns:a="http://schemas.openxmlformats.org/drawingml/2006/main">
            <a:r>
              <a:t>국세청: 사적연금 원천징수 세율</a:t>
            </a:r>
          </a:p>
          <a:p xmlns:a="http://schemas.openxmlformats.org/drawingml/2006/main">
            <a:r>
              <a:t>https://www.nts.go.kr/nts/cm/cntnts/cntntsView.do?cntntsId=7888&amp;mi=2312</a:t>
            </a:r>
          </a:p>
          <a:p xmlns:a="http://schemas.openxmlformats.org/drawingml/2006/main">
            <a:r>
              <a:t/>
            </a:r>
          </a:p>
          <a:p xmlns:a="http://schemas.openxmlformats.org/drawingml/2006/main">
            <a:r>
              <a:t>고용노동부: 퇴직연금 제도</a:t>
            </a:r>
          </a:p>
          <a:p xmlns:a="http://schemas.openxmlformats.org/drawingml/2006/main">
            <a:r>
              <a:t>https://www.moel.go.kr/retirementpay.do</a:t>
            </a:r>
          </a:p>
          <a:p xmlns:a="http://schemas.openxmlformats.org/drawingml/2006/main">
            <a:r>
              <a:t/>
            </a:r>
          </a:p>
          <a:p xmlns:a="http://schemas.openxmlformats.org/drawingml/2006/main">
            <a:r>
              <a:t>근로자퇴직급여 보장법 시행령 제18조</a:t>
            </a:r>
          </a:p>
          <a:p xmlns:a="http://schemas.openxmlformats.org/drawingml/2006/main">
            <a:r>
              <a:t>https://www.law.go.kr/LSW/lsSideInfoP.do?docCls=jo&amp;joBrNo=00&amp;joNo=0018&amp;lsiSeq=284693&amp;urlMode=lsScJoRltInfoR</a:t>
            </a:r>
          </a:p>
          <a:p xmlns:a="http://schemas.openxmlformats.org/drawingml/2006/main">
            <a:r>
              <a:t/>
            </a:r>
          </a:p>
          <a:p xmlns:a="http://schemas.openxmlformats.org/drawingml/2006/main">
            <a:r>
              <a:t>현대해상 약관: 청약철회</a:t>
            </a:r>
          </a:p>
          <a:p xmlns:a="http://schemas.openxmlformats.org/drawingml/2006/main">
            <a:r>
              <a:t>https://www.hi.co.kr/FileActionServlet/preview/0/data/202509/78e2dd183137d7e9a31b9f64fde9e300.pdf</a:t>
            </a:r>
          </a:p>
          <a:p xmlns:a="http://schemas.openxmlformats.org/drawingml/2006/main">
            <a:r>
              <a:t/>
            </a:r>
          </a:p>
          <a:p xmlns:a="http://schemas.openxmlformats.org/drawingml/2006/main">
            <a:r>
              <a:t>고용노동부: DC 중도인출 의료비 기준</a:t>
            </a:r>
          </a:p>
          <a:p xmlns:a="http://schemas.openxmlformats.org/drawingml/2006/main">
            <a:r>
              <a:t>https://1350.moel.go.kr/rtmview.do?id=1000261322</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보험금은 약관에서 정한 사고나 지급사유가 발생했을 때의 급부입니다. 화재손해를 보상하는 돈과 만기가 되어 돌려받는 돈은 발생 원인이 다릅니다. 사고가 있었다고 무조건 모든 계약과 모든 담보가 소멸하는 것도 아닙니다.</a:t>
            </a:r>
          </a:p>
          <a:p xmlns:a="http://schemas.openxmlformats.org/drawingml/2006/main">
            <a:r>
              <a:t/>
            </a:r>
          </a:p>
          <a:p xmlns:a="http://schemas.openxmlformats.org/drawingml/2006/main">
            <a:r>
              <a:t>만기환급금은 만기환급형 상품에서 약관이 정한 조건을 충족할 때 지급합니다. 순수보장형에는 만기환급금이 없을 수 있습니다. 적립보험료와 적용이율, 중도 인출 등 실제 계약 조건에 따라 금액이 달라질 수 있습니다.</a:t>
            </a:r>
          </a:p>
          <a:p xmlns:a="http://schemas.openxmlformats.org/drawingml/2006/main">
            <a:r>
              <a:t/>
            </a:r>
          </a:p>
          <a:p xmlns:a="http://schemas.openxmlformats.org/drawingml/2006/main">
            <a:r>
              <a:t>해약환급금은 중도에 계약을 끝낼 때의 금액입니다. 납입한 보험료 전액을 적금처럼 그대로 돌려주는 구조가 아닙니다. 이미 사용된 위험보장 비용과 사업비, 상품별 환급 구조를 함께 살펴보아야 합니다.</a:t>
            </a:r>
          </a:p>
          <a:p xmlns:a="http://schemas.openxmlformats.org/drawingml/2006/main">
            <a:r>
              <a:t/>
            </a:r>
          </a:p>
          <a:p xmlns:a="http://schemas.openxmlformats.org/drawingml/2006/main">
            <a:r>
              <a:t>참고 자료</a:t>
            </a:r>
          </a:p>
          <a:p xmlns:a="http://schemas.openxmlformats.org/drawingml/2006/main">
            <a:r>
              <a:t>보험업감독규정: 장기손해보험·특별계정·상품설계</a:t>
            </a:r>
          </a:p>
          <a:p xmlns:a="http://schemas.openxmlformats.org/drawingml/2006/main">
            <a:r>
              <a:t>https://www.law.go.kr/LSW/admRulLsInfoR.do?admRulSeq=2100000279112</a:t>
            </a:r>
          </a:p>
          <a:p xmlns:a="http://schemas.openxmlformats.org/drawingml/2006/main">
            <a:r>
              <a:t/>
            </a:r>
          </a:p>
          <a:p xmlns:a="http://schemas.openxmlformats.org/drawingml/2006/main">
            <a:r>
              <a:t>국세청: 사적연금 원천징수 세율</a:t>
            </a:r>
          </a:p>
          <a:p xmlns:a="http://schemas.openxmlformats.org/drawingml/2006/main">
            <a:r>
              <a:t>https://www.nts.go.kr/nts/cm/cntnts/cntntsView.do?cntntsId=7888&amp;mi=2312</a:t>
            </a:r>
          </a:p>
          <a:p xmlns:a="http://schemas.openxmlformats.org/drawingml/2006/main">
            <a:r>
              <a:t/>
            </a:r>
          </a:p>
          <a:p xmlns:a="http://schemas.openxmlformats.org/drawingml/2006/main">
            <a:r>
              <a:t>고용노동부: 퇴직연금 제도</a:t>
            </a:r>
          </a:p>
          <a:p xmlns:a="http://schemas.openxmlformats.org/drawingml/2006/main">
            <a:r>
              <a:t>https://www.moel.go.kr/retirementpay.do</a:t>
            </a:r>
          </a:p>
          <a:p xmlns:a="http://schemas.openxmlformats.org/drawingml/2006/main">
            <a:r>
              <a:t/>
            </a:r>
          </a:p>
          <a:p xmlns:a="http://schemas.openxmlformats.org/drawingml/2006/main">
            <a:r>
              <a:t>근로자퇴직급여 보장법 시행령 제18조</a:t>
            </a:r>
          </a:p>
          <a:p xmlns:a="http://schemas.openxmlformats.org/drawingml/2006/main">
            <a:r>
              <a:t>https://www.law.go.kr/LSW/lsSideInfoP.do?docCls=jo&amp;joBrNo=00&amp;joNo=0018&amp;lsiSeq=284693&amp;urlMode=lsScJoRltInfoR</a:t>
            </a:r>
          </a:p>
          <a:p xmlns:a="http://schemas.openxmlformats.org/drawingml/2006/main">
            <a:r>
              <a:t/>
            </a:r>
          </a:p>
          <a:p xmlns:a="http://schemas.openxmlformats.org/drawingml/2006/main">
            <a:r>
              <a:t>현대해상 약관: 청약철회</a:t>
            </a:r>
          </a:p>
          <a:p xmlns:a="http://schemas.openxmlformats.org/drawingml/2006/main">
            <a:r>
              <a:t>https://www.hi.co.kr/FileActionServlet/preview/0/data/202509/78e2dd183137d7e9a31b9f64fde9e300.pdf</a:t>
            </a:r>
          </a:p>
          <a:p xmlns:a="http://schemas.openxmlformats.org/drawingml/2006/main">
            <a:r>
              <a:t/>
            </a:r>
          </a:p>
          <a:p xmlns:a="http://schemas.openxmlformats.org/drawingml/2006/main">
            <a:r>
              <a:t>고용노동부: DC 중도인출 의료비 기준</a:t>
            </a:r>
          </a:p>
          <a:p xmlns:a="http://schemas.openxmlformats.org/drawingml/2006/main">
            <a:r>
              <a:t>https://1350.moel.go.kr/rtmview.do?id=1000261322</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장기화재보험의 대표적인 자동복원 구조를 보겠습니다. 일 회 사고에 지급한 보험금이 보험가입금액의 팔십 퍼센트 미만이면, 지급한 돈만큼 가입금액을 깎지 않고 남은 기간에도 원래 가입금액을 유지하는 방식입니다. 기준은 보험가액이 아니라 보험가입금액입니다.</a:t>
            </a:r>
          </a:p>
          <a:p xmlns:a="http://schemas.openxmlformats.org/drawingml/2006/main">
            <a:r>
              <a:t/>
            </a:r>
          </a:p>
          <a:p xmlns:a="http://schemas.openxmlformats.org/drawingml/2006/main">
            <a:r>
              <a:t>가입금액이 일억 원이고 이 구조가 적용되는 계약에서 삼천만 원을 지급했다면, 남은 한도가 자동으로 칠천만 원이 되는 것은 아닙니다. 계약에서 정한 자동복원을 적용합니다. 상품마다 실손보상 방식과 소멸 기준이 다를 수 있으므로 실제 계약은 해당 약관을 대조합니다.</a:t>
            </a:r>
          </a:p>
          <a:p xmlns:a="http://schemas.openxmlformats.org/drawingml/2006/main">
            <a:r>
              <a:t/>
            </a:r>
          </a:p>
          <a:p xmlns:a="http://schemas.openxmlformats.org/drawingml/2006/main">
            <a:r>
              <a:t>참고 자료</a:t>
            </a:r>
          </a:p>
          <a:p xmlns:a="http://schemas.openxmlformats.org/drawingml/2006/main">
            <a:r>
              <a:t>보험업감독규정: 장기손해보험·특별계정·상품설계</a:t>
            </a:r>
          </a:p>
          <a:p xmlns:a="http://schemas.openxmlformats.org/drawingml/2006/main">
            <a:r>
              <a:t>https://www.law.go.kr/LSW/admRulLsInfoR.do?admRulSeq=2100000279112</a:t>
            </a:r>
          </a:p>
          <a:p xmlns:a="http://schemas.openxmlformats.org/drawingml/2006/main">
            <a:r>
              <a:t/>
            </a:r>
          </a:p>
          <a:p xmlns:a="http://schemas.openxmlformats.org/drawingml/2006/main">
            <a:r>
              <a:t>국세청: 사적연금 원천징수 세율</a:t>
            </a:r>
          </a:p>
          <a:p xmlns:a="http://schemas.openxmlformats.org/drawingml/2006/main">
            <a:r>
              <a:t>https://www.nts.go.kr/nts/cm/cntnts/cntntsView.do?cntntsId=7888&amp;mi=2312</a:t>
            </a:r>
          </a:p>
          <a:p xmlns:a="http://schemas.openxmlformats.org/drawingml/2006/main">
            <a:r>
              <a:t/>
            </a:r>
          </a:p>
          <a:p xmlns:a="http://schemas.openxmlformats.org/drawingml/2006/main">
            <a:r>
              <a:t>고용노동부: 퇴직연금 제도</a:t>
            </a:r>
          </a:p>
          <a:p xmlns:a="http://schemas.openxmlformats.org/drawingml/2006/main">
            <a:r>
              <a:t>https://www.moel.go.kr/retirementpay.do</a:t>
            </a:r>
          </a:p>
          <a:p xmlns:a="http://schemas.openxmlformats.org/drawingml/2006/main">
            <a:r>
              <a:t/>
            </a:r>
          </a:p>
          <a:p xmlns:a="http://schemas.openxmlformats.org/drawingml/2006/main">
            <a:r>
              <a:t>근로자퇴직급여 보장법 시행령 제18조</a:t>
            </a:r>
          </a:p>
          <a:p xmlns:a="http://schemas.openxmlformats.org/drawingml/2006/main">
            <a:r>
              <a:t>https://www.law.go.kr/LSW/lsSideInfoP.do?docCls=jo&amp;joBrNo=00&amp;joNo=0018&amp;lsiSeq=284693&amp;urlMode=lsScJoRltInfoR</a:t>
            </a:r>
          </a:p>
          <a:p xmlns:a="http://schemas.openxmlformats.org/drawingml/2006/main">
            <a:r>
              <a:t/>
            </a:r>
          </a:p>
          <a:p xmlns:a="http://schemas.openxmlformats.org/drawingml/2006/main">
            <a:r>
              <a:t>현대해상 약관: 청약철회</a:t>
            </a:r>
          </a:p>
          <a:p xmlns:a="http://schemas.openxmlformats.org/drawingml/2006/main">
            <a:r>
              <a:t>https://www.hi.co.kr/FileActionServlet/preview/0/data/202509/78e2dd183137d7e9a31b9f64fde9e300.pdf</a:t>
            </a:r>
          </a:p>
          <a:p xmlns:a="http://schemas.openxmlformats.org/drawingml/2006/main">
            <a:r>
              <a:t/>
            </a:r>
          </a:p>
          <a:p xmlns:a="http://schemas.openxmlformats.org/drawingml/2006/main">
            <a:r>
              <a:t>고용노동부: DC 중도인출 의료비 기준</a:t>
            </a:r>
          </a:p>
          <a:p xmlns:a="http://schemas.openxmlformats.org/drawingml/2006/main">
            <a:r>
              <a:t>https://1350.moel.go.kr/rtmview.do?id=1000261322</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계약자가 납입하는 영업보험료는 기본적으로 순보험료와 부가보험료로 구분합니다. 장기보험의 순보험료는 사고 보장에 쓰는 위험보험료와 적립에 쓰는 저축보험료로 나누어 이해할 수 있습니다. 다만 모든 담보가 같은 저축 부분을 갖는다는 뜻은 아닙니다.</a:t>
            </a:r>
          </a:p>
          <a:p xmlns:a="http://schemas.openxmlformats.org/drawingml/2006/main">
            <a:r>
              <a:t/>
            </a:r>
          </a:p>
          <a:p xmlns:a="http://schemas.openxmlformats.org/drawingml/2006/main">
            <a:r>
              <a:t>부가보험료에는 신계약비와 유지비, 수금비 등 사업 운영에 필요한 비용이 포함됩니다. 보험료 전액이 투자되는 것도 아니고 부가보험료 전액이 설계사 수수료인 것도 아닙니다. 돈의 용도를 나누어야 환급금과 보험료의 관계가 보입니다.</a:t>
            </a:r>
          </a:p>
          <a:p xmlns:a="http://schemas.openxmlformats.org/drawingml/2006/main">
            <a:r>
              <a:t/>
            </a:r>
          </a:p>
          <a:p xmlns:a="http://schemas.openxmlformats.org/drawingml/2006/main">
            <a:r>
              <a:t>참고 자료</a:t>
            </a:r>
          </a:p>
          <a:p xmlns:a="http://schemas.openxmlformats.org/drawingml/2006/main">
            <a:r>
              <a:t>보험업감독규정: 장기손해보험·특별계정·상품설계</a:t>
            </a:r>
          </a:p>
          <a:p xmlns:a="http://schemas.openxmlformats.org/drawingml/2006/main">
            <a:r>
              <a:t>https://www.law.go.kr/LSW/admRulLsInfoR.do?admRulSeq=2100000279112</a:t>
            </a:r>
          </a:p>
          <a:p xmlns:a="http://schemas.openxmlformats.org/drawingml/2006/main">
            <a:r>
              <a:t/>
            </a:r>
          </a:p>
          <a:p xmlns:a="http://schemas.openxmlformats.org/drawingml/2006/main">
            <a:r>
              <a:t>국세청: 사적연금 원천징수 세율</a:t>
            </a:r>
          </a:p>
          <a:p xmlns:a="http://schemas.openxmlformats.org/drawingml/2006/main">
            <a:r>
              <a:t>https://www.nts.go.kr/nts/cm/cntnts/cntntsView.do?cntntsId=7888&amp;mi=2312</a:t>
            </a:r>
          </a:p>
          <a:p xmlns:a="http://schemas.openxmlformats.org/drawingml/2006/main">
            <a:r>
              <a:t/>
            </a:r>
          </a:p>
          <a:p xmlns:a="http://schemas.openxmlformats.org/drawingml/2006/main">
            <a:r>
              <a:t>고용노동부: 퇴직연금 제도</a:t>
            </a:r>
          </a:p>
          <a:p xmlns:a="http://schemas.openxmlformats.org/drawingml/2006/main">
            <a:r>
              <a:t>https://www.moel.go.kr/retirementpay.do</a:t>
            </a:r>
          </a:p>
          <a:p xmlns:a="http://schemas.openxmlformats.org/drawingml/2006/main">
            <a:r>
              <a:t/>
            </a:r>
          </a:p>
          <a:p xmlns:a="http://schemas.openxmlformats.org/drawingml/2006/main">
            <a:r>
              <a:t>근로자퇴직급여 보장법 시행령 제18조</a:t>
            </a:r>
          </a:p>
          <a:p xmlns:a="http://schemas.openxmlformats.org/drawingml/2006/main">
            <a:r>
              <a:t>https://www.law.go.kr/LSW/lsSideInfoP.do?docCls=jo&amp;joBrNo=00&amp;joNo=0018&amp;lsiSeq=284693&amp;urlMode=lsScJoRltInfoR</a:t>
            </a:r>
          </a:p>
          <a:p xmlns:a="http://schemas.openxmlformats.org/drawingml/2006/main">
            <a:r>
              <a:t/>
            </a:r>
          </a:p>
          <a:p xmlns:a="http://schemas.openxmlformats.org/drawingml/2006/main">
            <a:r>
              <a:t>현대해상 약관: 청약철회</a:t>
            </a:r>
          </a:p>
          <a:p xmlns:a="http://schemas.openxmlformats.org/drawingml/2006/main">
            <a:r>
              <a:t>https://www.hi.co.kr/FileActionServlet/preview/0/data/202509/78e2dd183137d7e9a31b9f64fde9e300.pdf</a:t>
            </a:r>
          </a:p>
          <a:p xmlns:a="http://schemas.openxmlformats.org/drawingml/2006/main">
            <a:r>
              <a:t/>
            </a:r>
          </a:p>
          <a:p xmlns:a="http://schemas.openxmlformats.org/drawingml/2006/main">
            <a:r>
              <a:t>고용노동부: DC 중도인출 의료비 기준</a:t>
            </a:r>
          </a:p>
          <a:p xmlns:a="http://schemas.openxmlformats.org/drawingml/2006/main">
            <a:r>
              <a:t>https://1350.moel.go.kr/rtmview.do?id=1000261322</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장기손해보험에서는 저축보험료의 운용을 위험보험료나 부가보험료와 구분하여 배웁니다. 전체 납입보험료가 전부 저축되는 것은 아닙니다. 보험업법과 감독규정은 장기손해보험 등 정해진 계약을 특별계정으로 설정하고 운용하도록 규정합니다.</a:t>
            </a:r>
          </a:p>
          <a:p xmlns:a="http://schemas.openxmlformats.org/drawingml/2006/main">
            <a:r>
              <a:t/>
            </a:r>
          </a:p>
          <a:p xmlns:a="http://schemas.openxmlformats.org/drawingml/2006/main">
            <a:r>
              <a:t>연금저축과 퇴직연금보험도 관련 특별계정 규정을 확인합니다. 특별계정이라는 말만으로 모두 주식형 펀드이거나 모두 원금이 보장된다고 생각하면 안 됩니다. 원리금보장형과 실적배당형 등 계약 성격과 운용 규칙을 별도로 봅니다.</a:t>
            </a:r>
          </a:p>
          <a:p xmlns:a="http://schemas.openxmlformats.org/drawingml/2006/main">
            <a:r>
              <a:t/>
            </a:r>
          </a:p>
          <a:p xmlns:a="http://schemas.openxmlformats.org/drawingml/2006/main">
            <a:r>
              <a:t>참고 자료</a:t>
            </a:r>
          </a:p>
          <a:p xmlns:a="http://schemas.openxmlformats.org/drawingml/2006/main">
            <a:r>
              <a:t>보험업감독규정: 장기손해보험·특별계정·상품설계</a:t>
            </a:r>
          </a:p>
          <a:p xmlns:a="http://schemas.openxmlformats.org/drawingml/2006/main">
            <a:r>
              <a:t>https://www.law.go.kr/LSW/admRulLsInfoR.do?admRulSeq=2100000279112</a:t>
            </a:r>
          </a:p>
          <a:p xmlns:a="http://schemas.openxmlformats.org/drawingml/2006/main">
            <a:r>
              <a:t/>
            </a:r>
          </a:p>
          <a:p xmlns:a="http://schemas.openxmlformats.org/drawingml/2006/main">
            <a:r>
              <a:t>국세청: 사적연금 원천징수 세율</a:t>
            </a:r>
          </a:p>
          <a:p xmlns:a="http://schemas.openxmlformats.org/drawingml/2006/main">
            <a:r>
              <a:t>https://www.nts.go.kr/nts/cm/cntnts/cntntsView.do?cntntsId=7888&amp;mi=2312</a:t>
            </a:r>
          </a:p>
          <a:p xmlns:a="http://schemas.openxmlformats.org/drawingml/2006/main">
            <a:r>
              <a:t/>
            </a:r>
          </a:p>
          <a:p xmlns:a="http://schemas.openxmlformats.org/drawingml/2006/main">
            <a:r>
              <a:t>고용노동부: 퇴직연금 제도</a:t>
            </a:r>
          </a:p>
          <a:p xmlns:a="http://schemas.openxmlformats.org/drawingml/2006/main">
            <a:r>
              <a:t>https://www.moel.go.kr/retirementpay.do</a:t>
            </a:r>
          </a:p>
          <a:p xmlns:a="http://schemas.openxmlformats.org/drawingml/2006/main">
            <a:r>
              <a:t/>
            </a:r>
          </a:p>
          <a:p xmlns:a="http://schemas.openxmlformats.org/drawingml/2006/main">
            <a:r>
              <a:t>근로자퇴직급여 보장법 시행령 제18조</a:t>
            </a:r>
          </a:p>
          <a:p xmlns:a="http://schemas.openxmlformats.org/drawingml/2006/main">
            <a:r>
              <a:t>https://www.law.go.kr/LSW/lsSideInfoP.do?docCls=jo&amp;joBrNo=00&amp;joNo=0018&amp;lsiSeq=284693&amp;urlMode=lsScJoRltInfoR</a:t>
            </a:r>
          </a:p>
          <a:p xmlns:a="http://schemas.openxmlformats.org/drawingml/2006/main">
            <a:r>
              <a:t/>
            </a:r>
          </a:p>
          <a:p xmlns:a="http://schemas.openxmlformats.org/drawingml/2006/main">
            <a:r>
              <a:t>현대해상 약관: 청약철회</a:t>
            </a:r>
          </a:p>
          <a:p xmlns:a="http://schemas.openxmlformats.org/drawingml/2006/main">
            <a:r>
              <a:t>https://www.hi.co.kr/FileActionServlet/preview/0/data/202509/78e2dd183137d7e9a31b9f64fde9e300.pdf</a:t>
            </a:r>
          </a:p>
          <a:p xmlns:a="http://schemas.openxmlformats.org/drawingml/2006/main">
            <a:r>
              <a:t/>
            </a:r>
          </a:p>
          <a:p xmlns:a="http://schemas.openxmlformats.org/drawingml/2006/main">
            <a:r>
              <a:t>고용노동부: DC 중도인출 의료비 기준</a:t>
            </a:r>
          </a:p>
          <a:p xmlns:a="http://schemas.openxmlformats.org/drawingml/2006/main">
            <a:r>
              <a:t>https://1350.moel.go.kr/rtmview.do?id=1000261322</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예정위험률은 앞으로 보험사고가 얼마나 발생할지를 예상하는 기준입니다. 다른 조건이 같다면 사고가 더 자주 발생할 것으로 예상할수록 필요한 위험보험료가 커집니다. 실제 한 사람의 사고 이력만으로 정하는 숫자는 아닙니다.</a:t>
            </a:r>
          </a:p>
          <a:p xmlns:a="http://schemas.openxmlformats.org/drawingml/2006/main">
            <a:r>
              <a:t/>
            </a:r>
          </a:p>
          <a:p xmlns:a="http://schemas.openxmlformats.org/drawingml/2006/main">
            <a:r>
              <a:t>예정사업비율은 계약을 체결하고 유지하는 등의 비용을 예상하는 기준입니다. 다른 조건이 같다면 비용을 더 크게 예상할수록 보험료도 높아지는 방향입니다. 위험률과 사업비율은 둘 다 보험료와 같은 방향으로 생각해 보세요.</a:t>
            </a:r>
          </a:p>
          <a:p xmlns:a="http://schemas.openxmlformats.org/drawingml/2006/main">
            <a:r>
              <a:t/>
            </a:r>
          </a:p>
          <a:p xmlns:a="http://schemas.openxmlformats.org/drawingml/2006/main">
            <a:r>
              <a:t>예정이율은 미리 받은 보험료를 운용하여 얻을 수익을 보험료 산출에 반영하는 가정입니다. 다른 조건이 같다면 예상 수익이 높을수록 지금 받아야 할 보험료는 줄어드는 방향입니다. 여기서 예정이율과 실제 운용수익률을 같은 숫자로 단정하면 안 됩니다.</a:t>
            </a:r>
          </a:p>
          <a:p xmlns:a="http://schemas.openxmlformats.org/drawingml/2006/main">
            <a:r>
              <a:t/>
            </a:r>
          </a:p>
          <a:p xmlns:a="http://schemas.openxmlformats.org/drawingml/2006/main">
            <a:r>
              <a:t>참고 자료</a:t>
            </a:r>
          </a:p>
          <a:p xmlns:a="http://schemas.openxmlformats.org/drawingml/2006/main">
            <a:r>
              <a:t>보험업감독규정: 장기손해보험·특별계정·상품설계</a:t>
            </a:r>
          </a:p>
          <a:p xmlns:a="http://schemas.openxmlformats.org/drawingml/2006/main">
            <a:r>
              <a:t>https://www.law.go.kr/LSW/admRulLsInfoR.do?admRulSeq=2100000279112</a:t>
            </a:r>
          </a:p>
          <a:p xmlns:a="http://schemas.openxmlformats.org/drawingml/2006/main">
            <a:r>
              <a:t/>
            </a:r>
          </a:p>
          <a:p xmlns:a="http://schemas.openxmlformats.org/drawingml/2006/main">
            <a:r>
              <a:t>국세청: 사적연금 원천징수 세율</a:t>
            </a:r>
          </a:p>
          <a:p xmlns:a="http://schemas.openxmlformats.org/drawingml/2006/main">
            <a:r>
              <a:t>https://www.nts.go.kr/nts/cm/cntnts/cntntsView.do?cntntsId=7888&amp;mi=2312</a:t>
            </a:r>
          </a:p>
          <a:p xmlns:a="http://schemas.openxmlformats.org/drawingml/2006/main">
            <a:r>
              <a:t/>
            </a:r>
          </a:p>
          <a:p xmlns:a="http://schemas.openxmlformats.org/drawingml/2006/main">
            <a:r>
              <a:t>고용노동부: 퇴직연금 제도</a:t>
            </a:r>
          </a:p>
          <a:p xmlns:a="http://schemas.openxmlformats.org/drawingml/2006/main">
            <a:r>
              <a:t>https://www.moel.go.kr/retirementpay.do</a:t>
            </a:r>
          </a:p>
          <a:p xmlns:a="http://schemas.openxmlformats.org/drawingml/2006/main">
            <a:r>
              <a:t/>
            </a:r>
          </a:p>
          <a:p xmlns:a="http://schemas.openxmlformats.org/drawingml/2006/main">
            <a:r>
              <a:t>근로자퇴직급여 보장법 시행령 제18조</a:t>
            </a:r>
          </a:p>
          <a:p xmlns:a="http://schemas.openxmlformats.org/drawingml/2006/main">
            <a:r>
              <a:t>https://www.law.go.kr/LSW/lsSideInfoP.do?docCls=jo&amp;joBrNo=00&amp;joNo=0018&amp;lsiSeq=284693&amp;urlMode=lsScJoRltInfoR</a:t>
            </a:r>
          </a:p>
          <a:p xmlns:a="http://schemas.openxmlformats.org/drawingml/2006/main">
            <a:r>
              <a:t/>
            </a:r>
          </a:p>
          <a:p xmlns:a="http://schemas.openxmlformats.org/drawingml/2006/main">
            <a:r>
              <a:t>현대해상 약관: 청약철회</a:t>
            </a:r>
          </a:p>
          <a:p xmlns:a="http://schemas.openxmlformats.org/drawingml/2006/main">
            <a:r>
              <a:t>https://www.hi.co.kr/FileActionServlet/preview/0/data/202509/78e2dd183137d7e9a31b9f64fde9e300.pdf</a:t>
            </a:r>
          </a:p>
          <a:p xmlns:a="http://schemas.openxmlformats.org/drawingml/2006/main">
            <a:r>
              <a:t/>
            </a:r>
          </a:p>
          <a:p xmlns:a="http://schemas.openxmlformats.org/drawingml/2006/main">
            <a:r>
              <a:t>고용노동부: DC 중도인출 의료비 기준</a:t>
            </a:r>
          </a:p>
          <a:p xmlns:a="http://schemas.openxmlformats.org/drawingml/2006/main">
            <a:r>
              <a:t>https://1350.moel.go.kr/rtmview.do?id=1000261322</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보험회사는 미래의 보험금 등 지급의무에 대비하여 준비금을 적립합니다. 장기간 일정한 보험료를 내는 구조를 이해할 때에는 앞 시기의 적립이 뒤 시기의 부담을 뒷받침한다는 그림을 떠올릴 수 있습니다. 실제 준비금 계산은 위험과 이율 등 여러 가정을 포함합니다.</a:t>
            </a:r>
          </a:p>
          <a:p xmlns:a="http://schemas.openxmlformats.org/drawingml/2006/main">
            <a:r>
              <a:t/>
            </a:r>
          </a:p>
          <a:p xmlns:a="http://schemas.openxmlformats.org/drawingml/2006/main">
            <a:r>
              <a:t>준비금이 있다는 사실만으로 고객이 언제든 같은 금액을 찾아갈 수 있는 것은 아닙니다. 해약환급금은 계약과 산출방법에 따릅니다. 준비금과 총 납입보험료와 해약환급금을 하나의 숫자로 취급하는 보기를 주의하세요.</a:t>
            </a:r>
          </a:p>
          <a:p xmlns:a="http://schemas.openxmlformats.org/drawingml/2006/main">
            <a:r>
              <a:t/>
            </a:r>
          </a:p>
          <a:p xmlns:a="http://schemas.openxmlformats.org/drawingml/2006/main">
            <a:r>
              <a:t>참고 자료</a:t>
            </a:r>
          </a:p>
          <a:p xmlns:a="http://schemas.openxmlformats.org/drawingml/2006/main">
            <a:r>
              <a:t>보험업감독규정: 장기손해보험·특별계정·상품설계</a:t>
            </a:r>
          </a:p>
          <a:p xmlns:a="http://schemas.openxmlformats.org/drawingml/2006/main">
            <a:r>
              <a:t>https://www.law.go.kr/LSW/admRulLsInfoR.do?admRulSeq=2100000279112</a:t>
            </a:r>
          </a:p>
          <a:p xmlns:a="http://schemas.openxmlformats.org/drawingml/2006/main">
            <a:r>
              <a:t/>
            </a:r>
          </a:p>
          <a:p xmlns:a="http://schemas.openxmlformats.org/drawingml/2006/main">
            <a:r>
              <a:t>국세청: 사적연금 원천징수 세율</a:t>
            </a:r>
          </a:p>
          <a:p xmlns:a="http://schemas.openxmlformats.org/drawingml/2006/main">
            <a:r>
              <a:t>https://www.nts.go.kr/nts/cm/cntnts/cntntsView.do?cntntsId=7888&amp;mi=2312</a:t>
            </a:r>
          </a:p>
          <a:p xmlns:a="http://schemas.openxmlformats.org/drawingml/2006/main">
            <a:r>
              <a:t/>
            </a:r>
          </a:p>
          <a:p xmlns:a="http://schemas.openxmlformats.org/drawingml/2006/main">
            <a:r>
              <a:t>고용노동부: 퇴직연금 제도</a:t>
            </a:r>
          </a:p>
          <a:p xmlns:a="http://schemas.openxmlformats.org/drawingml/2006/main">
            <a:r>
              <a:t>https://www.moel.go.kr/retirementpay.do</a:t>
            </a:r>
          </a:p>
          <a:p xmlns:a="http://schemas.openxmlformats.org/drawingml/2006/main">
            <a:r>
              <a:t/>
            </a:r>
          </a:p>
          <a:p xmlns:a="http://schemas.openxmlformats.org/drawingml/2006/main">
            <a:r>
              <a:t>근로자퇴직급여 보장법 시행령 제18조</a:t>
            </a:r>
          </a:p>
          <a:p xmlns:a="http://schemas.openxmlformats.org/drawingml/2006/main">
            <a:r>
              <a:t>https://www.law.go.kr/LSW/lsSideInfoP.do?docCls=jo&amp;joBrNo=00&amp;joNo=0018&amp;lsiSeq=284693&amp;urlMode=lsScJoRltInfoR</a:t>
            </a:r>
          </a:p>
          <a:p xmlns:a="http://schemas.openxmlformats.org/drawingml/2006/main">
            <a:r>
              <a:t/>
            </a:r>
          </a:p>
          <a:p xmlns:a="http://schemas.openxmlformats.org/drawingml/2006/main">
            <a:r>
              <a:t>현대해상 약관: 청약철회</a:t>
            </a:r>
          </a:p>
          <a:p xmlns:a="http://schemas.openxmlformats.org/drawingml/2006/main">
            <a:r>
              <a:t>https://www.hi.co.kr/FileActionServlet/preview/0/data/202509/78e2dd183137d7e9a31b9f64fde9e300.pdf</a:t>
            </a:r>
          </a:p>
          <a:p xmlns:a="http://schemas.openxmlformats.org/drawingml/2006/main">
            <a:r>
              <a:t/>
            </a:r>
          </a:p>
          <a:p xmlns:a="http://schemas.openxmlformats.org/drawingml/2006/main">
            <a:r>
              <a:t>고용노동부: DC 중도인출 의료비 기준</a:t>
            </a:r>
          </a:p>
          <a:p xmlns:a="http://schemas.openxmlformats.org/drawingml/2006/main">
            <a:r>
              <a:t>https://1350.moel.go.kr/rtmview.do?id=1000261322</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계약자나 피보험자는 청약서에서 질문하는 중요한 사항을 사실대로 알려야 합니다. 보험수익자라는 이유만으로 같은 고지의무자가 되는 것은 아닙니다. 고의나 중대한 과실로 중요한 사항을 알리지 않은 경우에는 해지 문제가 생길 수 있습니다.</a:t>
            </a:r>
          </a:p>
          <a:p xmlns:a="http://schemas.openxmlformats.org/drawingml/2006/main">
            <a:r>
              <a:t/>
            </a:r>
          </a:p>
          <a:p xmlns:a="http://schemas.openxmlformats.org/drawingml/2006/main">
            <a:r>
              <a:t>회사의 해지권에는 위반 사실을 안 날부터 일 개월, 계약 체결일부터 삼 년 같은 기간 제한이 있습니다. 회사가 이미 알았거나 중대한 과실로 몰랐던 경우 등 예외도 봅니다. 위반과 사고 사이에 인과관계가 없다는 점이 증명된 경우의 보험금 처리도 따로 판단해야 합니다.</a:t>
            </a:r>
          </a:p>
          <a:p xmlns:a="http://schemas.openxmlformats.org/drawingml/2006/main">
            <a:r>
              <a:t/>
            </a:r>
          </a:p>
          <a:p xmlns:a="http://schemas.openxmlformats.org/drawingml/2006/main">
            <a:r>
              <a:t>참고 자료</a:t>
            </a:r>
          </a:p>
          <a:p xmlns:a="http://schemas.openxmlformats.org/drawingml/2006/main">
            <a:r>
              <a:t>보험업감독규정: 장기손해보험·특별계정·상품설계</a:t>
            </a:r>
          </a:p>
          <a:p xmlns:a="http://schemas.openxmlformats.org/drawingml/2006/main">
            <a:r>
              <a:t>https://www.law.go.kr/LSW/admRulLsInfoR.do?admRulSeq=2100000279112</a:t>
            </a:r>
          </a:p>
          <a:p xmlns:a="http://schemas.openxmlformats.org/drawingml/2006/main">
            <a:r>
              <a:t/>
            </a:r>
          </a:p>
          <a:p xmlns:a="http://schemas.openxmlformats.org/drawingml/2006/main">
            <a:r>
              <a:t>국세청: 사적연금 원천징수 세율</a:t>
            </a:r>
          </a:p>
          <a:p xmlns:a="http://schemas.openxmlformats.org/drawingml/2006/main">
            <a:r>
              <a:t>https://www.nts.go.kr/nts/cm/cntnts/cntntsView.do?cntntsId=7888&amp;mi=2312</a:t>
            </a:r>
          </a:p>
          <a:p xmlns:a="http://schemas.openxmlformats.org/drawingml/2006/main">
            <a:r>
              <a:t/>
            </a:r>
          </a:p>
          <a:p xmlns:a="http://schemas.openxmlformats.org/drawingml/2006/main">
            <a:r>
              <a:t>고용노동부: 퇴직연금 제도</a:t>
            </a:r>
          </a:p>
          <a:p xmlns:a="http://schemas.openxmlformats.org/drawingml/2006/main">
            <a:r>
              <a:t>https://www.moel.go.kr/retirementpay.do</a:t>
            </a:r>
          </a:p>
          <a:p xmlns:a="http://schemas.openxmlformats.org/drawingml/2006/main">
            <a:r>
              <a:t/>
            </a:r>
          </a:p>
          <a:p xmlns:a="http://schemas.openxmlformats.org/drawingml/2006/main">
            <a:r>
              <a:t>근로자퇴직급여 보장법 시행령 제18조</a:t>
            </a:r>
          </a:p>
          <a:p xmlns:a="http://schemas.openxmlformats.org/drawingml/2006/main">
            <a:r>
              <a:t>https://www.law.go.kr/LSW/lsSideInfoP.do?docCls=jo&amp;joBrNo=00&amp;joNo=0018&amp;lsiSeq=284693&amp;urlMode=lsScJoRltInfoR</a:t>
            </a:r>
          </a:p>
          <a:p xmlns:a="http://schemas.openxmlformats.org/drawingml/2006/main">
            <a:r>
              <a:t/>
            </a:r>
          </a:p>
          <a:p xmlns:a="http://schemas.openxmlformats.org/drawingml/2006/main">
            <a:r>
              <a:t>현대해상 약관: 청약철회</a:t>
            </a:r>
          </a:p>
          <a:p xmlns:a="http://schemas.openxmlformats.org/drawingml/2006/main">
            <a:r>
              <a:t>https://www.hi.co.kr/FileActionServlet/preview/0/data/202509/78e2dd183137d7e9a31b9f64fde9e300.pdf</a:t>
            </a:r>
          </a:p>
          <a:p xmlns:a="http://schemas.openxmlformats.org/drawingml/2006/main">
            <a:r>
              <a:t/>
            </a:r>
          </a:p>
          <a:p xmlns:a="http://schemas.openxmlformats.org/drawingml/2006/main">
            <a:r>
              <a:t>고용노동부: DC 중도인출 의료비 기준</a:t>
            </a:r>
          </a:p>
          <a:p xmlns:a="http://schemas.openxmlformats.org/drawingml/2006/main">
            <a:r>
              <a:t>https://1350.moel.go.kr/rtmview.do?id=1000261322</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두 번째 이후 보험료를 내지 않았다고 그날 바로 계약이 끝나는 것은 아닙니다. 보험회사는 납입최고, 즉 보험료를 내 달라는 독촉 절차를 거칩니다. 계약자가 미납 사실을 알고 보험료를 낼 기회를 주는 절차입니다.</a:t>
            </a:r>
          </a:p>
          <a:p xmlns:a="http://schemas.openxmlformats.org/drawingml/2006/main">
            <a:r>
              <a:t/>
            </a:r>
          </a:p>
          <a:p xmlns:a="http://schemas.openxmlformats.org/drawingml/2006/main">
            <a:r>
              <a:t>납입최고 기간은 원칙적으로 십사 일 이상입니다. 보험기간이 일 년 미만인 계약은 칠 일 이상입니다. 여기서 십사 일은 정확히 십사 일만 허용한다는 뜻이 아니라 최소한 확보해야 할 기간이라는 뜻입니다. 일 년 미만이라는 예외 조건도 함께 기억하세요.</a:t>
            </a:r>
          </a:p>
          <a:p xmlns:a="http://schemas.openxmlformats.org/drawingml/2006/main">
            <a:r>
              <a:t/>
            </a:r>
          </a:p>
          <a:p xmlns:a="http://schemas.openxmlformats.org/drawingml/2006/main">
            <a:r>
              <a:t>독촉 기간 마지막 날까지 보험료를 내지 않으면 그 다음 날 계약이 해지됩니다. 예를 들어 유효한 독촉 기간이 이십구 일에 끝났다면 해지는 삼십 일입니다. 마지막 날과 다음 날을 바꾸는 보기를 주의하세요. 독촉 기간 안에 발생한 보험사고와 해지 후 사고도 구분해야 합니다.</a:t>
            </a:r>
          </a:p>
          <a:p xmlns:a="http://schemas.openxmlformats.org/drawingml/2006/main">
            <a:r>
              <a:t/>
            </a:r>
          </a:p>
          <a:p xmlns:a="http://schemas.openxmlformats.org/drawingml/2006/main">
            <a:r>
              <a:t>참고 자료</a:t>
            </a:r>
          </a:p>
          <a:p xmlns:a="http://schemas.openxmlformats.org/drawingml/2006/main">
            <a:r>
              <a:t>보험업감독규정: 장기손해보험·특별계정·상품설계</a:t>
            </a:r>
          </a:p>
          <a:p xmlns:a="http://schemas.openxmlformats.org/drawingml/2006/main">
            <a:r>
              <a:t>https://www.law.go.kr/LSW/admRulLsInfoR.do?admRulSeq=2100000279112</a:t>
            </a:r>
          </a:p>
          <a:p xmlns:a="http://schemas.openxmlformats.org/drawingml/2006/main">
            <a:r>
              <a:t/>
            </a:r>
          </a:p>
          <a:p xmlns:a="http://schemas.openxmlformats.org/drawingml/2006/main">
            <a:r>
              <a:t>국세청: 사적연금 원천징수 세율</a:t>
            </a:r>
          </a:p>
          <a:p xmlns:a="http://schemas.openxmlformats.org/drawingml/2006/main">
            <a:r>
              <a:t>https://www.nts.go.kr/nts/cm/cntnts/cntntsView.do?cntntsId=7888&amp;mi=2312</a:t>
            </a:r>
          </a:p>
          <a:p xmlns:a="http://schemas.openxmlformats.org/drawingml/2006/main">
            <a:r>
              <a:t/>
            </a:r>
          </a:p>
          <a:p xmlns:a="http://schemas.openxmlformats.org/drawingml/2006/main">
            <a:r>
              <a:t>고용노동부: 퇴직연금 제도</a:t>
            </a:r>
          </a:p>
          <a:p xmlns:a="http://schemas.openxmlformats.org/drawingml/2006/main">
            <a:r>
              <a:t>https://www.moel.go.kr/retirementpay.do</a:t>
            </a:r>
          </a:p>
          <a:p xmlns:a="http://schemas.openxmlformats.org/drawingml/2006/main">
            <a:r>
              <a:t/>
            </a:r>
          </a:p>
          <a:p xmlns:a="http://schemas.openxmlformats.org/drawingml/2006/main">
            <a:r>
              <a:t>근로자퇴직급여 보장법 시행령 제18조</a:t>
            </a:r>
          </a:p>
          <a:p xmlns:a="http://schemas.openxmlformats.org/drawingml/2006/main">
            <a:r>
              <a:t>https://www.law.go.kr/LSW/lsSideInfoP.do?docCls=jo&amp;joBrNo=00&amp;joNo=0018&amp;lsiSeq=284693&amp;urlMode=lsScJoRltInfoR</a:t>
            </a:r>
          </a:p>
          <a:p xmlns:a="http://schemas.openxmlformats.org/drawingml/2006/main">
            <a:r>
              <a:t/>
            </a:r>
          </a:p>
          <a:p xmlns:a="http://schemas.openxmlformats.org/drawingml/2006/main">
            <a:r>
              <a:t>현대해상 약관: 청약철회</a:t>
            </a:r>
          </a:p>
          <a:p xmlns:a="http://schemas.openxmlformats.org/drawingml/2006/main">
            <a:r>
              <a:t>https://www.hi.co.kr/FileActionServlet/preview/0/data/202509/78e2dd183137d7e9a31b9f64fde9e300.pdf</a:t>
            </a:r>
          </a:p>
          <a:p xmlns:a="http://schemas.openxmlformats.org/drawingml/2006/main">
            <a:r>
              <a:t/>
            </a:r>
          </a:p>
          <a:p xmlns:a="http://schemas.openxmlformats.org/drawingml/2006/main">
            <a:r>
              <a:t>고용노동부: DC 중도인출 의료비 기준</a:t>
            </a:r>
          </a:p>
          <a:p xmlns:a="http://schemas.openxmlformats.org/drawingml/2006/main">
            <a:r>
              <a:t>https://1350.moel.go.kr/rtmview.do?id=1000261322</a:t>
            </a:r>
          </a:p>
          <a:p xmlns:a="http://schemas.openxmlformats.org/drawingml/2006/main">
            <a:r>
              <a:t>교재 대조: 63–64쪽.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일반적인 부활은 보험료 연체로 해지된 계약의 효력을 다시 회복하는 제도입니다. 신청할 수 있는 기간은 해지된 날부터 삼 년 이내입니다. 최초 가입일부터 삼 년으로 계산하면 틀립니다. 부활과 새로운 보험 가입도 서로 다른 절차입니다.</a:t>
            </a:r>
          </a:p>
          <a:p xmlns:a="http://schemas.openxmlformats.org/drawingml/2006/main">
            <a:r>
              <a:t/>
            </a:r>
          </a:p>
          <a:p xmlns:a="http://schemas.openxmlformats.org/drawingml/2006/main">
            <a:r>
              <a:t>해약환급금을 받지 않았다는 조건이 필요합니다. 환급금이 원래 없는 경우나 대출 때문에 차감됐지만 받지 않은 경우도 약관상 포함됩니다. 자발적으로 해지하고 환급금을 받은 모든 계약을 일반 부활로 되살릴 수 있다고 설명해서는 안 됩니다.</a:t>
            </a:r>
          </a:p>
          <a:p xmlns:a="http://schemas.openxmlformats.org/drawingml/2006/main">
            <a:r>
              <a:t/>
            </a:r>
          </a:p>
          <a:p xmlns:a="http://schemas.openxmlformats.org/drawingml/2006/main">
            <a:r>
              <a:t>부활을 청약할 때에는 건강 상태 등에 관한 고지와 심사를 다시 거칩니다. 회사가 승낙하면 연체보험료와 약관에서 정한 이자를 납입합니다. 돈만 입금하면 심사 없이 무조건 부활한다는 설명은 틀립니다. 역선택을 방지하기 위해 새 계약의 관련 절차를 적용하는 것입니다.</a:t>
            </a:r>
          </a:p>
          <a:p xmlns:a="http://schemas.openxmlformats.org/drawingml/2006/main">
            <a:r>
              <a:t/>
            </a:r>
          </a:p>
          <a:p xmlns:a="http://schemas.openxmlformats.org/drawingml/2006/main">
            <a:r>
              <a:t>참고 자료</a:t>
            </a:r>
          </a:p>
          <a:p xmlns:a="http://schemas.openxmlformats.org/drawingml/2006/main">
            <a:r>
              <a:t>보험업감독규정: 장기손해보험·특별계정·상품설계</a:t>
            </a:r>
          </a:p>
          <a:p xmlns:a="http://schemas.openxmlformats.org/drawingml/2006/main">
            <a:r>
              <a:t>https://www.law.go.kr/LSW/admRulLsInfoR.do?admRulSeq=2100000279112</a:t>
            </a:r>
          </a:p>
          <a:p xmlns:a="http://schemas.openxmlformats.org/drawingml/2006/main">
            <a:r>
              <a:t/>
            </a:r>
          </a:p>
          <a:p xmlns:a="http://schemas.openxmlformats.org/drawingml/2006/main">
            <a:r>
              <a:t>국세청: 사적연금 원천징수 세율</a:t>
            </a:r>
          </a:p>
          <a:p xmlns:a="http://schemas.openxmlformats.org/drawingml/2006/main">
            <a:r>
              <a:t>https://www.nts.go.kr/nts/cm/cntnts/cntntsView.do?cntntsId=7888&amp;mi=2312</a:t>
            </a:r>
          </a:p>
          <a:p xmlns:a="http://schemas.openxmlformats.org/drawingml/2006/main">
            <a:r>
              <a:t/>
            </a:r>
          </a:p>
          <a:p xmlns:a="http://schemas.openxmlformats.org/drawingml/2006/main">
            <a:r>
              <a:t>고용노동부: 퇴직연금 제도</a:t>
            </a:r>
          </a:p>
          <a:p xmlns:a="http://schemas.openxmlformats.org/drawingml/2006/main">
            <a:r>
              <a:t>https://www.moel.go.kr/retirementpay.do</a:t>
            </a:r>
          </a:p>
          <a:p xmlns:a="http://schemas.openxmlformats.org/drawingml/2006/main">
            <a:r>
              <a:t/>
            </a:r>
          </a:p>
          <a:p xmlns:a="http://schemas.openxmlformats.org/drawingml/2006/main">
            <a:r>
              <a:t>근로자퇴직급여 보장법 시행령 제18조</a:t>
            </a:r>
          </a:p>
          <a:p xmlns:a="http://schemas.openxmlformats.org/drawingml/2006/main">
            <a:r>
              <a:t>https://www.law.go.kr/LSW/lsSideInfoP.do?docCls=jo&amp;joBrNo=00&amp;joNo=0018&amp;lsiSeq=284693&amp;urlMode=lsScJoRltInfoR</a:t>
            </a:r>
          </a:p>
          <a:p xmlns:a="http://schemas.openxmlformats.org/drawingml/2006/main">
            <a:r>
              <a:t/>
            </a:r>
          </a:p>
          <a:p xmlns:a="http://schemas.openxmlformats.org/drawingml/2006/main">
            <a:r>
              <a:t>현대해상 약관: 청약철회</a:t>
            </a:r>
          </a:p>
          <a:p xmlns:a="http://schemas.openxmlformats.org/drawingml/2006/main">
            <a:r>
              <a:t>https://www.hi.co.kr/FileActionServlet/preview/0/data/202509/78e2dd183137d7e9a31b9f64fde9e300.pdf</a:t>
            </a:r>
          </a:p>
          <a:p xmlns:a="http://schemas.openxmlformats.org/drawingml/2006/main">
            <a:r>
              <a:t/>
            </a:r>
          </a:p>
          <a:p xmlns:a="http://schemas.openxmlformats.org/drawingml/2006/main">
            <a:r>
              <a:t>고용노동부: DC 중도인출 의료비 기준</a:t>
            </a:r>
          </a:p>
          <a:p xmlns:a="http://schemas.openxmlformats.org/drawingml/2006/main">
            <a:r>
              <a:t>https://1350.moel.go.kr/rtmview.do?id=1000261322</a:t>
            </a:r>
          </a:p>
          <a:p xmlns:a="http://schemas.openxmlformats.org/drawingml/2006/main">
            <a:r>
              <a:t>교재 대조: 66쪽.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일반금융소비자의 보험 청약철회는 보험증권을 받은 날부터 십오 일이라는 기간을 확인합니다. 증권을 받은 날과 청약한 날이 반드시 같지는 않습니다. 기산점을 먼저 표시하고 계산하는 습관을 들이세요.</a:t>
            </a:r>
          </a:p>
          <a:p xmlns:a="http://schemas.openxmlformats.org/drawingml/2006/main">
            <a:r>
              <a:t/>
            </a:r>
          </a:p>
          <a:p xmlns:a="http://schemas.openxmlformats.org/drawingml/2006/main">
            <a:r>
              <a:t>동시에 일반적으로 청약일부터 삼십 일을 초과하면 철회할 수 없다는 제한이 있습니다. 건강상태 진단을 지원하는 계약, 보험기간 구십 일 이내 계약, 전문금융소비자의 계약 등 제외 대상도 확인합니다. 어느 계약이든 무조건 삼십 일 안에 철회한다는 설명은 부족합니다.</a:t>
            </a:r>
          </a:p>
          <a:p xmlns:a="http://schemas.openxmlformats.org/drawingml/2006/main">
            <a:r>
              <a:t/>
            </a:r>
          </a:p>
          <a:p xmlns:a="http://schemas.openxmlformats.org/drawingml/2006/main">
            <a:r>
              <a:t>청약 당시 만 육십오 세 이상 계약자가 전화로 체결한 계약에는 청약일부터 사십오 일이라는 특례가 있습니다. 나이와 전화계약 조건을 함께 보세요. 철회에 따른 보험료 반환은 일반적으로 접수 후 삼 영업일 이내라는 기준을 적용합니다.</a:t>
            </a:r>
          </a:p>
          <a:p xmlns:a="http://schemas.openxmlformats.org/drawingml/2006/main">
            <a:r>
              <a:t/>
            </a:r>
          </a:p>
          <a:p xmlns:a="http://schemas.openxmlformats.org/drawingml/2006/main">
            <a:r>
              <a:t>참고 자료</a:t>
            </a:r>
          </a:p>
          <a:p xmlns:a="http://schemas.openxmlformats.org/drawingml/2006/main">
            <a:r>
              <a:t>보험업감독규정: 장기손해보험·특별계정·상품설계</a:t>
            </a:r>
          </a:p>
          <a:p xmlns:a="http://schemas.openxmlformats.org/drawingml/2006/main">
            <a:r>
              <a:t>https://www.law.go.kr/LSW/admRulLsInfoR.do?admRulSeq=2100000279112</a:t>
            </a:r>
          </a:p>
          <a:p xmlns:a="http://schemas.openxmlformats.org/drawingml/2006/main">
            <a:r>
              <a:t/>
            </a:r>
          </a:p>
          <a:p xmlns:a="http://schemas.openxmlformats.org/drawingml/2006/main">
            <a:r>
              <a:t>국세청: 사적연금 원천징수 세율</a:t>
            </a:r>
          </a:p>
          <a:p xmlns:a="http://schemas.openxmlformats.org/drawingml/2006/main">
            <a:r>
              <a:t>https://www.nts.go.kr/nts/cm/cntnts/cntntsView.do?cntntsId=7888&amp;mi=2312</a:t>
            </a:r>
          </a:p>
          <a:p xmlns:a="http://schemas.openxmlformats.org/drawingml/2006/main">
            <a:r>
              <a:t/>
            </a:r>
          </a:p>
          <a:p xmlns:a="http://schemas.openxmlformats.org/drawingml/2006/main">
            <a:r>
              <a:t>고용노동부: 퇴직연금 제도</a:t>
            </a:r>
          </a:p>
          <a:p xmlns:a="http://schemas.openxmlformats.org/drawingml/2006/main">
            <a:r>
              <a:t>https://www.moel.go.kr/retirementpay.do</a:t>
            </a:r>
          </a:p>
          <a:p xmlns:a="http://schemas.openxmlformats.org/drawingml/2006/main">
            <a:r>
              <a:t/>
            </a:r>
          </a:p>
          <a:p xmlns:a="http://schemas.openxmlformats.org/drawingml/2006/main">
            <a:r>
              <a:t>근로자퇴직급여 보장법 시행령 제18조</a:t>
            </a:r>
          </a:p>
          <a:p xmlns:a="http://schemas.openxmlformats.org/drawingml/2006/main">
            <a:r>
              <a:t>https://www.law.go.kr/LSW/lsSideInfoP.do?docCls=jo&amp;joBrNo=00&amp;joNo=0018&amp;lsiSeq=284693&amp;urlMode=lsScJoRltInfoR</a:t>
            </a:r>
          </a:p>
          <a:p xmlns:a="http://schemas.openxmlformats.org/drawingml/2006/main">
            <a:r>
              <a:t/>
            </a:r>
          </a:p>
          <a:p xmlns:a="http://schemas.openxmlformats.org/drawingml/2006/main">
            <a:r>
              <a:t>현대해상 약관: 청약철회</a:t>
            </a:r>
          </a:p>
          <a:p xmlns:a="http://schemas.openxmlformats.org/drawingml/2006/main">
            <a:r>
              <a:t>https://www.hi.co.kr/FileActionServlet/preview/0/data/202509/78e2dd183137d7e9a31b9f64fde9e300.pdf</a:t>
            </a:r>
          </a:p>
          <a:p xmlns:a="http://schemas.openxmlformats.org/drawingml/2006/main">
            <a:r>
              <a:t/>
            </a:r>
          </a:p>
          <a:p xmlns:a="http://schemas.openxmlformats.org/drawingml/2006/main">
            <a:r>
              <a:t>고용노동부: DC 중도인출 의료비 기준</a:t>
            </a:r>
          </a:p>
          <a:p xmlns:a="http://schemas.openxmlformats.org/drawingml/2006/main">
            <a:r>
              <a:t>https://1350.moel.go.kr/rtmview.do?id=1000261322</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보험금 청구권과 보험료 또는 적립금의 반환청구권은 삼 년간 행사하지 않으면 소멸시효가 완성됩니다. 해약환급금 등 약관에서 정한 청구권도 삼 년을 확인합니다. 내가 회사에 돌려 달라고 하는 보험료와 회사가 나에게 내라고 하는 보험료는 다릅니다.</a:t>
            </a:r>
          </a:p>
          <a:p xmlns:a="http://schemas.openxmlformats.org/drawingml/2006/main">
            <a:r>
              <a:t/>
            </a:r>
          </a:p>
          <a:p xmlns:a="http://schemas.openxmlformats.org/drawingml/2006/main">
            <a:r>
              <a:t>보험회사가 계약자에게 보험료를 청구하는 권리는 이 년입니다. 문제를 읽을 때 보험료라는 단어만 보고 이 년을 고르면 안 됩니다. 보험료 반환청구권이면 삼 년, 보험료 납입을 요구하는 청구권이면 이 년입니다. 권리의 주체와 돈이 이동하는 방향을 함께 보세요.</a:t>
            </a:r>
          </a:p>
          <a:p xmlns:a="http://schemas.openxmlformats.org/drawingml/2006/main">
            <a:r>
              <a:t/>
            </a:r>
          </a:p>
          <a:p xmlns:a="http://schemas.openxmlformats.org/drawingml/2006/main">
            <a:r>
              <a:t>참고 자료</a:t>
            </a:r>
          </a:p>
          <a:p xmlns:a="http://schemas.openxmlformats.org/drawingml/2006/main">
            <a:r>
              <a:t>보험업감독규정: 장기손해보험·특별계정·상품설계</a:t>
            </a:r>
          </a:p>
          <a:p xmlns:a="http://schemas.openxmlformats.org/drawingml/2006/main">
            <a:r>
              <a:t>https://www.law.go.kr/LSW/admRulLsInfoR.do?admRulSeq=2100000279112</a:t>
            </a:r>
          </a:p>
          <a:p xmlns:a="http://schemas.openxmlformats.org/drawingml/2006/main">
            <a:r>
              <a:t/>
            </a:r>
          </a:p>
          <a:p xmlns:a="http://schemas.openxmlformats.org/drawingml/2006/main">
            <a:r>
              <a:t>국세청: 사적연금 원천징수 세율</a:t>
            </a:r>
          </a:p>
          <a:p xmlns:a="http://schemas.openxmlformats.org/drawingml/2006/main">
            <a:r>
              <a:t>https://www.nts.go.kr/nts/cm/cntnts/cntntsView.do?cntntsId=7888&amp;mi=2312</a:t>
            </a:r>
          </a:p>
          <a:p xmlns:a="http://schemas.openxmlformats.org/drawingml/2006/main">
            <a:r>
              <a:t/>
            </a:r>
          </a:p>
          <a:p xmlns:a="http://schemas.openxmlformats.org/drawingml/2006/main">
            <a:r>
              <a:t>고용노동부: 퇴직연금 제도</a:t>
            </a:r>
          </a:p>
          <a:p xmlns:a="http://schemas.openxmlformats.org/drawingml/2006/main">
            <a:r>
              <a:t>https://www.moel.go.kr/retirementpay.do</a:t>
            </a:r>
          </a:p>
          <a:p xmlns:a="http://schemas.openxmlformats.org/drawingml/2006/main">
            <a:r>
              <a:t/>
            </a:r>
          </a:p>
          <a:p xmlns:a="http://schemas.openxmlformats.org/drawingml/2006/main">
            <a:r>
              <a:t>근로자퇴직급여 보장법 시행령 제18조</a:t>
            </a:r>
          </a:p>
          <a:p xmlns:a="http://schemas.openxmlformats.org/drawingml/2006/main">
            <a:r>
              <a:t>https://www.law.go.kr/LSW/lsSideInfoP.do?docCls=jo&amp;joBrNo=00&amp;joNo=0018&amp;lsiSeq=284693&amp;urlMode=lsScJoRltInfoR</a:t>
            </a:r>
          </a:p>
          <a:p xmlns:a="http://schemas.openxmlformats.org/drawingml/2006/main">
            <a:r>
              <a:t/>
            </a:r>
          </a:p>
          <a:p xmlns:a="http://schemas.openxmlformats.org/drawingml/2006/main">
            <a:r>
              <a:t>현대해상 약관: 청약철회</a:t>
            </a:r>
          </a:p>
          <a:p xmlns:a="http://schemas.openxmlformats.org/drawingml/2006/main">
            <a:r>
              <a:t>https://www.hi.co.kr/FileActionServlet/preview/0/data/202509/78e2dd183137d7e9a31b9f64fde9e300.pdf</a:t>
            </a:r>
          </a:p>
          <a:p xmlns:a="http://schemas.openxmlformats.org/drawingml/2006/main">
            <a:r>
              <a:t/>
            </a:r>
          </a:p>
          <a:p xmlns:a="http://schemas.openxmlformats.org/drawingml/2006/main">
            <a:r>
              <a:t>고용노동부: DC 중도인출 의료비 기준</a:t>
            </a:r>
          </a:p>
          <a:p xmlns:a="http://schemas.openxmlformats.org/drawingml/2006/main">
            <a:r>
              <a:t>https://1350.moel.go.kr/rtmview.do?id=1000261322</a:t>
            </a:r>
          </a:p>
          <a:p xmlns:a="http://schemas.openxmlformats.org/drawingml/2006/main">
            <a:r>
              <a:t>교재 대조: 70쪽.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연금계좌에 본인이 납입하는 일반적인 연간 합산 한도는 천팔백만 원입니다. 퇴직소득 이전이나 특별한 이체 특례 등은 별도 규정을 확인합니다. 납입할 수 있는 한도와 세액공제받는 한도는 다릅니다.</a:t>
            </a:r>
          </a:p>
          <a:p xmlns:a="http://schemas.openxmlformats.org/drawingml/2006/main">
            <a:r>
              <a:t/>
            </a:r>
          </a:p>
          <a:p xmlns:a="http://schemas.openxmlformats.org/drawingml/2006/main">
            <a:r>
              <a:t>연금저축의 세액공제 대상 한도는 육백만 원이며 퇴직연금계좌 본인 부담금과 합한 한도는 구백만 원입니다. 같은 연금계좌라도 납입 한도를 전부 세액공제 한도로 생각하면 안 됩니다.</a:t>
            </a:r>
          </a:p>
          <a:p xmlns:a="http://schemas.openxmlformats.org/drawingml/2006/main">
            <a:r>
              <a:t/>
            </a:r>
          </a:p>
          <a:p xmlns:a="http://schemas.openxmlformats.org/drawingml/2006/main">
            <a:r>
              <a:t>대상 사적연금을 수령할 때에는 연 천오백만 원 기준으로 과세방식을 살펴봅니다. 이것은 납입할 때의 한도가 아닙니다. 연금계좌를 옮길 때에는 해지 후 재가입과 적법한 계좌이체의 세금 처리가 다를 수 있으므로 이전 절차를 확인합니다.</a:t>
            </a:r>
          </a:p>
          <a:p xmlns:a="http://schemas.openxmlformats.org/drawingml/2006/main">
            <a:r>
              <a:t/>
            </a:r>
          </a:p>
          <a:p xmlns:a="http://schemas.openxmlformats.org/drawingml/2006/main">
            <a:r>
              <a:t>참고 자료</a:t>
            </a:r>
          </a:p>
          <a:p xmlns:a="http://schemas.openxmlformats.org/drawingml/2006/main">
            <a:r>
              <a:t>보험업감독규정: 장기손해보험·특별계정·상품설계</a:t>
            </a:r>
          </a:p>
          <a:p xmlns:a="http://schemas.openxmlformats.org/drawingml/2006/main">
            <a:r>
              <a:t>https://www.law.go.kr/LSW/admRulLsInfoR.do?admRulSeq=2100000279112</a:t>
            </a:r>
          </a:p>
          <a:p xmlns:a="http://schemas.openxmlformats.org/drawingml/2006/main">
            <a:r>
              <a:t/>
            </a:r>
          </a:p>
          <a:p xmlns:a="http://schemas.openxmlformats.org/drawingml/2006/main">
            <a:r>
              <a:t>국세청: 사적연금 원천징수 세율</a:t>
            </a:r>
          </a:p>
          <a:p xmlns:a="http://schemas.openxmlformats.org/drawingml/2006/main">
            <a:r>
              <a:t>https://www.nts.go.kr/nts/cm/cntnts/cntntsView.do?cntntsId=7888&amp;mi=2312</a:t>
            </a:r>
          </a:p>
          <a:p xmlns:a="http://schemas.openxmlformats.org/drawingml/2006/main">
            <a:r>
              <a:t/>
            </a:r>
          </a:p>
          <a:p xmlns:a="http://schemas.openxmlformats.org/drawingml/2006/main">
            <a:r>
              <a:t>고용노동부: 퇴직연금 제도</a:t>
            </a:r>
          </a:p>
          <a:p xmlns:a="http://schemas.openxmlformats.org/drawingml/2006/main">
            <a:r>
              <a:t>https://www.moel.go.kr/retirementpay.do</a:t>
            </a:r>
          </a:p>
          <a:p xmlns:a="http://schemas.openxmlformats.org/drawingml/2006/main">
            <a:r>
              <a:t/>
            </a:r>
          </a:p>
          <a:p xmlns:a="http://schemas.openxmlformats.org/drawingml/2006/main">
            <a:r>
              <a:t>근로자퇴직급여 보장법 시행령 제18조</a:t>
            </a:r>
          </a:p>
          <a:p xmlns:a="http://schemas.openxmlformats.org/drawingml/2006/main">
            <a:r>
              <a:t>https://www.law.go.kr/LSW/lsSideInfoP.do?docCls=jo&amp;joBrNo=00&amp;joNo=0018&amp;lsiSeq=284693&amp;urlMode=lsScJoRltInfoR</a:t>
            </a:r>
          </a:p>
          <a:p xmlns:a="http://schemas.openxmlformats.org/drawingml/2006/main">
            <a:r>
              <a:t/>
            </a:r>
          </a:p>
          <a:p xmlns:a="http://schemas.openxmlformats.org/drawingml/2006/main">
            <a:r>
              <a:t>현대해상 약관: 청약철회</a:t>
            </a:r>
          </a:p>
          <a:p xmlns:a="http://schemas.openxmlformats.org/drawingml/2006/main">
            <a:r>
              <a:t>https://www.hi.co.kr/FileActionServlet/preview/0/data/202509/78e2dd183137d7e9a31b9f64fde9e300.pdf</a:t>
            </a:r>
          </a:p>
          <a:p xmlns:a="http://schemas.openxmlformats.org/drawingml/2006/main">
            <a:r>
              <a:t/>
            </a:r>
          </a:p>
          <a:p xmlns:a="http://schemas.openxmlformats.org/drawingml/2006/main">
            <a:r>
              <a:t>고용노동부: DC 중도인출 의료비 기준</a:t>
            </a:r>
          </a:p>
          <a:p xmlns:a="http://schemas.openxmlformats.org/drawingml/2006/main">
            <a:r>
              <a:t>https://1350.moel.go.kr/rtmview.do?id=1000261322</a:t>
            </a:r>
          </a:p>
          <a:p xmlns:a="http://schemas.openxmlformats.org/drawingml/2006/main">
            <a:r>
              <a:t>교재 대조: 273,220–227쪽.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연금저축은 연금계좌 세액공제 제도와 연결되는 상품입니다. 요건을 갖춘 납입액에 대해 지금 세액공제를 받고, 나중에 공제받은 원금과 운용수익 등을 인출할 때 과세 구조가 적용됩니다. 지금의 공제와 미래의 과세를 함께 설명해야 합니다.</a:t>
            </a:r>
          </a:p>
          <a:p xmlns:a="http://schemas.openxmlformats.org/drawingml/2006/main">
            <a:r>
              <a:t/>
            </a:r>
          </a:p>
          <a:p xmlns:a="http://schemas.openxmlformats.org/drawingml/2006/main">
            <a:r>
              <a:t>일반 연금보험은 이름에 연금이 들어가도 연금저축과 같은 세액공제 상품이 아닙니다. 저축성보험 보험차익의 비과세 요건을 충족하는지 등을 따로 확인합니다. 두 상품은 세제의 시점과 조건이 다르므로 이름이 비슷하다고 같은 방식으로 계산하지 마세요.</a:t>
            </a:r>
          </a:p>
          <a:p xmlns:a="http://schemas.openxmlformats.org/drawingml/2006/main">
            <a:r>
              <a:t/>
            </a:r>
          </a:p>
          <a:p xmlns:a="http://schemas.openxmlformats.org/drawingml/2006/main">
            <a:r>
              <a:t>참고 자료</a:t>
            </a:r>
          </a:p>
          <a:p xmlns:a="http://schemas.openxmlformats.org/drawingml/2006/main">
            <a:r>
              <a:t>보험업감독규정: 장기손해보험·특별계정·상품설계</a:t>
            </a:r>
          </a:p>
          <a:p xmlns:a="http://schemas.openxmlformats.org/drawingml/2006/main">
            <a:r>
              <a:t>https://www.law.go.kr/LSW/admRulLsInfoR.do?admRulSeq=2100000279112</a:t>
            </a:r>
          </a:p>
          <a:p xmlns:a="http://schemas.openxmlformats.org/drawingml/2006/main">
            <a:r>
              <a:t/>
            </a:r>
          </a:p>
          <a:p xmlns:a="http://schemas.openxmlformats.org/drawingml/2006/main">
            <a:r>
              <a:t>국세청: 사적연금 원천징수 세율</a:t>
            </a:r>
          </a:p>
          <a:p xmlns:a="http://schemas.openxmlformats.org/drawingml/2006/main">
            <a:r>
              <a:t>https://www.nts.go.kr/nts/cm/cntnts/cntntsView.do?cntntsId=7888&amp;mi=2312</a:t>
            </a:r>
          </a:p>
          <a:p xmlns:a="http://schemas.openxmlformats.org/drawingml/2006/main">
            <a:r>
              <a:t/>
            </a:r>
          </a:p>
          <a:p xmlns:a="http://schemas.openxmlformats.org/drawingml/2006/main">
            <a:r>
              <a:t>고용노동부: 퇴직연금 제도</a:t>
            </a:r>
          </a:p>
          <a:p xmlns:a="http://schemas.openxmlformats.org/drawingml/2006/main">
            <a:r>
              <a:t>https://www.moel.go.kr/retirementpay.do</a:t>
            </a:r>
          </a:p>
          <a:p xmlns:a="http://schemas.openxmlformats.org/drawingml/2006/main">
            <a:r>
              <a:t/>
            </a:r>
          </a:p>
          <a:p xmlns:a="http://schemas.openxmlformats.org/drawingml/2006/main">
            <a:r>
              <a:t>근로자퇴직급여 보장법 시행령 제18조</a:t>
            </a:r>
          </a:p>
          <a:p xmlns:a="http://schemas.openxmlformats.org/drawingml/2006/main">
            <a:r>
              <a:t>https://www.law.go.kr/LSW/lsSideInfoP.do?docCls=jo&amp;joBrNo=00&amp;joNo=0018&amp;lsiSeq=284693&amp;urlMode=lsScJoRltInfoR</a:t>
            </a:r>
          </a:p>
          <a:p xmlns:a="http://schemas.openxmlformats.org/drawingml/2006/main">
            <a:r>
              <a:t/>
            </a:r>
          </a:p>
          <a:p xmlns:a="http://schemas.openxmlformats.org/drawingml/2006/main">
            <a:r>
              <a:t>현대해상 약관: 청약철회</a:t>
            </a:r>
          </a:p>
          <a:p xmlns:a="http://schemas.openxmlformats.org/drawingml/2006/main">
            <a:r>
              <a:t>https://www.hi.co.kr/FileActionServlet/preview/0/data/202509/78e2dd183137d7e9a31b9f64fde9e300.pdf</a:t>
            </a:r>
          </a:p>
          <a:p xmlns:a="http://schemas.openxmlformats.org/drawingml/2006/main">
            <a:r>
              <a:t/>
            </a:r>
          </a:p>
          <a:p xmlns:a="http://schemas.openxmlformats.org/drawingml/2006/main">
            <a:r>
              <a:t>고용노동부: DC 중도인출 의료비 기준</a:t>
            </a:r>
          </a:p>
          <a:p xmlns:a="http://schemas.openxmlformats.org/drawingml/2006/main">
            <a:r>
              <a:t>https://1350.moel.go.kr/rtmview.do?id=1000261322</a:t>
            </a:r>
          </a:p>
          <a:p xmlns:a="http://schemas.openxmlformats.org/drawingml/2006/main">
            <a:r>
              <a:t>교재 대조: 220–227쪽.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연금저축계좌의 세액공제 대상 납입액 한도는 연 육백만 원입니다. 팔백만 원을 연금저축에 냈다고 팔백만 원 전부가 공제 대상이 되는 것은 아닙니다. 공제 한도와 계좌에 납입할 수 있는 전체 한도도 서로 다른 개념입니다.</a:t>
            </a:r>
          </a:p>
          <a:p xmlns:a="http://schemas.openxmlformats.org/drawingml/2006/main">
            <a:r>
              <a:t/>
            </a:r>
          </a:p>
          <a:p xmlns:a="http://schemas.openxmlformats.org/drawingml/2006/main">
            <a:r>
              <a:t>연금저축과 퇴직연금계좌의 본인 부담금을 합한 세액공제 한도는 연 구백만 원입니다. 연금저축 육백만 원과 아이알피 삼백만 원을 합하여 구백만 원을 적용하는 예를 생각하면 이해하기 쉽습니다.</a:t>
            </a:r>
          </a:p>
          <a:p xmlns:a="http://schemas.openxmlformats.org/drawingml/2006/main">
            <a:r>
              <a:t/>
            </a:r>
          </a:p>
          <a:p xmlns:a="http://schemas.openxmlformats.org/drawingml/2006/main">
            <a:r>
              <a:t>공제 대상은 본인이 부담하여 납입한 금액입니다. 회사가 부담한 퇴직연금 부담금까지 개인이 낸 돈처럼 다시 공제받는 구조가 아닙니다. 연금계좌 이체 등 별도 특례는 기본 한도와 구분하여 확인해야 합니다.</a:t>
            </a:r>
          </a:p>
          <a:p xmlns:a="http://schemas.openxmlformats.org/drawingml/2006/main">
            <a:r>
              <a:t/>
            </a:r>
          </a:p>
          <a:p xmlns:a="http://schemas.openxmlformats.org/drawingml/2006/main">
            <a:r>
              <a:t>참고 자료</a:t>
            </a:r>
          </a:p>
          <a:p xmlns:a="http://schemas.openxmlformats.org/drawingml/2006/main">
            <a:r>
              <a:t>보험업감독규정: 장기손해보험·특별계정·상품설계</a:t>
            </a:r>
          </a:p>
          <a:p xmlns:a="http://schemas.openxmlformats.org/drawingml/2006/main">
            <a:r>
              <a:t>https://www.law.go.kr/LSW/admRulLsInfoR.do?admRulSeq=2100000279112</a:t>
            </a:r>
          </a:p>
          <a:p xmlns:a="http://schemas.openxmlformats.org/drawingml/2006/main">
            <a:r>
              <a:t/>
            </a:r>
          </a:p>
          <a:p xmlns:a="http://schemas.openxmlformats.org/drawingml/2006/main">
            <a:r>
              <a:t>국세청: 사적연금 원천징수 세율</a:t>
            </a:r>
          </a:p>
          <a:p xmlns:a="http://schemas.openxmlformats.org/drawingml/2006/main">
            <a:r>
              <a:t>https://www.nts.go.kr/nts/cm/cntnts/cntntsView.do?cntntsId=7888&amp;mi=2312</a:t>
            </a:r>
          </a:p>
          <a:p xmlns:a="http://schemas.openxmlformats.org/drawingml/2006/main">
            <a:r>
              <a:t/>
            </a:r>
          </a:p>
          <a:p xmlns:a="http://schemas.openxmlformats.org/drawingml/2006/main">
            <a:r>
              <a:t>고용노동부: 퇴직연금 제도</a:t>
            </a:r>
          </a:p>
          <a:p xmlns:a="http://schemas.openxmlformats.org/drawingml/2006/main">
            <a:r>
              <a:t>https://www.moel.go.kr/retirementpay.do</a:t>
            </a:r>
          </a:p>
          <a:p xmlns:a="http://schemas.openxmlformats.org/drawingml/2006/main">
            <a:r>
              <a:t/>
            </a:r>
          </a:p>
          <a:p xmlns:a="http://schemas.openxmlformats.org/drawingml/2006/main">
            <a:r>
              <a:t>근로자퇴직급여 보장법 시행령 제18조</a:t>
            </a:r>
          </a:p>
          <a:p xmlns:a="http://schemas.openxmlformats.org/drawingml/2006/main">
            <a:r>
              <a:t>https://www.law.go.kr/LSW/lsSideInfoP.do?docCls=jo&amp;joBrNo=00&amp;joNo=0018&amp;lsiSeq=284693&amp;urlMode=lsScJoRltInfoR</a:t>
            </a:r>
          </a:p>
          <a:p xmlns:a="http://schemas.openxmlformats.org/drawingml/2006/main">
            <a:r>
              <a:t/>
            </a:r>
          </a:p>
          <a:p xmlns:a="http://schemas.openxmlformats.org/drawingml/2006/main">
            <a:r>
              <a:t>현대해상 약관: 청약철회</a:t>
            </a:r>
          </a:p>
          <a:p xmlns:a="http://schemas.openxmlformats.org/drawingml/2006/main">
            <a:r>
              <a:t>https://www.hi.co.kr/FileActionServlet/preview/0/data/202509/78e2dd183137d7e9a31b9f64fde9e300.pdf</a:t>
            </a:r>
          </a:p>
          <a:p xmlns:a="http://schemas.openxmlformats.org/drawingml/2006/main">
            <a:r>
              <a:t/>
            </a:r>
          </a:p>
          <a:p xmlns:a="http://schemas.openxmlformats.org/drawingml/2006/main">
            <a:r>
              <a:t>고용노동부: DC 중도인출 의료비 기준</a:t>
            </a:r>
          </a:p>
          <a:p xmlns:a="http://schemas.openxmlformats.org/drawingml/2006/main">
            <a:r>
              <a:t>https://1350.moel.go.kr/rtmview.do?id=1000261322</a:t>
            </a:r>
          </a:p>
          <a:p xmlns:a="http://schemas.openxmlformats.org/drawingml/2006/main">
            <a:r>
              <a:t>교재 대조: 220–223쪽.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종합소득금액 사천오백만 원 이하인 경우 등에는 십오 퍼센트 공제율을 적용합니다. 근로소득만 있는 경우에는 총급여 오천오백만 원 이하라는 별도 기준을 확인합니다. 종합소득금액과 총급여는 계산 단계가 다른 용어입니다.</a:t>
            </a:r>
          </a:p>
          <a:p xmlns:a="http://schemas.openxmlformats.org/drawingml/2006/main">
            <a:r>
              <a:t/>
            </a:r>
          </a:p>
          <a:p xmlns:a="http://schemas.openxmlformats.org/drawingml/2006/main">
            <a:r>
              <a:t>그 밖의 경우 기본 공제율은 십이 퍼센트입니다. 지방소득세 효과를 포함하여 십육 점 오 또는 십삼 점 이 퍼센트로 안내하는 경우가 있으므로 표시 기준을 확인하세요. 세액공제 계산액이 언제나 같은 금액의 현금 환급으로 돌아온다고 단정할 수는 없습니다.</a:t>
            </a:r>
          </a:p>
          <a:p xmlns:a="http://schemas.openxmlformats.org/drawingml/2006/main">
            <a:r>
              <a:t/>
            </a:r>
          </a:p>
          <a:p xmlns:a="http://schemas.openxmlformats.org/drawingml/2006/main">
            <a:r>
              <a:t>참고 자료</a:t>
            </a:r>
          </a:p>
          <a:p xmlns:a="http://schemas.openxmlformats.org/drawingml/2006/main">
            <a:r>
              <a:t>보험업감독규정: 장기손해보험·특별계정·상품설계</a:t>
            </a:r>
          </a:p>
          <a:p xmlns:a="http://schemas.openxmlformats.org/drawingml/2006/main">
            <a:r>
              <a:t>https://www.law.go.kr/LSW/admRulLsInfoR.do?admRulSeq=2100000279112</a:t>
            </a:r>
          </a:p>
          <a:p xmlns:a="http://schemas.openxmlformats.org/drawingml/2006/main">
            <a:r>
              <a:t/>
            </a:r>
          </a:p>
          <a:p xmlns:a="http://schemas.openxmlformats.org/drawingml/2006/main">
            <a:r>
              <a:t>국세청: 사적연금 원천징수 세율</a:t>
            </a:r>
          </a:p>
          <a:p xmlns:a="http://schemas.openxmlformats.org/drawingml/2006/main">
            <a:r>
              <a:t>https://www.nts.go.kr/nts/cm/cntnts/cntntsView.do?cntntsId=7888&amp;mi=2312</a:t>
            </a:r>
          </a:p>
          <a:p xmlns:a="http://schemas.openxmlformats.org/drawingml/2006/main">
            <a:r>
              <a:t/>
            </a:r>
          </a:p>
          <a:p xmlns:a="http://schemas.openxmlformats.org/drawingml/2006/main">
            <a:r>
              <a:t>고용노동부: 퇴직연금 제도</a:t>
            </a:r>
          </a:p>
          <a:p xmlns:a="http://schemas.openxmlformats.org/drawingml/2006/main">
            <a:r>
              <a:t>https://www.moel.go.kr/retirementpay.do</a:t>
            </a:r>
          </a:p>
          <a:p xmlns:a="http://schemas.openxmlformats.org/drawingml/2006/main">
            <a:r>
              <a:t/>
            </a:r>
          </a:p>
          <a:p xmlns:a="http://schemas.openxmlformats.org/drawingml/2006/main">
            <a:r>
              <a:t>근로자퇴직급여 보장법 시행령 제18조</a:t>
            </a:r>
          </a:p>
          <a:p xmlns:a="http://schemas.openxmlformats.org/drawingml/2006/main">
            <a:r>
              <a:t>https://www.law.go.kr/LSW/lsSideInfoP.do?docCls=jo&amp;joBrNo=00&amp;joNo=0018&amp;lsiSeq=284693&amp;urlMode=lsScJoRltInfoR</a:t>
            </a:r>
          </a:p>
          <a:p xmlns:a="http://schemas.openxmlformats.org/drawingml/2006/main">
            <a:r>
              <a:t/>
            </a:r>
          </a:p>
          <a:p xmlns:a="http://schemas.openxmlformats.org/drawingml/2006/main">
            <a:r>
              <a:t>현대해상 약관: 청약철회</a:t>
            </a:r>
          </a:p>
          <a:p xmlns:a="http://schemas.openxmlformats.org/drawingml/2006/main">
            <a:r>
              <a:t>https://www.hi.co.kr/FileActionServlet/preview/0/data/202509/78e2dd183137d7e9a31b9f64fde9e300.pdf</a:t>
            </a:r>
          </a:p>
          <a:p xmlns:a="http://schemas.openxmlformats.org/drawingml/2006/main">
            <a:r>
              <a:t/>
            </a:r>
          </a:p>
          <a:p xmlns:a="http://schemas.openxmlformats.org/drawingml/2006/main">
            <a:r>
              <a:t>고용노동부: DC 중도인출 의료비 기준</a:t>
            </a:r>
          </a:p>
          <a:p xmlns:a="http://schemas.openxmlformats.org/drawingml/2006/main">
            <a:r>
              <a:t>https://1350.moel.go.kr/rtmview.do?id=1000261322</a:t>
            </a:r>
          </a:p>
          <a:p xmlns:a="http://schemas.openxmlformats.org/drawingml/2006/main">
            <a:r>
              <a:t>교재 대조: 220–223쪽.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계산 예제입니다. 다른 조건을 충족한 설계사의 종합소득금액이 삼천만 원이고 연금저축에 팔백만 원을 냈습니다. 기본 세액공제액은 얼마일까요? 먼저 공제 대상 납입 한도를 정하고, 그다음 소득에 따른 공제율을 적용해 보세요.</a:t>
            </a:r>
          </a:p>
          <a:p xmlns:a="http://schemas.openxmlformats.org/drawingml/2006/main">
            <a:r>
              <a:t/>
            </a:r>
          </a:p>
          <a:p xmlns:a="http://schemas.openxmlformats.org/drawingml/2006/main">
            <a:r>
              <a:t>연금저축의 한도 육백만 원에 십오 퍼센트를 곱하면 구십만 원입니다. 지방소득세는 제외한 계산이며 실제 공제는 산출세액 등 조건을 따릅니다. 이 사람이 사업소득만 있다면 일반 보장성보험료 공제를 근로자와 똑같이 추가하는 것은 잘못입니다.</a:t>
            </a:r>
          </a:p>
          <a:p xmlns:a="http://schemas.openxmlformats.org/drawingml/2006/main">
            <a:r>
              <a:t/>
            </a:r>
          </a:p>
          <a:p xmlns:a="http://schemas.openxmlformats.org/drawingml/2006/main">
            <a:r>
              <a:t>참고 자료</a:t>
            </a:r>
          </a:p>
          <a:p xmlns:a="http://schemas.openxmlformats.org/drawingml/2006/main">
            <a:r>
              <a:t>보험업감독규정: 장기손해보험·특별계정·상품설계</a:t>
            </a:r>
          </a:p>
          <a:p xmlns:a="http://schemas.openxmlformats.org/drawingml/2006/main">
            <a:r>
              <a:t>https://www.law.go.kr/LSW/admRulLsInfoR.do?admRulSeq=2100000279112</a:t>
            </a:r>
          </a:p>
          <a:p xmlns:a="http://schemas.openxmlformats.org/drawingml/2006/main">
            <a:r>
              <a:t/>
            </a:r>
          </a:p>
          <a:p xmlns:a="http://schemas.openxmlformats.org/drawingml/2006/main">
            <a:r>
              <a:t>국세청: 사적연금 원천징수 세율</a:t>
            </a:r>
          </a:p>
          <a:p xmlns:a="http://schemas.openxmlformats.org/drawingml/2006/main">
            <a:r>
              <a:t>https://www.nts.go.kr/nts/cm/cntnts/cntntsView.do?cntntsId=7888&amp;mi=2312</a:t>
            </a:r>
          </a:p>
          <a:p xmlns:a="http://schemas.openxmlformats.org/drawingml/2006/main">
            <a:r>
              <a:t/>
            </a:r>
          </a:p>
          <a:p xmlns:a="http://schemas.openxmlformats.org/drawingml/2006/main">
            <a:r>
              <a:t>고용노동부: 퇴직연금 제도</a:t>
            </a:r>
          </a:p>
          <a:p xmlns:a="http://schemas.openxmlformats.org/drawingml/2006/main">
            <a:r>
              <a:t>https://www.moel.go.kr/retirementpay.do</a:t>
            </a:r>
          </a:p>
          <a:p xmlns:a="http://schemas.openxmlformats.org/drawingml/2006/main">
            <a:r>
              <a:t/>
            </a:r>
          </a:p>
          <a:p xmlns:a="http://schemas.openxmlformats.org/drawingml/2006/main">
            <a:r>
              <a:t>근로자퇴직급여 보장법 시행령 제18조</a:t>
            </a:r>
          </a:p>
          <a:p xmlns:a="http://schemas.openxmlformats.org/drawingml/2006/main">
            <a:r>
              <a:t>https://www.law.go.kr/LSW/lsSideInfoP.do?docCls=jo&amp;joBrNo=00&amp;joNo=0018&amp;lsiSeq=284693&amp;urlMode=lsScJoRltInfoR</a:t>
            </a:r>
          </a:p>
          <a:p xmlns:a="http://schemas.openxmlformats.org/drawingml/2006/main">
            <a:r>
              <a:t/>
            </a:r>
          </a:p>
          <a:p xmlns:a="http://schemas.openxmlformats.org/drawingml/2006/main">
            <a:r>
              <a:t>현대해상 약관: 청약철회</a:t>
            </a:r>
          </a:p>
          <a:p xmlns:a="http://schemas.openxmlformats.org/drawingml/2006/main">
            <a:r>
              <a:t>https://www.hi.co.kr/FileActionServlet/preview/0/data/202509/78e2dd183137d7e9a31b9f64fde9e300.pdf</a:t>
            </a:r>
          </a:p>
          <a:p xmlns:a="http://schemas.openxmlformats.org/drawingml/2006/main">
            <a:r>
              <a:t/>
            </a:r>
          </a:p>
          <a:p xmlns:a="http://schemas.openxmlformats.org/drawingml/2006/main">
            <a:r>
              <a:t>고용노동부: DC 중도인출 의료비 기준</a:t>
            </a:r>
          </a:p>
          <a:p xmlns:a="http://schemas.openxmlformats.org/drawingml/2006/main">
            <a:r>
              <a:t>https://1350.moel.go.kr/rtmview.do?id=1000261322</a:t>
            </a:r>
          </a:p>
          <a:p xmlns:a="http://schemas.openxmlformats.org/drawingml/2006/main">
            <a:r>
              <a:t>교재 대조: 220–223쪽.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연금계좌에서 세법상 연금으로 인정받아 인출하려면 일반적으로 오십오 세 이후에 연금 수령을 개시해야 합니다. 상품이 연금이라는 이름을 가졌다고 언제 인출해도 같은 세율을 적용하는 것은 아닙니다.</a:t>
            </a:r>
          </a:p>
          <a:p xmlns:a="http://schemas.openxmlformats.org/drawingml/2006/main">
            <a:r>
              <a:t/>
            </a:r>
          </a:p>
          <a:p xmlns:a="http://schemas.openxmlformats.org/drawingml/2006/main">
            <a:r>
              <a:t>일반적으로 계좌 가입일부터 오 년이 지난 뒤 수령한다는 조건도 확인합니다. 이연퇴직소득이 있는 계좌 등에는 예외가 있으므로 모든 연금계좌에 오 년을 기계적으로 적용하지 않습니다. 나이 조건과 가입기간 조건을 따로 보세요.</a:t>
            </a:r>
          </a:p>
          <a:p xmlns:a="http://schemas.openxmlformats.org/drawingml/2006/main">
            <a:r>
              <a:t/>
            </a:r>
          </a:p>
          <a:p xmlns:a="http://schemas.openxmlformats.org/drawingml/2006/main">
            <a:r>
              <a:t>해당 연도의 연금수령 한도 안에서 인출하는지도 확인합니다. 나이와 가입기간을 충족했더라도 한꺼번에 많은 금액을 빼면 초과분의 과세 방식이 달라질 수 있습니다. 인출하는 돈의 재원이 무엇인지도 중요합니다.</a:t>
            </a:r>
          </a:p>
          <a:p xmlns:a="http://schemas.openxmlformats.org/drawingml/2006/main">
            <a:r>
              <a:t/>
            </a:r>
          </a:p>
          <a:p xmlns:a="http://schemas.openxmlformats.org/drawingml/2006/main">
            <a:r>
              <a:t>참고 자료</a:t>
            </a:r>
          </a:p>
          <a:p xmlns:a="http://schemas.openxmlformats.org/drawingml/2006/main">
            <a:r>
              <a:t>보험업감독규정: 장기손해보험·특별계정·상품설계</a:t>
            </a:r>
          </a:p>
          <a:p xmlns:a="http://schemas.openxmlformats.org/drawingml/2006/main">
            <a:r>
              <a:t>https://www.law.go.kr/LSW/admRulLsInfoR.do?admRulSeq=2100000279112</a:t>
            </a:r>
          </a:p>
          <a:p xmlns:a="http://schemas.openxmlformats.org/drawingml/2006/main">
            <a:r>
              <a:t/>
            </a:r>
          </a:p>
          <a:p xmlns:a="http://schemas.openxmlformats.org/drawingml/2006/main">
            <a:r>
              <a:t>국세청: 사적연금 원천징수 세율</a:t>
            </a:r>
          </a:p>
          <a:p xmlns:a="http://schemas.openxmlformats.org/drawingml/2006/main">
            <a:r>
              <a:t>https://www.nts.go.kr/nts/cm/cntnts/cntntsView.do?cntntsId=7888&amp;mi=2312</a:t>
            </a:r>
          </a:p>
          <a:p xmlns:a="http://schemas.openxmlformats.org/drawingml/2006/main">
            <a:r>
              <a:t/>
            </a:r>
          </a:p>
          <a:p xmlns:a="http://schemas.openxmlformats.org/drawingml/2006/main">
            <a:r>
              <a:t>고용노동부: 퇴직연금 제도</a:t>
            </a:r>
          </a:p>
          <a:p xmlns:a="http://schemas.openxmlformats.org/drawingml/2006/main">
            <a:r>
              <a:t>https://www.moel.go.kr/retirementpay.do</a:t>
            </a:r>
          </a:p>
          <a:p xmlns:a="http://schemas.openxmlformats.org/drawingml/2006/main">
            <a:r>
              <a:t/>
            </a:r>
          </a:p>
          <a:p xmlns:a="http://schemas.openxmlformats.org/drawingml/2006/main">
            <a:r>
              <a:t>근로자퇴직급여 보장법 시행령 제18조</a:t>
            </a:r>
          </a:p>
          <a:p xmlns:a="http://schemas.openxmlformats.org/drawingml/2006/main">
            <a:r>
              <a:t>https://www.law.go.kr/LSW/lsSideInfoP.do?docCls=jo&amp;joBrNo=00&amp;joNo=0018&amp;lsiSeq=284693&amp;urlMode=lsScJoRltInfoR</a:t>
            </a:r>
          </a:p>
          <a:p xmlns:a="http://schemas.openxmlformats.org/drawingml/2006/main">
            <a:r>
              <a:t/>
            </a:r>
          </a:p>
          <a:p xmlns:a="http://schemas.openxmlformats.org/drawingml/2006/main">
            <a:r>
              <a:t>현대해상 약관: 청약철회</a:t>
            </a:r>
          </a:p>
          <a:p xmlns:a="http://schemas.openxmlformats.org/drawingml/2006/main">
            <a:r>
              <a:t>https://www.hi.co.kr/FileActionServlet/preview/0/data/202509/78e2dd183137d7e9a31b9f64fde9e300.pdf</a:t>
            </a:r>
          </a:p>
          <a:p xmlns:a="http://schemas.openxmlformats.org/drawingml/2006/main">
            <a:r>
              <a:t/>
            </a:r>
          </a:p>
          <a:p xmlns:a="http://schemas.openxmlformats.org/drawingml/2006/main">
            <a:r>
              <a:t>고용노동부: DC 중도인출 의료비 기준</a:t>
            </a:r>
          </a:p>
          <a:p xmlns:a="http://schemas.openxmlformats.org/drawingml/2006/main">
            <a:r>
              <a:t>https://1350.moel.go.kr/rtmview.do?id=1000261322</a:t>
            </a:r>
          </a:p>
          <a:p xmlns:a="http://schemas.openxmlformats.org/drawingml/2006/main">
            <a:r>
              <a:t>교재 대조: 224–227쪽.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기본적인 연금수령 한도는 계좌 평가액을 숫자 열하나에서 연금수령 연차를 뺀 수로 나누고 백이십 퍼센트를 곱하는 구조입니다. 수령 연차가 십일 년 이상이면 이 한도를 적용하지 않는 기준을 확인합니다. 분모에 들어가는 연차가 계약자의 나이라는 뜻은 아닙니다.</a:t>
            </a:r>
          </a:p>
          <a:p xmlns:a="http://schemas.openxmlformats.org/drawingml/2006/main">
            <a:r>
              <a:t/>
            </a:r>
          </a:p>
          <a:p xmlns:a="http://schemas.openxmlformats.org/drawingml/2006/main">
            <a:r>
              <a:t>평가액이 일억 원이고 육 년차라고 가정하면 열하나에서 여섯을 빼면 다섯입니다. 일억 원을 이 다섯으로 나눕니다. 이천만 원에 백이십 퍼센트를 곱하면 이천사백만 원입니다. 실제 계좌의 평가 기준일과 연차 계산은 해당 제도의 세부 기준으로 확인해야 합니다.</a:t>
            </a:r>
          </a:p>
          <a:p xmlns:a="http://schemas.openxmlformats.org/drawingml/2006/main">
            <a:r>
              <a:t/>
            </a:r>
          </a:p>
          <a:p xmlns:a="http://schemas.openxmlformats.org/drawingml/2006/main">
            <a:r>
              <a:t>참고 자료</a:t>
            </a:r>
          </a:p>
          <a:p xmlns:a="http://schemas.openxmlformats.org/drawingml/2006/main">
            <a:r>
              <a:t>보험업감독규정: 장기손해보험·특별계정·상품설계</a:t>
            </a:r>
          </a:p>
          <a:p xmlns:a="http://schemas.openxmlformats.org/drawingml/2006/main">
            <a:r>
              <a:t>https://www.law.go.kr/LSW/admRulLsInfoR.do?admRulSeq=2100000279112</a:t>
            </a:r>
          </a:p>
          <a:p xmlns:a="http://schemas.openxmlformats.org/drawingml/2006/main">
            <a:r>
              <a:t/>
            </a:r>
          </a:p>
          <a:p xmlns:a="http://schemas.openxmlformats.org/drawingml/2006/main">
            <a:r>
              <a:t>국세청: 사적연금 원천징수 세율</a:t>
            </a:r>
          </a:p>
          <a:p xmlns:a="http://schemas.openxmlformats.org/drawingml/2006/main">
            <a:r>
              <a:t>https://www.nts.go.kr/nts/cm/cntnts/cntntsView.do?cntntsId=7888&amp;mi=2312</a:t>
            </a:r>
          </a:p>
          <a:p xmlns:a="http://schemas.openxmlformats.org/drawingml/2006/main">
            <a:r>
              <a:t/>
            </a:r>
          </a:p>
          <a:p xmlns:a="http://schemas.openxmlformats.org/drawingml/2006/main">
            <a:r>
              <a:t>고용노동부: 퇴직연금 제도</a:t>
            </a:r>
          </a:p>
          <a:p xmlns:a="http://schemas.openxmlformats.org/drawingml/2006/main">
            <a:r>
              <a:t>https://www.moel.go.kr/retirementpay.do</a:t>
            </a:r>
          </a:p>
          <a:p xmlns:a="http://schemas.openxmlformats.org/drawingml/2006/main">
            <a:r>
              <a:t/>
            </a:r>
          </a:p>
          <a:p xmlns:a="http://schemas.openxmlformats.org/drawingml/2006/main">
            <a:r>
              <a:t>근로자퇴직급여 보장법 시행령 제18조</a:t>
            </a:r>
          </a:p>
          <a:p xmlns:a="http://schemas.openxmlformats.org/drawingml/2006/main">
            <a:r>
              <a:t>https://www.law.go.kr/LSW/lsSideInfoP.do?docCls=jo&amp;joBrNo=00&amp;joNo=0018&amp;lsiSeq=284693&amp;urlMode=lsScJoRltInfoR</a:t>
            </a:r>
          </a:p>
          <a:p xmlns:a="http://schemas.openxmlformats.org/drawingml/2006/main">
            <a:r>
              <a:t/>
            </a:r>
          </a:p>
          <a:p xmlns:a="http://schemas.openxmlformats.org/drawingml/2006/main">
            <a:r>
              <a:t>현대해상 약관: 청약철회</a:t>
            </a:r>
          </a:p>
          <a:p xmlns:a="http://schemas.openxmlformats.org/drawingml/2006/main">
            <a:r>
              <a:t>https://www.hi.co.kr/FileActionServlet/preview/0/data/202509/78e2dd183137d7e9a31b9f64fde9e300.pdf</a:t>
            </a:r>
          </a:p>
          <a:p xmlns:a="http://schemas.openxmlformats.org/drawingml/2006/main">
            <a:r>
              <a:t/>
            </a:r>
          </a:p>
          <a:p xmlns:a="http://schemas.openxmlformats.org/drawingml/2006/main">
            <a:r>
              <a:t>고용노동부: DC 중도인출 의료비 기준</a:t>
            </a:r>
          </a:p>
          <a:p xmlns:a="http://schemas.openxmlformats.org/drawingml/2006/main">
            <a:r>
              <a:t>https://1350.moel.go.kr/rtmview.do?id=1000261322</a:t>
            </a:r>
          </a:p>
          <a:p xmlns:a="http://schemas.openxmlformats.org/drawingml/2006/main">
            <a:r>
              <a:t>교재 대조: 224–227쪽.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세액공제받은 납입액과 운용수익 등에 해당하는 사적연금의 일반적인 원천징수 소득세율은 수령 당시 나이에 따라 달라집니다. 칠십 세 미만은 오 퍼센트입니다. 지방소득세를 포함하면 오 점 오 퍼센트가 됩니다.</a:t>
            </a:r>
          </a:p>
          <a:p xmlns:a="http://schemas.openxmlformats.org/drawingml/2006/main">
            <a:r>
              <a:t/>
            </a:r>
          </a:p>
          <a:p xmlns:a="http://schemas.openxmlformats.org/drawingml/2006/main">
            <a:r>
              <a:t>칠십 세 이상 팔십 세 미만은 사 퍼센트입니다. 나이가 많아졌다고 최초에 정한 세율을 영원히 쓰는 방식으로 이해하지 마세요. 수령할 때 적용하는 연령과 과세 대상 재원을 확인합니다.</a:t>
            </a:r>
          </a:p>
          <a:p xmlns:a="http://schemas.openxmlformats.org/drawingml/2006/main">
            <a:r>
              <a:t/>
            </a:r>
          </a:p>
          <a:p xmlns:a="http://schemas.openxmlformats.org/drawingml/2006/main">
            <a:r>
              <a:t>팔십 세 이상은 삼 퍼센트입니다. 또한 이천이십육 년부터 사망할 때까지 받으며 중도 해지할 수 없는 종신계약의 해당 원천징수 기준은 삼 퍼센트입니다. 과거 자료의 종신형 사 퍼센트를 그대로 외우지 마세요. 퇴직금을 재원으로 한 연금은 별도의 퇴직소득 과세 구조를 적용합니다.</a:t>
            </a:r>
          </a:p>
          <a:p xmlns:a="http://schemas.openxmlformats.org/drawingml/2006/main">
            <a:r>
              <a:t/>
            </a:r>
          </a:p>
          <a:p xmlns:a="http://schemas.openxmlformats.org/drawingml/2006/main">
            <a:r>
              <a:t>참고 자료</a:t>
            </a:r>
          </a:p>
          <a:p xmlns:a="http://schemas.openxmlformats.org/drawingml/2006/main">
            <a:r>
              <a:t>보험업감독규정: 장기손해보험·특별계정·상품설계</a:t>
            </a:r>
          </a:p>
          <a:p xmlns:a="http://schemas.openxmlformats.org/drawingml/2006/main">
            <a:r>
              <a:t>https://www.law.go.kr/LSW/admRulLsInfoR.do?admRulSeq=2100000279112</a:t>
            </a:r>
          </a:p>
          <a:p xmlns:a="http://schemas.openxmlformats.org/drawingml/2006/main">
            <a:r>
              <a:t/>
            </a:r>
          </a:p>
          <a:p xmlns:a="http://schemas.openxmlformats.org/drawingml/2006/main">
            <a:r>
              <a:t>국세청: 사적연금 원천징수 세율</a:t>
            </a:r>
          </a:p>
          <a:p xmlns:a="http://schemas.openxmlformats.org/drawingml/2006/main">
            <a:r>
              <a:t>https://www.nts.go.kr/nts/cm/cntnts/cntntsView.do?cntntsId=7888&amp;mi=2312</a:t>
            </a:r>
          </a:p>
          <a:p xmlns:a="http://schemas.openxmlformats.org/drawingml/2006/main">
            <a:r>
              <a:t/>
            </a:r>
          </a:p>
          <a:p xmlns:a="http://schemas.openxmlformats.org/drawingml/2006/main">
            <a:r>
              <a:t>고용노동부: 퇴직연금 제도</a:t>
            </a:r>
          </a:p>
          <a:p xmlns:a="http://schemas.openxmlformats.org/drawingml/2006/main">
            <a:r>
              <a:t>https://www.moel.go.kr/retirementpay.do</a:t>
            </a:r>
          </a:p>
          <a:p xmlns:a="http://schemas.openxmlformats.org/drawingml/2006/main">
            <a:r>
              <a:t/>
            </a:r>
          </a:p>
          <a:p xmlns:a="http://schemas.openxmlformats.org/drawingml/2006/main">
            <a:r>
              <a:t>근로자퇴직급여 보장법 시행령 제18조</a:t>
            </a:r>
          </a:p>
          <a:p xmlns:a="http://schemas.openxmlformats.org/drawingml/2006/main">
            <a:r>
              <a:t>https://www.law.go.kr/LSW/lsSideInfoP.do?docCls=jo&amp;joBrNo=00&amp;joNo=0018&amp;lsiSeq=284693&amp;urlMode=lsScJoRltInfoR</a:t>
            </a:r>
          </a:p>
          <a:p xmlns:a="http://schemas.openxmlformats.org/drawingml/2006/main">
            <a:r>
              <a:t/>
            </a:r>
          </a:p>
          <a:p xmlns:a="http://schemas.openxmlformats.org/drawingml/2006/main">
            <a:r>
              <a:t>현대해상 약관: 청약철회</a:t>
            </a:r>
          </a:p>
          <a:p xmlns:a="http://schemas.openxmlformats.org/drawingml/2006/main">
            <a:r>
              <a:t>https://www.hi.co.kr/FileActionServlet/preview/0/data/202509/78e2dd183137d7e9a31b9f64fde9e300.pdf</a:t>
            </a:r>
          </a:p>
          <a:p xmlns:a="http://schemas.openxmlformats.org/drawingml/2006/main">
            <a:r>
              <a:t/>
            </a:r>
          </a:p>
          <a:p xmlns:a="http://schemas.openxmlformats.org/drawingml/2006/main">
            <a:r>
              <a:t>고용노동부: DC 중도인출 의료비 기준</a:t>
            </a:r>
          </a:p>
          <a:p xmlns:a="http://schemas.openxmlformats.org/drawingml/2006/main">
            <a:r>
              <a:t>https://1350.moel.go.kr/rtmview.do?id=1000261322</a:t>
            </a:r>
          </a:p>
          <a:p xmlns:a="http://schemas.openxmlformats.org/drawingml/2006/main">
            <a:r>
              <a:t>교재 대조: 224–227쪽.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과세 대상 사적연금의 연간 합계가 천오백만 원 이하인 경우에 적용하는 분리과세 기준을 확인합니다. 국민연금 등 모든 연금 수령액을 아무 구분 없이 더하는 기준은 아닙니다. 어떤 재원의 연금이 이 판단에 들어가는지 살펴보세요.</a:t>
            </a:r>
          </a:p>
          <a:p xmlns:a="http://schemas.openxmlformats.org/drawingml/2006/main">
            <a:r>
              <a:t/>
            </a:r>
          </a:p>
          <a:p xmlns:a="http://schemas.openxmlformats.org/drawingml/2006/main">
            <a:r>
              <a:t>대상 사적연금이 천오백만 원을 초과하면 종합과세와 십오 퍼센트 분리과세 중 선택하는 구조입니다. 지방소득세는 별도입니다. 기준을 조금 넘었다고 초과한 금액에만 무조건 같은 세율을 붙이는 것으로 단순화하지 마세요.</a:t>
            </a:r>
          </a:p>
          <a:p xmlns:a="http://schemas.openxmlformats.org/drawingml/2006/main">
            <a:r>
              <a:t/>
            </a:r>
          </a:p>
          <a:p xmlns:a="http://schemas.openxmlformats.org/drawingml/2006/main">
            <a:r>
              <a:t>참고 자료</a:t>
            </a:r>
          </a:p>
          <a:p xmlns:a="http://schemas.openxmlformats.org/drawingml/2006/main">
            <a:r>
              <a:t>보험업감독규정: 장기손해보험·특별계정·상품설계</a:t>
            </a:r>
          </a:p>
          <a:p xmlns:a="http://schemas.openxmlformats.org/drawingml/2006/main">
            <a:r>
              <a:t>https://www.law.go.kr/LSW/admRulLsInfoR.do?admRulSeq=2100000279112</a:t>
            </a:r>
          </a:p>
          <a:p xmlns:a="http://schemas.openxmlformats.org/drawingml/2006/main">
            <a:r>
              <a:t/>
            </a:r>
          </a:p>
          <a:p xmlns:a="http://schemas.openxmlformats.org/drawingml/2006/main">
            <a:r>
              <a:t>국세청: 사적연금 원천징수 세율</a:t>
            </a:r>
          </a:p>
          <a:p xmlns:a="http://schemas.openxmlformats.org/drawingml/2006/main">
            <a:r>
              <a:t>https://www.nts.go.kr/nts/cm/cntnts/cntntsView.do?cntntsId=7888&amp;mi=2312</a:t>
            </a:r>
          </a:p>
          <a:p xmlns:a="http://schemas.openxmlformats.org/drawingml/2006/main">
            <a:r>
              <a:t/>
            </a:r>
          </a:p>
          <a:p xmlns:a="http://schemas.openxmlformats.org/drawingml/2006/main">
            <a:r>
              <a:t>고용노동부: 퇴직연금 제도</a:t>
            </a:r>
          </a:p>
          <a:p xmlns:a="http://schemas.openxmlformats.org/drawingml/2006/main">
            <a:r>
              <a:t>https://www.moel.go.kr/retirementpay.do</a:t>
            </a:r>
          </a:p>
          <a:p xmlns:a="http://schemas.openxmlformats.org/drawingml/2006/main">
            <a:r>
              <a:t/>
            </a:r>
          </a:p>
          <a:p xmlns:a="http://schemas.openxmlformats.org/drawingml/2006/main">
            <a:r>
              <a:t>근로자퇴직급여 보장법 시행령 제18조</a:t>
            </a:r>
          </a:p>
          <a:p xmlns:a="http://schemas.openxmlformats.org/drawingml/2006/main">
            <a:r>
              <a:t>https://www.law.go.kr/LSW/lsSideInfoP.do?docCls=jo&amp;joBrNo=00&amp;joNo=0018&amp;lsiSeq=284693&amp;urlMode=lsScJoRltInfoR</a:t>
            </a:r>
          </a:p>
          <a:p xmlns:a="http://schemas.openxmlformats.org/drawingml/2006/main">
            <a:r>
              <a:t/>
            </a:r>
          </a:p>
          <a:p xmlns:a="http://schemas.openxmlformats.org/drawingml/2006/main">
            <a:r>
              <a:t>현대해상 약관: 청약철회</a:t>
            </a:r>
          </a:p>
          <a:p xmlns:a="http://schemas.openxmlformats.org/drawingml/2006/main">
            <a:r>
              <a:t>https://www.hi.co.kr/FileActionServlet/preview/0/data/202509/78e2dd183137d7e9a31b9f64fde9e300.pdf</a:t>
            </a:r>
          </a:p>
          <a:p xmlns:a="http://schemas.openxmlformats.org/drawingml/2006/main">
            <a:r>
              <a:t/>
            </a:r>
          </a:p>
          <a:p xmlns:a="http://schemas.openxmlformats.org/drawingml/2006/main">
            <a:r>
              <a:t>고용노동부: DC 중도인출 의료비 기준</a:t>
            </a:r>
          </a:p>
          <a:p xmlns:a="http://schemas.openxmlformats.org/drawingml/2006/main">
            <a:r>
              <a:t>https://1350.moel.go.kr/rtmview.do?id=1000261322</a:t>
            </a:r>
          </a:p>
          <a:p xmlns:a="http://schemas.openxmlformats.org/drawingml/2006/main">
            <a:r>
              <a:t>교재 대조: 224–227쪽.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세액공제받은 납입액과 운용수익을 일반적인 연금 외 방식으로 인출하면 기타소득세 십오 퍼센트가 적용되는 구조를 확인합니다. 지방소득세를 포함하면 십육 점 오 퍼센트입니다. 부득이한 사유 등에는 다른 기준이 있으므로 해지하면 무조건 전액에 같은 세율이라는 설명은 부정확합니다.</a:t>
            </a:r>
          </a:p>
          <a:p xmlns:a="http://schemas.openxmlformats.org/drawingml/2006/main">
            <a:r>
              <a:t/>
            </a:r>
          </a:p>
          <a:p xmlns:a="http://schemas.openxmlformats.org/drawingml/2006/main">
            <a:r>
              <a:t>세액공제를 받지 않은 납입 원금은 구분하여 처리합니다. 이미 공제 혜택을 받지 않은 돈까지 공제받은 돈과 동일하게 묶으면 안 됩니다. 이연퇴직소득도 별도 퇴직소득 과세 구조를 따릅니다. 세금은 인출액의 출처를 나누어 보아야 정확해집니다.</a:t>
            </a:r>
          </a:p>
          <a:p xmlns:a="http://schemas.openxmlformats.org/drawingml/2006/main">
            <a:r>
              <a:t/>
            </a:r>
          </a:p>
          <a:p xmlns:a="http://schemas.openxmlformats.org/drawingml/2006/main">
            <a:r>
              <a:t>참고 자료</a:t>
            </a:r>
          </a:p>
          <a:p xmlns:a="http://schemas.openxmlformats.org/drawingml/2006/main">
            <a:r>
              <a:t>보험업감독규정: 장기손해보험·특별계정·상품설계</a:t>
            </a:r>
          </a:p>
          <a:p xmlns:a="http://schemas.openxmlformats.org/drawingml/2006/main">
            <a:r>
              <a:t>https://www.law.go.kr/LSW/admRulLsInfoR.do?admRulSeq=2100000279112</a:t>
            </a:r>
          </a:p>
          <a:p xmlns:a="http://schemas.openxmlformats.org/drawingml/2006/main">
            <a:r>
              <a:t/>
            </a:r>
          </a:p>
          <a:p xmlns:a="http://schemas.openxmlformats.org/drawingml/2006/main">
            <a:r>
              <a:t>국세청: 사적연금 원천징수 세율</a:t>
            </a:r>
          </a:p>
          <a:p xmlns:a="http://schemas.openxmlformats.org/drawingml/2006/main">
            <a:r>
              <a:t>https://www.nts.go.kr/nts/cm/cntnts/cntntsView.do?cntntsId=7888&amp;mi=2312</a:t>
            </a:r>
          </a:p>
          <a:p xmlns:a="http://schemas.openxmlformats.org/drawingml/2006/main">
            <a:r>
              <a:t/>
            </a:r>
          </a:p>
          <a:p xmlns:a="http://schemas.openxmlformats.org/drawingml/2006/main">
            <a:r>
              <a:t>고용노동부: 퇴직연금 제도</a:t>
            </a:r>
          </a:p>
          <a:p xmlns:a="http://schemas.openxmlformats.org/drawingml/2006/main">
            <a:r>
              <a:t>https://www.moel.go.kr/retirementpay.do</a:t>
            </a:r>
          </a:p>
          <a:p xmlns:a="http://schemas.openxmlformats.org/drawingml/2006/main">
            <a:r>
              <a:t/>
            </a:r>
          </a:p>
          <a:p xmlns:a="http://schemas.openxmlformats.org/drawingml/2006/main">
            <a:r>
              <a:t>근로자퇴직급여 보장법 시행령 제18조</a:t>
            </a:r>
          </a:p>
          <a:p xmlns:a="http://schemas.openxmlformats.org/drawingml/2006/main">
            <a:r>
              <a:t>https://www.law.go.kr/LSW/lsSideInfoP.do?docCls=jo&amp;joBrNo=00&amp;joNo=0018&amp;lsiSeq=284693&amp;urlMode=lsScJoRltInfoR</a:t>
            </a:r>
          </a:p>
          <a:p xmlns:a="http://schemas.openxmlformats.org/drawingml/2006/main">
            <a:r>
              <a:t/>
            </a:r>
          </a:p>
          <a:p xmlns:a="http://schemas.openxmlformats.org/drawingml/2006/main">
            <a:r>
              <a:t>현대해상 약관: 청약철회</a:t>
            </a:r>
          </a:p>
          <a:p xmlns:a="http://schemas.openxmlformats.org/drawingml/2006/main">
            <a:r>
              <a:t>https://www.hi.co.kr/FileActionServlet/preview/0/data/202509/78e2dd183137d7e9a31b9f64fde9e300.pdf</a:t>
            </a:r>
          </a:p>
          <a:p xmlns:a="http://schemas.openxmlformats.org/drawingml/2006/main">
            <a:r>
              <a:t/>
            </a:r>
          </a:p>
          <a:p xmlns:a="http://schemas.openxmlformats.org/drawingml/2006/main">
            <a:r>
              <a:t>고용노동부: DC 중도인출 의료비 기준</a:t>
            </a:r>
          </a:p>
          <a:p xmlns:a="http://schemas.openxmlformats.org/drawingml/2006/main">
            <a:r>
              <a:t>https://1350.moel.go.kr/rtmview.do?id=1000261322</a:t>
            </a:r>
          </a:p>
          <a:p xmlns:a="http://schemas.openxmlformats.org/drawingml/2006/main">
            <a:r>
              <a:t>교재 대조: 224–227쪽.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퇴직연금은 퇴직급여의 재원을 외부 금융기관에 적립하고 정해진 방식으로 운용하는 제도입니다. 회사 안에서만 돈을 관리하는 방식과 구분됩니다. 근로자의 노후소득 보장과 수급권 보호가 중요한 목적입니다.</a:t>
            </a:r>
          </a:p>
          <a:p xmlns:a="http://schemas.openxmlformats.org/drawingml/2006/main">
            <a:r>
              <a:t/>
            </a:r>
          </a:p>
          <a:p xmlns:a="http://schemas.openxmlformats.org/drawingml/2006/main">
            <a:r>
              <a:t>퇴직연금이라는 이름 때문에 반드시 연금으로만 받아야 하는 것은 아닙니다. 법령과 계좌의 조건에 따라 연금 또는 일시금으로 수령합니다. 일시금과 연금은 세금 처리에도 차이가 있으므로 수령 방식의 영향을 함께 이해합니다.</a:t>
            </a:r>
          </a:p>
          <a:p xmlns:a="http://schemas.openxmlformats.org/drawingml/2006/main">
            <a:r>
              <a:t/>
            </a:r>
          </a:p>
          <a:p xmlns:a="http://schemas.openxmlformats.org/drawingml/2006/main">
            <a:r>
              <a:t>참고 자료</a:t>
            </a:r>
          </a:p>
          <a:p xmlns:a="http://schemas.openxmlformats.org/drawingml/2006/main">
            <a:r>
              <a:t>보험업감독규정: 장기손해보험·특별계정·상품설계</a:t>
            </a:r>
          </a:p>
          <a:p xmlns:a="http://schemas.openxmlformats.org/drawingml/2006/main">
            <a:r>
              <a:t>https://www.law.go.kr/LSW/admRulLsInfoR.do?admRulSeq=2100000279112</a:t>
            </a:r>
          </a:p>
          <a:p xmlns:a="http://schemas.openxmlformats.org/drawingml/2006/main">
            <a:r>
              <a:t/>
            </a:r>
          </a:p>
          <a:p xmlns:a="http://schemas.openxmlformats.org/drawingml/2006/main">
            <a:r>
              <a:t>국세청: 사적연금 원천징수 세율</a:t>
            </a:r>
          </a:p>
          <a:p xmlns:a="http://schemas.openxmlformats.org/drawingml/2006/main">
            <a:r>
              <a:t>https://www.nts.go.kr/nts/cm/cntnts/cntntsView.do?cntntsId=7888&amp;mi=2312</a:t>
            </a:r>
          </a:p>
          <a:p xmlns:a="http://schemas.openxmlformats.org/drawingml/2006/main">
            <a:r>
              <a:t/>
            </a:r>
          </a:p>
          <a:p xmlns:a="http://schemas.openxmlformats.org/drawingml/2006/main">
            <a:r>
              <a:t>고용노동부: 퇴직연금 제도</a:t>
            </a:r>
          </a:p>
          <a:p xmlns:a="http://schemas.openxmlformats.org/drawingml/2006/main">
            <a:r>
              <a:t>https://www.moel.go.kr/retirementpay.do</a:t>
            </a:r>
          </a:p>
          <a:p xmlns:a="http://schemas.openxmlformats.org/drawingml/2006/main">
            <a:r>
              <a:t/>
            </a:r>
          </a:p>
          <a:p xmlns:a="http://schemas.openxmlformats.org/drawingml/2006/main">
            <a:r>
              <a:t>근로자퇴직급여 보장법 시행령 제18조</a:t>
            </a:r>
          </a:p>
          <a:p xmlns:a="http://schemas.openxmlformats.org/drawingml/2006/main">
            <a:r>
              <a:t>https://www.law.go.kr/LSW/lsSideInfoP.do?docCls=jo&amp;joBrNo=00&amp;joNo=0018&amp;lsiSeq=284693&amp;urlMode=lsScJoRltInfoR</a:t>
            </a:r>
          </a:p>
          <a:p xmlns:a="http://schemas.openxmlformats.org/drawingml/2006/main">
            <a:r>
              <a:t/>
            </a:r>
          </a:p>
          <a:p xmlns:a="http://schemas.openxmlformats.org/drawingml/2006/main">
            <a:r>
              <a:t>현대해상 약관: 청약철회</a:t>
            </a:r>
          </a:p>
          <a:p xmlns:a="http://schemas.openxmlformats.org/drawingml/2006/main">
            <a:r>
              <a:t>https://www.hi.co.kr/FileActionServlet/preview/0/data/202509/78e2dd183137d7e9a31b9f64fde9e300.pdf</a:t>
            </a:r>
          </a:p>
          <a:p xmlns:a="http://schemas.openxmlformats.org/drawingml/2006/main">
            <a:r>
              <a:t/>
            </a:r>
          </a:p>
          <a:p xmlns:a="http://schemas.openxmlformats.org/drawingml/2006/main">
            <a:r>
              <a:t>고용노동부: DC 중도인출 의료비 기준</a:t>
            </a:r>
          </a:p>
          <a:p xmlns:a="http://schemas.openxmlformats.org/drawingml/2006/main">
            <a:r>
              <a:t>https://1350.moel.go.kr/rtmview.do?id=1000261322</a:t>
            </a:r>
          </a:p>
          <a:p xmlns:a="http://schemas.openxmlformats.org/drawingml/2006/main">
            <a:r>
              <a:t>교재 대조: 274–275쪽.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확정급여형은 근무기간과 평균임금 등에 따라 퇴직급여의 산식이 정해지는 구조입니다. 운용이 잘되거나 부족해지는 영향은 사용자의 부담에 반영됩니다. 확정이라는 말이 입사 첫날부터 최종 수령액이 원 단위로 고정된다는 뜻은 아닙니다.</a:t>
            </a:r>
          </a:p>
          <a:p xmlns:a="http://schemas.openxmlformats.org/drawingml/2006/main">
            <a:r>
              <a:t/>
            </a:r>
          </a:p>
          <a:p xmlns:a="http://schemas.openxmlformats.org/drawingml/2006/main">
            <a:r>
              <a:t>확정기여형은 사용자가 매년 연간 임금총액의 십이분의 일 이상을 부담하고 근로자가 적립금 운용방법을 정하는 구조입니다. 최종 급여는 운용성과에 따라 달라집니다. 회사가 한 번 돈을 냈으니 모든 법적 책임이 없어졌다는 식으로 설명하지 마세요.</a:t>
            </a:r>
          </a:p>
          <a:p xmlns:a="http://schemas.openxmlformats.org/drawingml/2006/main">
            <a:r>
              <a:t/>
            </a:r>
          </a:p>
          <a:p xmlns:a="http://schemas.openxmlformats.org/drawingml/2006/main">
            <a:r>
              <a:t>참고 자료</a:t>
            </a:r>
          </a:p>
          <a:p xmlns:a="http://schemas.openxmlformats.org/drawingml/2006/main">
            <a:r>
              <a:t>보험업감독규정: 장기손해보험·특별계정·상품설계</a:t>
            </a:r>
          </a:p>
          <a:p xmlns:a="http://schemas.openxmlformats.org/drawingml/2006/main">
            <a:r>
              <a:t>https://www.law.go.kr/LSW/admRulLsInfoR.do?admRulSeq=2100000279112</a:t>
            </a:r>
          </a:p>
          <a:p xmlns:a="http://schemas.openxmlformats.org/drawingml/2006/main">
            <a:r>
              <a:t/>
            </a:r>
          </a:p>
          <a:p xmlns:a="http://schemas.openxmlformats.org/drawingml/2006/main">
            <a:r>
              <a:t>국세청: 사적연금 원천징수 세율</a:t>
            </a:r>
          </a:p>
          <a:p xmlns:a="http://schemas.openxmlformats.org/drawingml/2006/main">
            <a:r>
              <a:t>https://www.nts.go.kr/nts/cm/cntnts/cntntsView.do?cntntsId=7888&amp;mi=2312</a:t>
            </a:r>
          </a:p>
          <a:p xmlns:a="http://schemas.openxmlformats.org/drawingml/2006/main">
            <a:r>
              <a:t/>
            </a:r>
          </a:p>
          <a:p xmlns:a="http://schemas.openxmlformats.org/drawingml/2006/main">
            <a:r>
              <a:t>고용노동부: 퇴직연금 제도</a:t>
            </a:r>
          </a:p>
          <a:p xmlns:a="http://schemas.openxmlformats.org/drawingml/2006/main">
            <a:r>
              <a:t>https://www.moel.go.kr/retirementpay.do</a:t>
            </a:r>
          </a:p>
          <a:p xmlns:a="http://schemas.openxmlformats.org/drawingml/2006/main">
            <a:r>
              <a:t/>
            </a:r>
          </a:p>
          <a:p xmlns:a="http://schemas.openxmlformats.org/drawingml/2006/main">
            <a:r>
              <a:t>근로자퇴직급여 보장법 시행령 제18조</a:t>
            </a:r>
          </a:p>
          <a:p xmlns:a="http://schemas.openxmlformats.org/drawingml/2006/main">
            <a:r>
              <a:t>https://www.law.go.kr/LSW/lsSideInfoP.do?docCls=jo&amp;joBrNo=00&amp;joNo=0018&amp;lsiSeq=284693&amp;urlMode=lsScJoRltInfoR</a:t>
            </a:r>
          </a:p>
          <a:p xmlns:a="http://schemas.openxmlformats.org/drawingml/2006/main">
            <a:r>
              <a:t/>
            </a:r>
          </a:p>
          <a:p xmlns:a="http://schemas.openxmlformats.org/drawingml/2006/main">
            <a:r>
              <a:t>현대해상 약관: 청약철회</a:t>
            </a:r>
          </a:p>
          <a:p xmlns:a="http://schemas.openxmlformats.org/drawingml/2006/main">
            <a:r>
              <a:t>https://www.hi.co.kr/FileActionServlet/preview/0/data/202509/78e2dd183137d7e9a31b9f64fde9e300.pdf</a:t>
            </a:r>
          </a:p>
          <a:p xmlns:a="http://schemas.openxmlformats.org/drawingml/2006/main">
            <a:r>
              <a:t/>
            </a:r>
          </a:p>
          <a:p xmlns:a="http://schemas.openxmlformats.org/drawingml/2006/main">
            <a:r>
              <a:t>고용노동부: DC 중도인출 의료비 기준</a:t>
            </a:r>
          </a:p>
          <a:p xmlns:a="http://schemas.openxmlformats.org/drawingml/2006/main">
            <a:r>
              <a:t>https://1350.moel.go.kr/rtmview.do?id=1000261322</a:t>
            </a:r>
          </a:p>
          <a:p xmlns:a="http://schemas.openxmlformats.org/drawingml/2006/main">
            <a:r>
              <a:t>교재 대조: 274–275쪽.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개인형 아이알피는 이직이나 퇴직으로 받은 급여를 모아 노후에 활용하고 본인 부담금을 추가 납입하는 데 쓰입니다. 자영업자와 공무원, 군인, 단기근로자 등으로 가입 범위가 확대됐지만 아무 조건 없이 모든 사람이 가입할 수 있다고 단정하지 않습니다.</a:t>
            </a:r>
          </a:p>
          <a:p xmlns:a="http://schemas.openxmlformats.org/drawingml/2006/main">
            <a:r>
              <a:t/>
            </a:r>
          </a:p>
          <a:p xmlns:a="http://schemas.openxmlformats.org/drawingml/2006/main">
            <a:r>
              <a:t>기업형 아이알피는 상시근로자 십 인 미만 사업장에 관한 특례로, 도입하면 확정기여형 제도를 도입한 것과 같은 효과를 갖는 구조입니다. 개인형의 가입자 범위와 기업형의 사업장 규모 기준을 구분해 보세요.</a:t>
            </a:r>
          </a:p>
          <a:p xmlns:a="http://schemas.openxmlformats.org/drawingml/2006/main">
            <a:r>
              <a:t/>
            </a:r>
          </a:p>
          <a:p xmlns:a="http://schemas.openxmlformats.org/drawingml/2006/main">
            <a:r>
              <a:t>참고 자료</a:t>
            </a:r>
          </a:p>
          <a:p xmlns:a="http://schemas.openxmlformats.org/drawingml/2006/main">
            <a:r>
              <a:t>보험업감독규정: 장기손해보험·특별계정·상품설계</a:t>
            </a:r>
          </a:p>
          <a:p xmlns:a="http://schemas.openxmlformats.org/drawingml/2006/main">
            <a:r>
              <a:t>https://www.law.go.kr/LSW/admRulLsInfoR.do?admRulSeq=2100000279112</a:t>
            </a:r>
          </a:p>
          <a:p xmlns:a="http://schemas.openxmlformats.org/drawingml/2006/main">
            <a:r>
              <a:t/>
            </a:r>
          </a:p>
          <a:p xmlns:a="http://schemas.openxmlformats.org/drawingml/2006/main">
            <a:r>
              <a:t>국세청: 사적연금 원천징수 세율</a:t>
            </a:r>
          </a:p>
          <a:p xmlns:a="http://schemas.openxmlformats.org/drawingml/2006/main">
            <a:r>
              <a:t>https://www.nts.go.kr/nts/cm/cntnts/cntntsView.do?cntntsId=7888&amp;mi=2312</a:t>
            </a:r>
          </a:p>
          <a:p xmlns:a="http://schemas.openxmlformats.org/drawingml/2006/main">
            <a:r>
              <a:t/>
            </a:r>
          </a:p>
          <a:p xmlns:a="http://schemas.openxmlformats.org/drawingml/2006/main">
            <a:r>
              <a:t>고용노동부: 퇴직연금 제도</a:t>
            </a:r>
          </a:p>
          <a:p xmlns:a="http://schemas.openxmlformats.org/drawingml/2006/main">
            <a:r>
              <a:t>https://www.moel.go.kr/retirementpay.do</a:t>
            </a:r>
          </a:p>
          <a:p xmlns:a="http://schemas.openxmlformats.org/drawingml/2006/main">
            <a:r>
              <a:t/>
            </a:r>
          </a:p>
          <a:p xmlns:a="http://schemas.openxmlformats.org/drawingml/2006/main">
            <a:r>
              <a:t>근로자퇴직급여 보장법 시행령 제18조</a:t>
            </a:r>
          </a:p>
          <a:p xmlns:a="http://schemas.openxmlformats.org/drawingml/2006/main">
            <a:r>
              <a:t>https://www.law.go.kr/LSW/lsSideInfoP.do?docCls=jo&amp;joBrNo=00&amp;joNo=0018&amp;lsiSeq=284693&amp;urlMode=lsScJoRltInfoR</a:t>
            </a:r>
          </a:p>
          <a:p xmlns:a="http://schemas.openxmlformats.org/drawingml/2006/main">
            <a:r>
              <a:t/>
            </a:r>
          </a:p>
          <a:p xmlns:a="http://schemas.openxmlformats.org/drawingml/2006/main">
            <a:r>
              <a:t>현대해상 약관: 청약철회</a:t>
            </a:r>
          </a:p>
          <a:p xmlns:a="http://schemas.openxmlformats.org/drawingml/2006/main">
            <a:r>
              <a:t>https://www.hi.co.kr/FileActionServlet/preview/0/data/202509/78e2dd183137d7e9a31b9f64fde9e300.pdf</a:t>
            </a:r>
          </a:p>
          <a:p xmlns:a="http://schemas.openxmlformats.org/drawingml/2006/main">
            <a:r>
              <a:t/>
            </a:r>
          </a:p>
          <a:p xmlns:a="http://schemas.openxmlformats.org/drawingml/2006/main">
            <a:r>
              <a:t>고용노동부: DC 중도인출 의료비 기준</a:t>
            </a:r>
          </a:p>
          <a:p xmlns:a="http://schemas.openxmlformats.org/drawingml/2006/main">
            <a:r>
              <a:t>https://1350.moel.go.kr/rtmview.do?id=1000261322</a:t>
            </a:r>
          </a:p>
          <a:p xmlns:a="http://schemas.openxmlformats.org/drawingml/2006/main">
            <a:r>
              <a:t>교재 대조: 274–275쪽.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퇴직연금제도를 설정한 사용자는 가입자에게 매년 일 회 이상 교육을 실시하며 퇴직연금사업자에게 위탁할 수 있습니다. 교육은 운용과 수급권을 이해하도록 돕는 절차입니다.</a:t>
            </a:r>
          </a:p>
          <a:p xmlns:a="http://schemas.openxmlformats.org/drawingml/2006/main">
            <a:r>
              <a:t/>
            </a:r>
          </a:p>
          <a:p xmlns:a="http://schemas.openxmlformats.org/drawingml/2006/main">
            <a:r>
              <a:t>설계사가 퇴직연금을 모집하려면 필요한 별도 자격을 갖추어야 합니다. 일반 보험모집 자격만으로 모든 금융상품을 취급할 수 있는 것은 아닙니다. 상품별 자격과 등록 범위를 확인합니다.</a:t>
            </a:r>
          </a:p>
          <a:p xmlns:a="http://schemas.openxmlformats.org/drawingml/2006/main">
            <a:r>
              <a:t/>
            </a:r>
          </a:p>
          <a:p xmlns:a="http://schemas.openxmlformats.org/drawingml/2006/main">
            <a:r>
              <a:t>이연퇴직소득을 연금으로 받으면 연금수령 연차에 따라 일시금으로 받을 때 퇴직소득세의 칠십, 육십, 오십 퍼센트 수준을 적용하는 구조입니다. 십 년 이하, 십 년 초과 이십 년 이하, 이십 년 초과를 구분합니다. 이는 세율이 칠십 퍼센트라는 뜻이 아닙니다.</a:t>
            </a:r>
          </a:p>
          <a:p xmlns:a="http://schemas.openxmlformats.org/drawingml/2006/main">
            <a:r>
              <a:t/>
            </a:r>
          </a:p>
          <a:p xmlns:a="http://schemas.openxmlformats.org/drawingml/2006/main">
            <a:r>
              <a:t>참고 자료</a:t>
            </a:r>
          </a:p>
          <a:p xmlns:a="http://schemas.openxmlformats.org/drawingml/2006/main">
            <a:r>
              <a:t>보험업감독규정: 장기손해보험·특별계정·상품설계</a:t>
            </a:r>
          </a:p>
          <a:p xmlns:a="http://schemas.openxmlformats.org/drawingml/2006/main">
            <a:r>
              <a:t>https://www.law.go.kr/LSW/admRulLsInfoR.do?admRulSeq=2100000279112</a:t>
            </a:r>
          </a:p>
          <a:p xmlns:a="http://schemas.openxmlformats.org/drawingml/2006/main">
            <a:r>
              <a:t/>
            </a:r>
          </a:p>
          <a:p xmlns:a="http://schemas.openxmlformats.org/drawingml/2006/main">
            <a:r>
              <a:t>국세청: 사적연금 원천징수 세율</a:t>
            </a:r>
          </a:p>
          <a:p xmlns:a="http://schemas.openxmlformats.org/drawingml/2006/main">
            <a:r>
              <a:t>https://www.nts.go.kr/nts/cm/cntnts/cntntsView.do?cntntsId=7888&amp;mi=2312</a:t>
            </a:r>
          </a:p>
          <a:p xmlns:a="http://schemas.openxmlformats.org/drawingml/2006/main">
            <a:r>
              <a:t/>
            </a:r>
          </a:p>
          <a:p xmlns:a="http://schemas.openxmlformats.org/drawingml/2006/main">
            <a:r>
              <a:t>고용노동부: 퇴직연금 제도</a:t>
            </a:r>
          </a:p>
          <a:p xmlns:a="http://schemas.openxmlformats.org/drawingml/2006/main">
            <a:r>
              <a:t>https://www.moel.go.kr/retirementpay.do</a:t>
            </a:r>
          </a:p>
          <a:p xmlns:a="http://schemas.openxmlformats.org/drawingml/2006/main">
            <a:r>
              <a:t/>
            </a:r>
          </a:p>
          <a:p xmlns:a="http://schemas.openxmlformats.org/drawingml/2006/main">
            <a:r>
              <a:t>근로자퇴직급여 보장법 시행령 제18조</a:t>
            </a:r>
          </a:p>
          <a:p xmlns:a="http://schemas.openxmlformats.org/drawingml/2006/main">
            <a:r>
              <a:t>https://www.law.go.kr/LSW/lsSideInfoP.do?docCls=jo&amp;joBrNo=00&amp;joNo=0018&amp;lsiSeq=284693&amp;urlMode=lsScJoRltInfoR</a:t>
            </a:r>
          </a:p>
          <a:p xmlns:a="http://schemas.openxmlformats.org/drawingml/2006/main">
            <a:r>
              <a:t/>
            </a:r>
          </a:p>
          <a:p xmlns:a="http://schemas.openxmlformats.org/drawingml/2006/main">
            <a:r>
              <a:t>현대해상 약관: 청약철회</a:t>
            </a:r>
          </a:p>
          <a:p xmlns:a="http://schemas.openxmlformats.org/drawingml/2006/main">
            <a:r>
              <a:t>https://www.hi.co.kr/FileActionServlet/preview/0/data/202509/78e2dd183137d7e9a31b9f64fde9e300.pdf</a:t>
            </a:r>
          </a:p>
          <a:p xmlns:a="http://schemas.openxmlformats.org/drawingml/2006/main">
            <a:r>
              <a:t/>
            </a:r>
          </a:p>
          <a:p xmlns:a="http://schemas.openxmlformats.org/drawingml/2006/main">
            <a:r>
              <a:t>고용노동부: DC 중도인출 의료비 기준</a:t>
            </a:r>
          </a:p>
          <a:p xmlns:a="http://schemas.openxmlformats.org/drawingml/2006/main">
            <a:r>
              <a:t>https://1350.moel.go.kr/rtmview.do?id=1000261322</a:t>
            </a:r>
          </a:p>
          <a:p xmlns:a="http://schemas.openxmlformats.org/drawingml/2006/main">
            <a:r>
              <a:t>교재 대조: 275,224–227쪽.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연금계좌 안에는 세금 처리가 다른 재원이 함께 들어 있을 수 있습니다. 일반적인 인출 순서를 공부할 때 먼저 세액공제받지 않은 납입원금을 봅니다. 납입할 때 공제를 받지 않은 원금에 다시 같은 방식으로 세금을 매기는 것은 아닙니다.</a:t>
            </a:r>
          </a:p>
          <a:p xmlns:a="http://schemas.openxmlformats.org/drawingml/2006/main">
            <a:r>
              <a:t/>
            </a:r>
          </a:p>
          <a:p xmlns:a="http://schemas.openxmlformats.org/drawingml/2006/main">
            <a:r>
              <a:t>그다음 이연퇴직소득의 순서를 확인합니다. 퇴직금을 연금계좌로 옮겨 과세를 뒤로 미룬 돈은 일반적인 개인 납입금과 세금 구조가 다릅니다. 연금으로 받는지 연금 외로 받는지도 구분합니다.</a:t>
            </a:r>
          </a:p>
          <a:p xmlns:a="http://schemas.openxmlformats.org/drawingml/2006/main">
            <a:r>
              <a:t/>
            </a:r>
          </a:p>
          <a:p xmlns:a="http://schemas.openxmlformats.org/drawingml/2006/main">
            <a:r>
              <a:t>이어서 공제받은 납입액과 운용수익의 과세를 확인합니다. 실제 인출은 계좌 재원과 특별 규정에 따라 달라질 수 있으므로 출처를 확인하는 것이 우선입니다. 인출액 전체에 무조건 십육 점 오 퍼센트를 붙이는 계산은 피해야 합니다.</a:t>
            </a:r>
          </a:p>
          <a:p xmlns:a="http://schemas.openxmlformats.org/drawingml/2006/main">
            <a:r>
              <a:t/>
            </a:r>
          </a:p>
          <a:p xmlns:a="http://schemas.openxmlformats.org/drawingml/2006/main">
            <a:r>
              <a:t>참고 자료</a:t>
            </a:r>
          </a:p>
          <a:p xmlns:a="http://schemas.openxmlformats.org/drawingml/2006/main">
            <a:r>
              <a:t>보험업감독규정: 장기손해보험·특별계정·상품설계</a:t>
            </a:r>
          </a:p>
          <a:p xmlns:a="http://schemas.openxmlformats.org/drawingml/2006/main">
            <a:r>
              <a:t>https://www.law.go.kr/LSW/admRulLsInfoR.do?admRulSeq=2100000279112</a:t>
            </a:r>
          </a:p>
          <a:p xmlns:a="http://schemas.openxmlformats.org/drawingml/2006/main">
            <a:r>
              <a:t/>
            </a:r>
          </a:p>
          <a:p xmlns:a="http://schemas.openxmlformats.org/drawingml/2006/main">
            <a:r>
              <a:t>국세청: 사적연금 원천징수 세율</a:t>
            </a:r>
          </a:p>
          <a:p xmlns:a="http://schemas.openxmlformats.org/drawingml/2006/main">
            <a:r>
              <a:t>https://www.nts.go.kr/nts/cm/cntnts/cntntsView.do?cntntsId=7888&amp;mi=2312</a:t>
            </a:r>
          </a:p>
          <a:p xmlns:a="http://schemas.openxmlformats.org/drawingml/2006/main">
            <a:r>
              <a:t/>
            </a:r>
          </a:p>
          <a:p xmlns:a="http://schemas.openxmlformats.org/drawingml/2006/main">
            <a:r>
              <a:t>고용노동부: 퇴직연금 제도</a:t>
            </a:r>
          </a:p>
          <a:p xmlns:a="http://schemas.openxmlformats.org/drawingml/2006/main">
            <a:r>
              <a:t>https://www.moel.go.kr/retirementpay.do</a:t>
            </a:r>
          </a:p>
          <a:p xmlns:a="http://schemas.openxmlformats.org/drawingml/2006/main">
            <a:r>
              <a:t/>
            </a:r>
          </a:p>
          <a:p xmlns:a="http://schemas.openxmlformats.org/drawingml/2006/main">
            <a:r>
              <a:t>근로자퇴직급여 보장법 시행령 제18조</a:t>
            </a:r>
          </a:p>
          <a:p xmlns:a="http://schemas.openxmlformats.org/drawingml/2006/main">
            <a:r>
              <a:t>https://www.law.go.kr/LSW/lsSideInfoP.do?docCls=jo&amp;joBrNo=00&amp;joNo=0018&amp;lsiSeq=284693&amp;urlMode=lsScJoRltInfoR</a:t>
            </a:r>
          </a:p>
          <a:p xmlns:a="http://schemas.openxmlformats.org/drawingml/2006/main">
            <a:r>
              <a:t/>
            </a:r>
          </a:p>
          <a:p xmlns:a="http://schemas.openxmlformats.org/drawingml/2006/main">
            <a:r>
              <a:t>현대해상 약관: 청약철회</a:t>
            </a:r>
          </a:p>
          <a:p xmlns:a="http://schemas.openxmlformats.org/drawingml/2006/main">
            <a:r>
              <a:t>https://www.hi.co.kr/FileActionServlet/preview/0/data/202509/78e2dd183137d7e9a31b9f64fde9e300.pdf</a:t>
            </a:r>
          </a:p>
          <a:p xmlns:a="http://schemas.openxmlformats.org/drawingml/2006/main">
            <a:r>
              <a:t/>
            </a:r>
          </a:p>
          <a:p xmlns:a="http://schemas.openxmlformats.org/drawingml/2006/main">
            <a:r>
              <a:t>고용노동부: DC 중도인출 의료비 기준</a:t>
            </a:r>
          </a:p>
          <a:p xmlns:a="http://schemas.openxmlformats.org/drawingml/2006/main">
            <a:r>
              <a:t>https://1350.moel.go.kr/rtmview.do?id=1000261322</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확정급여형 디비에서는 중도인출이 허용되지 않습니다. 개인별 적금처럼 필요할 때 일부를 찾아가는 구조가 아닙니다. 퇴직금제도의 중간정산과 퇴직연금의 중도인출도 같은 이름으로 섞지 마세요.</a:t>
            </a:r>
          </a:p>
          <a:p xmlns:a="http://schemas.openxmlformats.org/drawingml/2006/main">
            <a:r>
              <a:t/>
            </a:r>
          </a:p>
          <a:p xmlns:a="http://schemas.openxmlformats.org/drawingml/2006/main">
            <a:r>
              <a:t>디씨와 아이알피는 무주택자의 주택 구입이나 임차보증금, 정해진 의료비, 파산과 개인회생, 재난 등 법정 사유를 확인합니다. 본인 명의와 증빙, 신청 시점 같은 조건이 따릅니다. 주택을 산다는 말 하나만으로 인출 가능 여부를 확정할 수는 없습니다.</a:t>
            </a:r>
          </a:p>
          <a:p xmlns:a="http://schemas.openxmlformats.org/drawingml/2006/main">
            <a:r>
              <a:t/>
            </a:r>
          </a:p>
          <a:p xmlns:a="http://schemas.openxmlformats.org/drawingml/2006/main">
            <a:r>
              <a:t>참고 자료</a:t>
            </a:r>
          </a:p>
          <a:p xmlns:a="http://schemas.openxmlformats.org/drawingml/2006/main">
            <a:r>
              <a:t>보험업감독규정: 장기손해보험·특별계정·상품설계</a:t>
            </a:r>
          </a:p>
          <a:p xmlns:a="http://schemas.openxmlformats.org/drawingml/2006/main">
            <a:r>
              <a:t>https://www.law.go.kr/LSW/admRulLsInfoR.do?admRulSeq=2100000279112</a:t>
            </a:r>
          </a:p>
          <a:p xmlns:a="http://schemas.openxmlformats.org/drawingml/2006/main">
            <a:r>
              <a:t/>
            </a:r>
          </a:p>
          <a:p xmlns:a="http://schemas.openxmlformats.org/drawingml/2006/main">
            <a:r>
              <a:t>국세청: 사적연금 원천징수 세율</a:t>
            </a:r>
          </a:p>
          <a:p xmlns:a="http://schemas.openxmlformats.org/drawingml/2006/main">
            <a:r>
              <a:t>https://www.nts.go.kr/nts/cm/cntnts/cntntsView.do?cntntsId=7888&amp;mi=2312</a:t>
            </a:r>
          </a:p>
          <a:p xmlns:a="http://schemas.openxmlformats.org/drawingml/2006/main">
            <a:r>
              <a:t/>
            </a:r>
          </a:p>
          <a:p xmlns:a="http://schemas.openxmlformats.org/drawingml/2006/main">
            <a:r>
              <a:t>고용노동부: 퇴직연금 제도</a:t>
            </a:r>
          </a:p>
          <a:p xmlns:a="http://schemas.openxmlformats.org/drawingml/2006/main">
            <a:r>
              <a:t>https://www.moel.go.kr/retirementpay.do</a:t>
            </a:r>
          </a:p>
          <a:p xmlns:a="http://schemas.openxmlformats.org/drawingml/2006/main">
            <a:r>
              <a:t/>
            </a:r>
          </a:p>
          <a:p xmlns:a="http://schemas.openxmlformats.org/drawingml/2006/main">
            <a:r>
              <a:t>근로자퇴직급여 보장법 시행령 제18조</a:t>
            </a:r>
          </a:p>
          <a:p xmlns:a="http://schemas.openxmlformats.org/drawingml/2006/main">
            <a:r>
              <a:t>https://www.law.go.kr/LSW/lsSideInfoP.do?docCls=jo&amp;joBrNo=00&amp;joNo=0018&amp;lsiSeq=284693&amp;urlMode=lsScJoRltInfoR</a:t>
            </a:r>
          </a:p>
          <a:p xmlns:a="http://schemas.openxmlformats.org/drawingml/2006/main">
            <a:r>
              <a:t/>
            </a:r>
          </a:p>
          <a:p xmlns:a="http://schemas.openxmlformats.org/drawingml/2006/main">
            <a:r>
              <a:t>현대해상 약관: 청약철회</a:t>
            </a:r>
          </a:p>
          <a:p xmlns:a="http://schemas.openxmlformats.org/drawingml/2006/main">
            <a:r>
              <a:t>https://www.hi.co.kr/FileActionServlet/preview/0/data/202509/78e2dd183137d7e9a31b9f64fde9e300.pdf</a:t>
            </a:r>
          </a:p>
          <a:p xmlns:a="http://schemas.openxmlformats.org/drawingml/2006/main">
            <a:r>
              <a:t/>
            </a:r>
          </a:p>
          <a:p xmlns:a="http://schemas.openxmlformats.org/drawingml/2006/main">
            <a:r>
              <a:t>고용노동부: DC 중도인출 의료비 기준</a:t>
            </a:r>
          </a:p>
          <a:p xmlns:a="http://schemas.openxmlformats.org/drawingml/2006/main">
            <a:r>
              <a:t>https://1350.moel.go.kr/rtmview.do?id=1000261322</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의료비 사유에서는 본인과 배우자, 해당 부양가족 등이 질병이나 부상으로 육 개월 이상 요양을 필요로 하는지를 확인합니다. 요양을 반드시 입원으로만 이해하지 마세요. 치료의 필요성과 기간을 증빙하는 것이 중요합니다.</a:t>
            </a:r>
          </a:p>
          <a:p xmlns:a="http://schemas.openxmlformats.org/drawingml/2006/main">
            <a:r>
              <a:t/>
            </a:r>
          </a:p>
          <a:p xmlns:a="http://schemas.openxmlformats.org/drawingml/2006/main">
            <a:r>
              <a:t>디씨와 기업형 아이알피에는 본인 연간 임금총액의 십이 점 오 퍼센트를 초과하여 의료비를 부담한다는 추가 조건이 있습니다. 개인형 아이알피와 기업형의 조문을 구분해야 합니다. 중도인출 허용 여부와 세법상 부득이한 사유에 따른 낮은 과세 여부도 별개의 판단입니다.</a:t>
            </a:r>
          </a:p>
          <a:p xmlns:a="http://schemas.openxmlformats.org/drawingml/2006/main">
            <a:r>
              <a:t/>
            </a:r>
          </a:p>
          <a:p xmlns:a="http://schemas.openxmlformats.org/drawingml/2006/main">
            <a:r>
              <a:t>참고 자료</a:t>
            </a:r>
          </a:p>
          <a:p xmlns:a="http://schemas.openxmlformats.org/drawingml/2006/main">
            <a:r>
              <a:t>보험업감독규정: 장기손해보험·특별계정·상품설계</a:t>
            </a:r>
          </a:p>
          <a:p xmlns:a="http://schemas.openxmlformats.org/drawingml/2006/main">
            <a:r>
              <a:t>https://www.law.go.kr/LSW/admRulLsInfoR.do?admRulSeq=2100000279112</a:t>
            </a:r>
          </a:p>
          <a:p xmlns:a="http://schemas.openxmlformats.org/drawingml/2006/main">
            <a:r>
              <a:t/>
            </a:r>
          </a:p>
          <a:p xmlns:a="http://schemas.openxmlformats.org/drawingml/2006/main">
            <a:r>
              <a:t>국세청: 사적연금 원천징수 세율</a:t>
            </a:r>
          </a:p>
          <a:p xmlns:a="http://schemas.openxmlformats.org/drawingml/2006/main">
            <a:r>
              <a:t>https://www.nts.go.kr/nts/cm/cntnts/cntntsView.do?cntntsId=7888&amp;mi=2312</a:t>
            </a:r>
          </a:p>
          <a:p xmlns:a="http://schemas.openxmlformats.org/drawingml/2006/main">
            <a:r>
              <a:t/>
            </a:r>
          </a:p>
          <a:p xmlns:a="http://schemas.openxmlformats.org/drawingml/2006/main">
            <a:r>
              <a:t>고용노동부: 퇴직연금 제도</a:t>
            </a:r>
          </a:p>
          <a:p xmlns:a="http://schemas.openxmlformats.org/drawingml/2006/main">
            <a:r>
              <a:t>https://www.moel.go.kr/retirementpay.do</a:t>
            </a:r>
          </a:p>
          <a:p xmlns:a="http://schemas.openxmlformats.org/drawingml/2006/main">
            <a:r>
              <a:t/>
            </a:r>
          </a:p>
          <a:p xmlns:a="http://schemas.openxmlformats.org/drawingml/2006/main">
            <a:r>
              <a:t>근로자퇴직급여 보장법 시행령 제18조</a:t>
            </a:r>
          </a:p>
          <a:p xmlns:a="http://schemas.openxmlformats.org/drawingml/2006/main">
            <a:r>
              <a:t>https://www.law.go.kr/LSW/lsSideInfoP.do?docCls=jo&amp;joBrNo=00&amp;joNo=0018&amp;lsiSeq=284693&amp;urlMode=lsScJoRltInfoR</a:t>
            </a:r>
          </a:p>
          <a:p xmlns:a="http://schemas.openxmlformats.org/drawingml/2006/main">
            <a:r>
              <a:t/>
            </a:r>
          </a:p>
          <a:p xmlns:a="http://schemas.openxmlformats.org/drawingml/2006/main">
            <a:r>
              <a:t>현대해상 약관: 청약철회</a:t>
            </a:r>
          </a:p>
          <a:p xmlns:a="http://schemas.openxmlformats.org/drawingml/2006/main">
            <a:r>
              <a:t>https://www.hi.co.kr/FileActionServlet/preview/0/data/202509/78e2dd183137d7e9a31b9f64fde9e300.pdf</a:t>
            </a:r>
          </a:p>
          <a:p xmlns:a="http://schemas.openxmlformats.org/drawingml/2006/main">
            <a:r>
              <a:t/>
            </a:r>
          </a:p>
          <a:p xmlns:a="http://schemas.openxmlformats.org/drawingml/2006/main">
            <a:r>
              <a:t>고용노동부: DC 중도인출 의료비 기준</a:t>
            </a:r>
          </a:p>
          <a:p xmlns:a="http://schemas.openxmlformats.org/drawingml/2006/main">
            <a:r>
              <a:t>https://1350.moel.go.kr/rtmview.do?id=1000261322</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마지막 확인 문제입니다. 연금계좌에 천팔백만 원을 납입했습니다. 이 금액 전체가 당해 연도 세액공제 대상일까요? 납입할 수 있는 한도와 세금을 줄이는 대상 한도가 같은지 먼저 생각해 보세요.</a:t>
            </a:r>
          </a:p>
          <a:p xmlns:a="http://schemas.openxmlformats.org/drawingml/2006/main">
            <a:r>
              <a:t/>
            </a:r>
          </a:p>
          <a:p xmlns:a="http://schemas.openxmlformats.org/drawingml/2006/main">
            <a:r>
              <a:t>전액이 기본 세액공제 대상은 아닙니다. 연금저축은 육백만 원, 퇴직연금계좌 본인 부담금을 합한 기본 한도는 구백만 원입니다. 특별 이체에 관한 추가 규정은 별도로 확인합니다. 소득에 따른 공제율과 실제 산출세액까지 적용해야 최종 공제액을 알 수 있습니다.</a:t>
            </a:r>
          </a:p>
          <a:p xmlns:a="http://schemas.openxmlformats.org/drawingml/2006/main">
            <a:r>
              <a:t/>
            </a:r>
          </a:p>
          <a:p xmlns:a="http://schemas.openxmlformats.org/drawingml/2006/main">
            <a:r>
              <a:t>참고 자료</a:t>
            </a:r>
          </a:p>
          <a:p xmlns:a="http://schemas.openxmlformats.org/drawingml/2006/main">
            <a:r>
              <a:t>보험업감독규정: 장기손해보험·특별계정·상품설계</a:t>
            </a:r>
          </a:p>
          <a:p xmlns:a="http://schemas.openxmlformats.org/drawingml/2006/main">
            <a:r>
              <a:t>https://www.law.go.kr/LSW/admRulLsInfoR.do?admRulSeq=2100000279112</a:t>
            </a:r>
          </a:p>
          <a:p xmlns:a="http://schemas.openxmlformats.org/drawingml/2006/main">
            <a:r>
              <a:t/>
            </a:r>
          </a:p>
          <a:p xmlns:a="http://schemas.openxmlformats.org/drawingml/2006/main">
            <a:r>
              <a:t>국세청: 사적연금 원천징수 세율</a:t>
            </a:r>
          </a:p>
          <a:p xmlns:a="http://schemas.openxmlformats.org/drawingml/2006/main">
            <a:r>
              <a:t>https://www.nts.go.kr/nts/cm/cntnts/cntntsView.do?cntntsId=7888&amp;mi=2312</a:t>
            </a:r>
          </a:p>
          <a:p xmlns:a="http://schemas.openxmlformats.org/drawingml/2006/main">
            <a:r>
              <a:t/>
            </a:r>
          </a:p>
          <a:p xmlns:a="http://schemas.openxmlformats.org/drawingml/2006/main">
            <a:r>
              <a:t>고용노동부: 퇴직연금 제도</a:t>
            </a:r>
          </a:p>
          <a:p xmlns:a="http://schemas.openxmlformats.org/drawingml/2006/main">
            <a:r>
              <a:t>https://www.moel.go.kr/retirementpay.do</a:t>
            </a:r>
          </a:p>
          <a:p xmlns:a="http://schemas.openxmlformats.org/drawingml/2006/main">
            <a:r>
              <a:t/>
            </a:r>
          </a:p>
          <a:p xmlns:a="http://schemas.openxmlformats.org/drawingml/2006/main">
            <a:r>
              <a:t>근로자퇴직급여 보장법 시행령 제18조</a:t>
            </a:r>
          </a:p>
          <a:p xmlns:a="http://schemas.openxmlformats.org/drawingml/2006/main">
            <a:r>
              <a:t>https://www.law.go.kr/LSW/lsSideInfoP.do?docCls=jo&amp;joBrNo=00&amp;joNo=0018&amp;lsiSeq=284693&amp;urlMode=lsScJoRltInfoR</a:t>
            </a:r>
          </a:p>
          <a:p xmlns:a="http://schemas.openxmlformats.org/drawingml/2006/main">
            <a:r>
              <a:t/>
            </a:r>
          </a:p>
          <a:p xmlns:a="http://schemas.openxmlformats.org/drawingml/2006/main">
            <a:r>
              <a:t>현대해상 약관: 청약철회</a:t>
            </a:r>
          </a:p>
          <a:p xmlns:a="http://schemas.openxmlformats.org/drawingml/2006/main">
            <a:r>
              <a:t>https://www.hi.co.kr/FileActionServlet/preview/0/data/202509/78e2dd183137d7e9a31b9f64fde9e300.pdf</a:t>
            </a:r>
          </a:p>
          <a:p xmlns:a="http://schemas.openxmlformats.org/drawingml/2006/main">
            <a:r>
              <a:t/>
            </a:r>
          </a:p>
          <a:p xmlns:a="http://schemas.openxmlformats.org/drawingml/2006/main">
            <a:r>
              <a:t>고용노동부: DC 중도인출 의료비 기준</a:t>
            </a:r>
          </a:p>
          <a:p xmlns:a="http://schemas.openxmlformats.org/drawingml/2006/main">
            <a:r>
              <a:t>https://1350.moel.go.kr/rtmview.do?id=1000261322</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오늘은 장기손해보험과 연금을 정리했습니다. 자동복원은 사고 후 가입금액에 관한 문제이고, 부활은 보험료 연체 등으로 해지된 계약을 되살리는 절차입니다. 비슷하게 들리는 말도 적용 장면이 다릅니다.</a:t>
            </a:r>
          </a:p>
          <a:p xmlns:a="http://schemas.openxmlformats.org/drawingml/2006/main">
            <a:r>
              <a:t/>
            </a:r>
          </a:p>
          <a:p xmlns:a="http://schemas.openxmlformats.org/drawingml/2006/main">
            <a:r>
              <a:t>보험료는 사고 보장과 저축, 사업 운영에 필요한 비용으로 나누어 이해합니다. 예정위험률과 예정사업비율은 보험료와 같은 방향, 예정이율은 반대 방향이라는 기본 관계를 다른 조건이 같다는 전제와 함께 기억하세요.</a:t>
            </a:r>
          </a:p>
          <a:p xmlns:a="http://schemas.openxmlformats.org/drawingml/2006/main">
            <a:r>
              <a:t/>
            </a:r>
          </a:p>
          <a:p xmlns:a="http://schemas.openxmlformats.org/drawingml/2006/main">
            <a:r>
              <a:t>연금은 납입 한도, 세액공제 한도, 인출과 과세를 단계별로 봅니다. 디비와 디씨는 무엇이 미리 정해지고 누가 운용 책임을 지는지가 핵심입니다. 다음 시간에는 자동차보험의 의무가입과 보상 범위를 공부하겠습니다.</a:t>
            </a:r>
          </a:p>
          <a:p xmlns:a="http://schemas.openxmlformats.org/drawingml/2006/main">
            <a:r>
              <a:t/>
            </a:r>
          </a:p>
          <a:p xmlns:a="http://schemas.openxmlformats.org/drawingml/2006/main">
            <a:r>
              <a:t>참고 자료</a:t>
            </a:r>
          </a:p>
          <a:p xmlns:a="http://schemas.openxmlformats.org/drawingml/2006/main">
            <a:r>
              <a:t>보험업감독규정: 장기손해보험·특별계정·상품설계</a:t>
            </a:r>
          </a:p>
          <a:p xmlns:a="http://schemas.openxmlformats.org/drawingml/2006/main">
            <a:r>
              <a:t>https://www.law.go.kr/LSW/admRulLsInfoR.do?admRulSeq=2100000279112</a:t>
            </a:r>
          </a:p>
          <a:p xmlns:a="http://schemas.openxmlformats.org/drawingml/2006/main">
            <a:r>
              <a:t/>
            </a:r>
          </a:p>
          <a:p xmlns:a="http://schemas.openxmlformats.org/drawingml/2006/main">
            <a:r>
              <a:t>국세청: 사적연금 원천징수 세율</a:t>
            </a:r>
          </a:p>
          <a:p xmlns:a="http://schemas.openxmlformats.org/drawingml/2006/main">
            <a:r>
              <a:t>https://www.nts.go.kr/nts/cm/cntnts/cntntsView.do?cntntsId=7888&amp;mi=2312</a:t>
            </a:r>
          </a:p>
          <a:p xmlns:a="http://schemas.openxmlformats.org/drawingml/2006/main">
            <a:r>
              <a:t/>
            </a:r>
          </a:p>
          <a:p xmlns:a="http://schemas.openxmlformats.org/drawingml/2006/main">
            <a:r>
              <a:t>고용노동부: 퇴직연금 제도</a:t>
            </a:r>
          </a:p>
          <a:p xmlns:a="http://schemas.openxmlformats.org/drawingml/2006/main">
            <a:r>
              <a:t>https://www.moel.go.kr/retirementpay.do</a:t>
            </a:r>
          </a:p>
          <a:p xmlns:a="http://schemas.openxmlformats.org/drawingml/2006/main">
            <a:r>
              <a:t/>
            </a:r>
          </a:p>
          <a:p xmlns:a="http://schemas.openxmlformats.org/drawingml/2006/main">
            <a:r>
              <a:t>근로자퇴직급여 보장법 시행령 제18조</a:t>
            </a:r>
          </a:p>
          <a:p xmlns:a="http://schemas.openxmlformats.org/drawingml/2006/main">
            <a:r>
              <a:t>https://www.law.go.kr/LSW/lsSideInfoP.do?docCls=jo&amp;joBrNo=00&amp;joNo=0018&amp;lsiSeq=284693&amp;urlMode=lsScJoRltInfoR</a:t>
            </a:r>
          </a:p>
          <a:p xmlns:a="http://schemas.openxmlformats.org/drawingml/2006/main">
            <a:r>
              <a:t/>
            </a:r>
          </a:p>
          <a:p xmlns:a="http://schemas.openxmlformats.org/drawingml/2006/main">
            <a:r>
              <a:t>현대해상 약관: 청약철회</a:t>
            </a:r>
          </a:p>
          <a:p xmlns:a="http://schemas.openxmlformats.org/drawingml/2006/main">
            <a:r>
              <a:t>https://www.hi.co.kr/FileActionServlet/preview/0/data/202509/78e2dd183137d7e9a31b9f64fde9e300.pdf</a:t>
            </a:r>
          </a:p>
          <a:p xmlns:a="http://schemas.openxmlformats.org/drawingml/2006/main">
            <a:r>
              <a:t/>
            </a:r>
          </a:p>
          <a:p xmlns:a="http://schemas.openxmlformats.org/drawingml/2006/main">
            <a:r>
              <a:t>고용노동부: DC 중도인출 의료비 기준</a:t>
            </a:r>
          </a:p>
          <a:p xmlns:a="http://schemas.openxmlformats.org/drawingml/2006/main">
            <a:r>
              <a:t>https://1350.moel.go.kr/rtmview.do?id=1000261322</a:t>
            </a:r>
          </a:p>
          <a:p xmlns:a="http://schemas.openxmlformats.org/drawingml/2006/main">
            <a:r>
              <a:t>교재 대조: 해당 절쪽.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xml version='1.0' encoding='UTF-8' standalone='yes'?>
<Relationships xmlns="http://schemas.openxmlformats.org/package/2006/relationships"><Relationship Id="R43a1b0a48b634fc3" Type="http://schemas.openxmlformats.org/officeDocument/2006/relationships/slideMaster" Target="../slideMasters/slideMaster1.xml"/></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xml version='1.0' encoding='UTF-8' standalone='yes'?>
<Relationships xmlns="http://schemas.openxmlformats.org/package/2006/relationships"><Relationship Id="R44aeaebebcdb429f" Type="http://schemas.openxmlformats.org/officeDocument/2006/relationships/theme" Target="theme/theme2.xml"/><Relationship Id="R9c960d3310314daf" Type="http://schemas.openxmlformats.org/officeDocument/2006/relationships/slideLayout" Target="../slideLayouts/slideLayout1.xml"/></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c960d3310314da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ns0:Relationships xmlns:ns0="http://schemas.openxmlformats.org/package/2006/relationships"><ns0:Relationship Id="R318dbe80bebe4777" Type="http://schemas.openxmlformats.org/officeDocument/2006/relationships/image" Target="../media/image2.png" /><ns0:Relationship Id="R4b6673babb37401b" Type="http://schemas.openxmlformats.org/officeDocument/2006/relationships/image" Target="../media/image.png" /><ns0:Relationship Id="Rbf959098f0fa4010" Type="http://schemas.openxmlformats.org/officeDocument/2006/relationships/notesSlide" Target="../notesSlides/notesSlide1.xml" /><ns0:Relationship Id="Rf11d44aceede4a8e" Type="http://schemas.openxmlformats.org/officeDocument/2006/relationships/slideLayout" Target="../slideLayouts/slideLayout1.xml" /><ns0:Relationship Id="rIdAZAligned20261008" Type="http://schemas.openxmlformats.org/officeDocument/2006/relationships/image" Target="../media/az-aligned-20261008.png" /></ns0:Relationships>
</file>

<file path=ppt/slides/_rels/slide2.xml.rels><?xml version='1.0' encoding='utf-8'?>
<ns0:Relationships xmlns:ns0="http://schemas.openxmlformats.org/package/2006/relationships"><ns0:Relationship Id="R8ecb02b061244bd5" Type="http://schemas.openxmlformats.org/officeDocument/2006/relationships/notesSlide" Target="../notesSlides/notesSlide2.xml" /><ns0:Relationship Id="Rae916490b40442ff" Type="http://schemas.openxmlformats.org/officeDocument/2006/relationships/image" Target="../media/image4.png" /><ns0:Relationship Id="Rdb257e2e96434624" Type="http://schemas.openxmlformats.org/officeDocument/2006/relationships/image" Target="../media/image3.png" /><ns0:Relationship Id="Rfb174f8a844e4458" Type="http://schemas.openxmlformats.org/officeDocument/2006/relationships/slideLayout" Target="../slideLayouts/slideLayout1.xml" /><ns0:Relationship Id="rId5" Type="http://schemas.openxmlformats.org/officeDocument/2006/relationships/image" Target="../media/image.png" /><ns0:Relationship Id="rIdAZAligned20261008" Type="http://schemas.openxmlformats.org/officeDocument/2006/relationships/image" Target="../media/az-aligned-20261008.png" /></ns0:Relationships>
</file>

<file path=ppt/slides/_rels/slide3.xml.rels><?xml version='1.0' encoding='utf-8'?>
<ns0:Relationships xmlns:ns0="http://schemas.openxmlformats.org/package/2006/relationships"><ns0:Relationship Id="R15fb3eef8a994438" Type="http://schemas.openxmlformats.org/officeDocument/2006/relationships/slideLayout" Target="../slideLayouts/slideLayout1.xml" /><ns0:Relationship Id="Raa0561405cc34166" Type="http://schemas.openxmlformats.org/officeDocument/2006/relationships/image" Target="../media/image5.png" /><ns0:Relationship Id="Rdb12876088004ed9" Type="http://schemas.openxmlformats.org/officeDocument/2006/relationships/notesSlide" Target="../notesSlides/notesSlide3.xml" /><ns0:Relationship Id="rId4" Type="http://schemas.openxmlformats.org/officeDocument/2006/relationships/image" Target="../media/image.png" /><ns0:Relationship Id="rIdAZAligned20261008" Type="http://schemas.openxmlformats.org/officeDocument/2006/relationships/image" Target="../media/az-aligned-20261008.png" /></ns0:Relationships>
</file>

<file path=ppt/slides/_rels/slide4.xml.rels><?xml version='1.0' encoding='utf-8'?>
<ns0:Relationships xmlns:ns0="http://schemas.openxmlformats.org/package/2006/relationships"><ns0:Relationship Id="R096afb3b34874095" Type="http://schemas.openxmlformats.org/officeDocument/2006/relationships/image" Target="../media/image6.png" /><ns0:Relationship Id="R95f6280ad4f448d8" Type="http://schemas.openxmlformats.org/officeDocument/2006/relationships/slideLayout" Target="../slideLayouts/slideLayout1.xml" /><ns0:Relationship Id="Rd151f439cbc8467d" Type="http://schemas.openxmlformats.org/officeDocument/2006/relationships/notesSlide" Target="../notesSlides/notesSlide4.xml" /><ns0:Relationship Id="Rd5c5326fed87411d" Type="http://schemas.openxmlformats.org/officeDocument/2006/relationships/image" Target="../media/image7.png" /><ns0:Relationship Id="rId5" Type="http://schemas.openxmlformats.org/officeDocument/2006/relationships/image" Target="../media/image.png" /><ns0:Relationship Id="rIdAZAligned20261008" Type="http://schemas.openxmlformats.org/officeDocument/2006/relationships/image" Target="../media/az-aligned-20261008.png" /></ns0:Relationships>
</file>

<file path=ppt/slides/_rels/slide5.xml.rels><?xml version='1.0' encoding='utf-8'?>
<ns0:Relationships xmlns:ns0="http://schemas.openxmlformats.org/package/2006/relationships"><ns0:Relationship Id="R15d0c68eb27941f3" Type="http://schemas.openxmlformats.org/officeDocument/2006/relationships/notesSlide" Target="../notesSlides/notesSlide5.xml" /><ns0:Relationship Id="Rd3b5fc4cad2a4e10" Type="http://schemas.openxmlformats.org/officeDocument/2006/relationships/image" Target="../media/image8.png" /><ns0:Relationship Id="Rf919c3d5dc03437f" Type="http://schemas.openxmlformats.org/officeDocument/2006/relationships/slideLayout" Target="../slideLayouts/slideLayout1.xml" /><ns0:Relationship Id="rId4" Type="http://schemas.openxmlformats.org/officeDocument/2006/relationships/image" Target="../media/image.png" /><ns0:Relationship Id="rIdAZAligned20261008" Type="http://schemas.openxmlformats.org/officeDocument/2006/relationships/image" Target="../media/az-aligned-20261008.png" /></ns0:Relationships>
</file>

<file path=ppt/slides/_rels/slide6.xml.rels><?xml version='1.0' encoding='utf-8'?>
<ns0:Relationships xmlns:ns0="http://schemas.openxmlformats.org/package/2006/relationships"><ns0:Relationship Id="R62c1956fabb44ac0" Type="http://schemas.openxmlformats.org/officeDocument/2006/relationships/notesSlide" Target="../notesSlides/notesSlide6.xml" /><ns0:Relationship Id="R8237795043344ee5" Type="http://schemas.openxmlformats.org/officeDocument/2006/relationships/image" Target="../media/image10.png" /><ns0:Relationship Id="R8b39638788a34870" Type="http://schemas.openxmlformats.org/officeDocument/2006/relationships/slideLayout" Target="../slideLayouts/slideLayout1.xml" /><ns0:Relationship Id="Rba807563e0e84004" Type="http://schemas.openxmlformats.org/officeDocument/2006/relationships/image" Target="../media/image9.png" /><ns0:Relationship Id="rId5" Type="http://schemas.openxmlformats.org/officeDocument/2006/relationships/image" Target="../media/image.png" /><ns0:Relationship Id="rIdAZAligned20261008" Type="http://schemas.openxmlformats.org/officeDocument/2006/relationships/image" Target="../media/az-aligned-20261008.png" /></ns0:Relationships>
</file>

<file path=ppt/slides/_rels/slide7.xml.rels><?xml version='1.0' encoding='utf-8'?>
<ns0:Relationships xmlns:ns0="http://schemas.openxmlformats.org/package/2006/relationships"><ns0:Relationship Id="R1375004a991341a6" Type="http://schemas.openxmlformats.org/officeDocument/2006/relationships/slideLayout" Target="../slideLayouts/slideLayout1.xml" /><ns0:Relationship Id="R5cbed8116b0e463b" Type="http://schemas.openxmlformats.org/officeDocument/2006/relationships/image" Target="../media/image11.png" /><ns0:Relationship Id="R9ca932f6ad1e41ed" Type="http://schemas.openxmlformats.org/officeDocument/2006/relationships/notesSlide" Target="../notesSlides/notesSlide7.xml" /><ns0:Relationship Id="rId4" Type="http://schemas.openxmlformats.org/officeDocument/2006/relationships/image" Target="../media/image.png" /><ns0:Relationship Id="rIdAZAligned20261008" Type="http://schemas.openxmlformats.org/officeDocument/2006/relationships/image" Target="../media/az-aligned-20261008.png" /></ns0:Relationships>
</file>

<file path=ppt/slides/_rels/slide8.xml.rels><?xml version='1.0' encoding='utf-8'?>
<ns0:Relationships xmlns:ns0="http://schemas.openxmlformats.org/package/2006/relationships"><ns0:Relationship Id="R2529e88cebfe430d" Type="http://schemas.openxmlformats.org/officeDocument/2006/relationships/image" Target="../media/image12.png" /><ns0:Relationship Id="R83d8bb4cd0414410" Type="http://schemas.openxmlformats.org/officeDocument/2006/relationships/slideLayout" Target="../slideLayouts/slideLayout1.xml" /><ns0:Relationship Id="Rbed01f8b1db64b3e" Type="http://schemas.openxmlformats.org/officeDocument/2006/relationships/notesSlide" Target="../notesSlides/notesSlide8.xml" /><ns0:Relationship Id="rId4" Type="http://schemas.openxmlformats.org/officeDocument/2006/relationships/image" Target="../media/image.png" /><ns0:Relationship Id="rIdAZAligned20261008" Type="http://schemas.openxmlformats.org/officeDocument/2006/relationships/image" Target="../media/az-aligned-20261008.png" /></ns0:Relationships>
</file>

<file path=ppt/slides/_rels/slide9.xml.rels><?xml version='1.0' encoding='utf-8'?>
<ns0:Relationships xmlns:ns0="http://schemas.openxmlformats.org/package/2006/relationships"><ns0:Relationship Id="R30edfb10c71c4f34" Type="http://schemas.openxmlformats.org/officeDocument/2006/relationships/notesSlide" Target="../notesSlides/notesSlide9.xml" /><ns0:Relationship Id="R46e85793d0e74d23" Type="http://schemas.openxmlformats.org/officeDocument/2006/relationships/image" Target="../media/image14.png" /><ns0:Relationship Id="R529cf00df8ca4124" Type="http://schemas.openxmlformats.org/officeDocument/2006/relationships/slideLayout" Target="../slideLayouts/slideLayout1.xml" /><ns0:Relationship Id="Rbc0d8fd02a9641f3" Type="http://schemas.openxmlformats.org/officeDocument/2006/relationships/image" Target="../media/image13.png" /><ns0:Relationship Id="rId5" Type="http://schemas.openxmlformats.org/officeDocument/2006/relationships/image" Target="../media/image.png" /><ns0:Relationship Id="rIdAZAligned20261008" Type="http://schemas.openxmlformats.org/officeDocument/2006/relationships/image" Target="../media/az-aligned-20261008.png" /></ns0:Relationships>
</file>

<file path=ppt/slides/_rels/slide10.xml.rels><?xml version='1.0' encoding='utf-8'?>
<ns0:Relationships xmlns:ns0="http://schemas.openxmlformats.org/package/2006/relationships"><ns0:Relationship Id="R053bdb5291944cba" Type="http://schemas.openxmlformats.org/officeDocument/2006/relationships/slideLayout" Target="../slideLayouts/slideLayout1.xml" /><ns0:Relationship Id="R6cac12f656774215" Type="http://schemas.openxmlformats.org/officeDocument/2006/relationships/image" Target="../media/image15.png" /><ns0:Relationship Id="Rcfe1db79d56c4ecc" Type="http://schemas.openxmlformats.org/officeDocument/2006/relationships/notesSlide" Target="../notesSlides/notesSlide10.xml" /><ns0:Relationship Id="rId4" Type="http://schemas.openxmlformats.org/officeDocument/2006/relationships/image" Target="../media/image.png" /><ns0:Relationship Id="rIdAZAligned20261008" Type="http://schemas.openxmlformats.org/officeDocument/2006/relationships/image" Target="../media/az-aligned-20261008.png" /></ns0:Relationships>
</file>

<file path=ppt/slides/_rels/slide11.xml.rels><?xml version='1.0' encoding='utf-8'?>
<ns0:Relationships xmlns:ns0="http://schemas.openxmlformats.org/package/2006/relationships"><ns0:Relationship Id="Rb64c4815e1644437" Type="http://schemas.openxmlformats.org/officeDocument/2006/relationships/notesSlide" Target="../notesSlides/notesSlide11.xml" /><ns0:Relationship Id="Ref97bf27bfc9400d" Type="http://schemas.openxmlformats.org/officeDocument/2006/relationships/image" Target="../media/image16.png" /><ns0:Relationship Id="Rfb16b5ec71594243" Type="http://schemas.openxmlformats.org/officeDocument/2006/relationships/slideLayout" Target="../slideLayouts/slideLayout1.xml" /><ns0:Relationship Id="rId4" Type="http://schemas.openxmlformats.org/officeDocument/2006/relationships/image" Target="../media/image.png" /><ns0:Relationship Id="rIdAZAligned20261008" Type="http://schemas.openxmlformats.org/officeDocument/2006/relationships/image" Target="../media/az-aligned-20261008.png" /></ns0:Relationships>
</file>

<file path=ppt/slides/_rels/slide12.xml.rels><?xml version='1.0' encoding='utf-8'?>
<ns0:Relationships xmlns:ns0="http://schemas.openxmlformats.org/package/2006/relationships"><ns0:Relationship Id="R12a2e11cf10d484f" Type="http://schemas.openxmlformats.org/officeDocument/2006/relationships/slideLayout" Target="../slideLayouts/slideLayout1.xml" /><ns0:Relationship Id="R8e4a1e8186ba481f" Type="http://schemas.openxmlformats.org/officeDocument/2006/relationships/notesSlide" Target="../notesSlides/notesSlide12.xml" /><ns0:Relationship Id="Rebbc5594ca87497a" Type="http://schemas.openxmlformats.org/officeDocument/2006/relationships/image" Target="../media/image17.png" /><ns0:Relationship Id="rId4" Type="http://schemas.openxmlformats.org/officeDocument/2006/relationships/image" Target="../media/image.png" /><ns0:Relationship Id="rIdAZAligned20261008" Type="http://schemas.openxmlformats.org/officeDocument/2006/relationships/image" Target="../media/az-aligned-20261008.png" /></ns0:Relationships>
</file>

<file path=ppt/slides/_rels/slide13.xml.rels><?xml version='1.0' encoding='utf-8'?>
<ns0:Relationships xmlns:ns0="http://schemas.openxmlformats.org/package/2006/relationships"><ns0:Relationship Id="R8e5ea29f339145e4" Type="http://schemas.openxmlformats.org/officeDocument/2006/relationships/slideLayout" Target="../slideLayouts/slideLayout1.xml" /><ns0:Relationship Id="R9ce138818f714d56" Type="http://schemas.openxmlformats.org/officeDocument/2006/relationships/notesSlide" Target="../notesSlides/notesSlide13.xml" /><ns0:Relationship Id="Rb57e78bd5a6d4fb6" Type="http://schemas.openxmlformats.org/officeDocument/2006/relationships/image" Target="../media/image18.png" /><ns0:Relationship Id="rId4" Type="http://schemas.openxmlformats.org/officeDocument/2006/relationships/image" Target="../media/image.png" /><ns0:Relationship Id="rIdAZAligned20261008" Type="http://schemas.openxmlformats.org/officeDocument/2006/relationships/image" Target="../media/az-aligned-20261008.png" /></ns0:Relationships>
</file>

<file path=ppt/slides/_rels/slide14.xml.rels><?xml version='1.0' encoding='utf-8'?>
<ns0:Relationships xmlns:ns0="http://schemas.openxmlformats.org/package/2006/relationships"><ns0:Relationship Id="R389c8753135e49ac" Type="http://schemas.openxmlformats.org/officeDocument/2006/relationships/slideLayout" Target="../slideLayouts/slideLayout1.xml" /><ns0:Relationship Id="R4d3cf910c59542f3" Type="http://schemas.openxmlformats.org/officeDocument/2006/relationships/notesSlide" Target="../notesSlides/notesSlide14.xml" /><ns0:Relationship Id="R929cfe979ae94801" Type="http://schemas.openxmlformats.org/officeDocument/2006/relationships/image" Target="../media/image19.png" /><ns0:Relationship Id="rId4" Type="http://schemas.openxmlformats.org/officeDocument/2006/relationships/image" Target="../media/image.png" /><ns0:Relationship Id="rIdAZAligned20261008" Type="http://schemas.openxmlformats.org/officeDocument/2006/relationships/image" Target="../media/az-aligned-20261008.png" /></ns0:Relationships>
</file>

<file path=ppt/slides/_rels/slide15.xml.rels><?xml version='1.0' encoding='utf-8'?>
<ns0:Relationships xmlns:ns0="http://schemas.openxmlformats.org/package/2006/relationships"><ns0:Relationship Id="R2816c8c92be74a54" Type="http://schemas.openxmlformats.org/officeDocument/2006/relationships/image" Target="../media/image21.png" /><ns0:Relationship Id="Rad8cecac068e4761" Type="http://schemas.openxmlformats.org/officeDocument/2006/relationships/notesSlide" Target="../notesSlides/notesSlide15.xml" /><ns0:Relationship Id="Rbb9450ddcad046e1" Type="http://schemas.openxmlformats.org/officeDocument/2006/relationships/image" Target="../media/image20.png" /><ns0:Relationship Id="Rffe43c1f5a034277" Type="http://schemas.openxmlformats.org/officeDocument/2006/relationships/slideLayout" Target="../slideLayouts/slideLayout1.xml" /><ns0:Relationship Id="rId5" Type="http://schemas.openxmlformats.org/officeDocument/2006/relationships/image" Target="../media/image.png" /><ns0:Relationship Id="rIdAZAligned20261008" Type="http://schemas.openxmlformats.org/officeDocument/2006/relationships/image" Target="../media/az-aligned-20261008.png" /></ns0:Relationships>
</file>

<file path=ppt/slides/_rels/slide16.xml.rels><?xml version='1.0' encoding='utf-8'?>
<ns0:Relationships xmlns:ns0="http://schemas.openxmlformats.org/package/2006/relationships"><ns0:Relationship Id="Rb4a4612c65754834" Type="http://schemas.openxmlformats.org/officeDocument/2006/relationships/slideLayout" Target="../slideLayouts/slideLayout1.xml" /><ns0:Relationship Id="Rdaac0b2c0bd64782" Type="http://schemas.openxmlformats.org/officeDocument/2006/relationships/image" Target="../media/image22.png" /><ns0:Relationship Id="Re4ef7c86ff864c5f" Type="http://schemas.openxmlformats.org/officeDocument/2006/relationships/notesSlide" Target="../notesSlides/notesSlide16.xml" /><ns0:Relationship Id="rId4" Type="http://schemas.openxmlformats.org/officeDocument/2006/relationships/image" Target="../media/image.png" /><ns0:Relationship Id="rIdAZAligned20261008" Type="http://schemas.openxmlformats.org/officeDocument/2006/relationships/image" Target="../media/az-aligned-20261008.png" /></ns0:Relationships>
</file>

<file path=ppt/slides/_rels/slide17.xml.rels><?xml version='1.0' encoding='utf-8'?>
<ns0:Relationships xmlns:ns0="http://schemas.openxmlformats.org/package/2006/relationships"><ns0:Relationship Id="R4830c5c6870d451c" Type="http://schemas.openxmlformats.org/officeDocument/2006/relationships/slideLayout" Target="../slideLayouts/slideLayout1.xml" /><ns0:Relationship Id="Re5b2cadd3dde44b3" Type="http://schemas.openxmlformats.org/officeDocument/2006/relationships/image" Target="../media/image23.png" /><ns0:Relationship Id="Rf0f358c89b6c4a78" Type="http://schemas.openxmlformats.org/officeDocument/2006/relationships/notesSlide" Target="../notesSlides/notesSlide17.xml" /><ns0:Relationship Id="rId4" Type="http://schemas.openxmlformats.org/officeDocument/2006/relationships/image" Target="../media/image.png" /><ns0:Relationship Id="rIdAZAligned20261008" Type="http://schemas.openxmlformats.org/officeDocument/2006/relationships/image" Target="../media/az-aligned-20261008.png" /></ns0:Relationships>
</file>

<file path=ppt/slides/_rels/slide18.xml.rels><?xml version='1.0' encoding='utf-8'?>
<ns0:Relationships xmlns:ns0="http://schemas.openxmlformats.org/package/2006/relationships"><ns0:Relationship Id="R5408b9351bb7447f" Type="http://schemas.openxmlformats.org/officeDocument/2006/relationships/slideLayout" Target="../slideLayouts/slideLayout1.xml" /><ns0:Relationship Id="R86fd06896b854ea9" Type="http://schemas.openxmlformats.org/officeDocument/2006/relationships/image" Target="../media/image24.png" /><ns0:Relationship Id="Rbeddb6d999b945ad" Type="http://schemas.openxmlformats.org/officeDocument/2006/relationships/notesSlide" Target="../notesSlides/notesSlide18.xml" /><ns0:Relationship Id="rId4" Type="http://schemas.openxmlformats.org/officeDocument/2006/relationships/image" Target="../media/image.png" /><ns0:Relationship Id="rIdAZAligned20261008" Type="http://schemas.openxmlformats.org/officeDocument/2006/relationships/image" Target="../media/az-aligned-20261008.png" /></ns0:Relationships>
</file>

<file path=ppt/slides/_rels/slide19.xml.rels><?xml version='1.0' encoding='utf-8'?>
<ns0:Relationships xmlns:ns0="http://schemas.openxmlformats.org/package/2006/relationships"><ns0:Relationship Id="R077503bacd5f496a" Type="http://schemas.openxmlformats.org/officeDocument/2006/relationships/image" Target="../media/image25.png" /><ns0:Relationship Id="R9b5c492739a74ab9" Type="http://schemas.openxmlformats.org/officeDocument/2006/relationships/notesSlide" Target="../notesSlides/notesSlide19.xml" /><ns0:Relationship Id="Rae6c6443961948f9" Type="http://schemas.openxmlformats.org/officeDocument/2006/relationships/slideLayout" Target="../slideLayouts/slideLayout1.xml" /><ns0:Relationship Id="rId4" Type="http://schemas.openxmlformats.org/officeDocument/2006/relationships/image" Target="../media/image.png" /><ns0:Relationship Id="rIdAZAligned20261008" Type="http://schemas.openxmlformats.org/officeDocument/2006/relationships/image" Target="../media/az-aligned-20261008.png" /></ns0:Relationships>
</file>

<file path=ppt/slides/_rels/slide20.xml.rels><?xml version='1.0' encoding='utf-8'?>
<ns0:Relationships xmlns:ns0="http://schemas.openxmlformats.org/package/2006/relationships"><ns0:Relationship Id="R3a2aa6de74b84512" Type="http://schemas.openxmlformats.org/officeDocument/2006/relationships/slideLayout" Target="../slideLayouts/slideLayout1.xml" /><ns0:Relationship Id="Ra66e719eccf441d7" Type="http://schemas.openxmlformats.org/officeDocument/2006/relationships/notesSlide" Target="../notesSlides/notesSlide20.xml" /><ns0:Relationship Id="Rc146c8da909e47cb" Type="http://schemas.openxmlformats.org/officeDocument/2006/relationships/image" Target="../media/image26.png" /><ns0:Relationship Id="rId4" Type="http://schemas.openxmlformats.org/officeDocument/2006/relationships/image" Target="../media/image.png" /><ns0:Relationship Id="rIdAZAligned20261008" Type="http://schemas.openxmlformats.org/officeDocument/2006/relationships/image" Target="../media/az-aligned-20261008.png" /></ns0:Relationships>
</file>

<file path=ppt/slides/_rels/slide21.xml.rels><?xml version='1.0' encoding='utf-8'?>
<ns0:Relationships xmlns:ns0="http://schemas.openxmlformats.org/package/2006/relationships"><ns0:Relationship Id="R4f9164e6b54e49fe" Type="http://schemas.openxmlformats.org/officeDocument/2006/relationships/notesSlide" Target="../notesSlides/notesSlide21.xml" /><ns0:Relationship Id="R9f81a67aa6604b9a" Type="http://schemas.openxmlformats.org/officeDocument/2006/relationships/slideLayout" Target="../slideLayouts/slideLayout1.xml" /><ns0:Relationship Id="Rd9e6ab8109204365" Type="http://schemas.openxmlformats.org/officeDocument/2006/relationships/image" Target="../media/image27.png" /><ns0:Relationship Id="rId4" Type="http://schemas.openxmlformats.org/officeDocument/2006/relationships/image" Target="../media/image.png" /><ns0:Relationship Id="rIdAZAligned20261008" Type="http://schemas.openxmlformats.org/officeDocument/2006/relationships/image" Target="../media/az-aligned-20261008.png" /></ns0:Relationships>
</file>

<file path=ppt/slides/_rels/slide22.xml.rels><?xml version='1.0' encoding='utf-8'?>
<ns0:Relationships xmlns:ns0="http://schemas.openxmlformats.org/package/2006/relationships"><ns0:Relationship Id="Rbc0d2cd140804a00" Type="http://schemas.openxmlformats.org/officeDocument/2006/relationships/notesSlide" Target="../notesSlides/notesSlide22.xml" /><ns0:Relationship Id="Ref0f549613424049" Type="http://schemas.openxmlformats.org/officeDocument/2006/relationships/slideLayout" Target="../slideLayouts/slideLayout1.xml" /><ns0:Relationship Id="Rfbf0876a99ff488f" Type="http://schemas.openxmlformats.org/officeDocument/2006/relationships/image" Target="../media/image28.png" /><ns0:Relationship Id="rId4" Type="http://schemas.openxmlformats.org/officeDocument/2006/relationships/image" Target="../media/image.png" /><ns0:Relationship Id="rIdAZAligned20261008" Type="http://schemas.openxmlformats.org/officeDocument/2006/relationships/image" Target="../media/az-aligned-20261008.png" /></ns0:Relationships>
</file>

<file path=ppt/slides/_rels/slide23.xml.rels><?xml version='1.0' encoding='utf-8'?>
<ns0:Relationships xmlns:ns0="http://schemas.openxmlformats.org/package/2006/relationships"><ns0:Relationship Id="R1d8a6797eede43a6" Type="http://schemas.openxmlformats.org/officeDocument/2006/relationships/image" Target="../media/image29.png" /><ns0:Relationship Id="R2c368dfe33084ef6" Type="http://schemas.openxmlformats.org/officeDocument/2006/relationships/image" Target="../media/image30.png" /><ns0:Relationship Id="R32630e9a51a1410f" Type="http://schemas.openxmlformats.org/officeDocument/2006/relationships/notesSlide" Target="../notesSlides/notesSlide23.xml" /><ns0:Relationship Id="R908b82d1593d473b" Type="http://schemas.openxmlformats.org/officeDocument/2006/relationships/slideLayout" Target="../slideLayouts/slideLayout1.xml" /><ns0:Relationship Id="rId5" Type="http://schemas.openxmlformats.org/officeDocument/2006/relationships/image" Target="../media/image.png" /><ns0:Relationship Id="rIdAZAligned20261008" Type="http://schemas.openxmlformats.org/officeDocument/2006/relationships/image" Target="../media/az-aligned-20261008.png" /></ns0:Relationships>
</file>

<file path=ppt/slides/_rels/slide24.xml.rels><?xml version='1.0' encoding='utf-8'?>
<ns0:Relationships xmlns:ns0="http://schemas.openxmlformats.org/package/2006/relationships"><ns0:Relationship Id="Ra8bc56454c4a44dc" Type="http://schemas.openxmlformats.org/officeDocument/2006/relationships/image" Target="../media/image32.png" /><ns0:Relationship Id="Raedc9efbfc674a09" Type="http://schemas.openxmlformats.org/officeDocument/2006/relationships/slideLayout" Target="../slideLayouts/slideLayout1.xml" /><ns0:Relationship Id="Rd9d6eaba5b0740cd" Type="http://schemas.openxmlformats.org/officeDocument/2006/relationships/image" Target="../media/image31.png" /><ns0:Relationship Id="Rf02ace8e4183473d" Type="http://schemas.openxmlformats.org/officeDocument/2006/relationships/notesSlide" Target="../notesSlides/notesSlide24.xml" /><ns0:Relationship Id="rId5" Type="http://schemas.openxmlformats.org/officeDocument/2006/relationships/image" Target="../media/image.png" /><ns0:Relationship Id="rIdAZAligned20261008" Type="http://schemas.openxmlformats.org/officeDocument/2006/relationships/image" Target="../media/az-aligned-20261008.png" /></ns0:Relationships>
</file>

<file path=ppt/slides/_rels/slide25.xml.rels><?xml version='1.0' encoding='utf-8'?>
<ns0:Relationships xmlns:ns0="http://schemas.openxmlformats.org/package/2006/relationships"><ns0:Relationship Id="R8b822b1849d64a71" Type="http://schemas.openxmlformats.org/officeDocument/2006/relationships/image" Target="../media/image33.png" /><ns0:Relationship Id="R90d6f626c4814bed" Type="http://schemas.openxmlformats.org/officeDocument/2006/relationships/notesSlide" Target="../notesSlides/notesSlide25.xml" /><ns0:Relationship Id="Rb57402faf00c430c" Type="http://schemas.openxmlformats.org/officeDocument/2006/relationships/slideLayout" Target="../slideLayouts/slideLayout1.xml" /><ns0:Relationship Id="rId4" Type="http://schemas.openxmlformats.org/officeDocument/2006/relationships/image" Target="../media/image.png" /><ns0:Relationship Id="rIdAZAligned20261008" Type="http://schemas.openxmlformats.org/officeDocument/2006/relationships/image" Target="../media/az-aligned-20261008.png" /></ns0:Relationships>
</file>

<file path=ppt/slides/_rels/slide26.xml.rels><?xml version='1.0' encoding='utf-8'?>
<ns0:Relationships xmlns:ns0="http://schemas.openxmlformats.org/package/2006/relationships"><ns0:Relationship Id="R3f251b662e6045b8" Type="http://schemas.openxmlformats.org/officeDocument/2006/relationships/image" Target="../media/image34.png" /><ns0:Relationship Id="R68041569837f486a" Type="http://schemas.openxmlformats.org/officeDocument/2006/relationships/notesSlide" Target="../notesSlides/notesSlide26.xml" /><ns0:Relationship Id="Rc7c443a547d743df" Type="http://schemas.openxmlformats.org/officeDocument/2006/relationships/slideLayout" Target="../slideLayouts/slideLayout1.xml" /><ns0:Relationship Id="rId4" Type="http://schemas.openxmlformats.org/officeDocument/2006/relationships/image" Target="../media/image.png" /><ns0:Relationship Id="rIdAZAligned20261008" Type="http://schemas.openxmlformats.org/officeDocument/2006/relationships/image" Target="../media/az-aligned-20261008.png" /></ns0:Relationships>
</file>

<file path=ppt/slides/_rels/slide27.xml.rels><?xml version='1.0' encoding='utf-8'?>
<ns0:Relationships xmlns:ns0="http://schemas.openxmlformats.org/package/2006/relationships"><ns0:Relationship Id="R1a152ded44fc40d8" Type="http://schemas.openxmlformats.org/officeDocument/2006/relationships/image" Target="../media/image35.png" /><ns0:Relationship Id="R8a06dd765a8f4c5e" Type="http://schemas.openxmlformats.org/officeDocument/2006/relationships/notesSlide" Target="../notesSlides/notesSlide27.xml" /><ns0:Relationship Id="Rbf0ae2809215489e" Type="http://schemas.openxmlformats.org/officeDocument/2006/relationships/slideLayout" Target="../slideLayouts/slideLayout1.xml" /><ns0:Relationship Id="rId4" Type="http://schemas.openxmlformats.org/officeDocument/2006/relationships/image" Target="../media/image.png" /><ns0:Relationship Id="rIdAZAligned20261008" Type="http://schemas.openxmlformats.org/officeDocument/2006/relationships/image" Target="../media/az-aligned-20261008.png" /></ns0:Relationships>
</file>

<file path=ppt/slides/_rels/slide28.xml.rels><?xml version='1.0' encoding='utf-8'?>
<ns0:Relationships xmlns:ns0="http://schemas.openxmlformats.org/package/2006/relationships"><ns0:Relationship Id="R4e0e657f6ea5418e" Type="http://schemas.openxmlformats.org/officeDocument/2006/relationships/image" Target="../media/image36.png" /><ns0:Relationship Id="Re29f793d6ade4382" Type="http://schemas.openxmlformats.org/officeDocument/2006/relationships/notesSlide" Target="../notesSlides/notesSlide28.xml" /><ns0:Relationship Id="Rf706940fb7054064" Type="http://schemas.openxmlformats.org/officeDocument/2006/relationships/slideLayout" Target="../slideLayouts/slideLayout1.xml" /><ns0:Relationship Id="rId4" Type="http://schemas.openxmlformats.org/officeDocument/2006/relationships/image" Target="../media/image.png" /><ns0:Relationship Id="rIdAZAligned20261008" Type="http://schemas.openxmlformats.org/officeDocument/2006/relationships/image" Target="../media/az-aligned-20261008.png" /></ns0:Relationships>
</file>

<file path=ppt/slides/_rels/slide29.xml.rels><?xml version='1.0' encoding='utf-8'?>
<ns0:Relationships xmlns:ns0="http://schemas.openxmlformats.org/package/2006/relationships"><ns0:Relationship Id="R027b410687634b25" Type="http://schemas.openxmlformats.org/officeDocument/2006/relationships/notesSlide" Target="../notesSlides/notesSlide29.xml" /><ns0:Relationship Id="R209bfd5b592d43d2" Type="http://schemas.openxmlformats.org/officeDocument/2006/relationships/slideLayout" Target="../slideLayouts/slideLayout1.xml" /><ns0:Relationship Id="R8b386d9485694f89" Type="http://schemas.openxmlformats.org/officeDocument/2006/relationships/image" Target="../media/image38.png" /><ns0:Relationship Id="Rf10699d8b511431c" Type="http://schemas.openxmlformats.org/officeDocument/2006/relationships/image" Target="../media/image37.png" /><ns0:Relationship Id="rId5" Type="http://schemas.openxmlformats.org/officeDocument/2006/relationships/image" Target="../media/image.png" /><ns0:Relationship Id="rIdAZAligned20261008" Type="http://schemas.openxmlformats.org/officeDocument/2006/relationships/image" Target="../media/az-aligned-20261008.png" /></ns0:Relationships>
</file>

<file path=ppt/slides/_rels/slide30.xml.rels><?xml version='1.0' encoding='utf-8'?>
<ns0:Relationships xmlns:ns0="http://schemas.openxmlformats.org/package/2006/relationships"><ns0:Relationship Id="Ra6030a54ce5d4c10" Type="http://schemas.openxmlformats.org/officeDocument/2006/relationships/image" Target="../media/image40.png" /><ns0:Relationship Id="Rc6c056ade56a49d9" Type="http://schemas.openxmlformats.org/officeDocument/2006/relationships/image" Target="../media/image39.png" /><ns0:Relationship Id="Rdebc24ea1ea04246" Type="http://schemas.openxmlformats.org/officeDocument/2006/relationships/slideLayout" Target="../slideLayouts/slideLayout1.xml" /><ns0:Relationship Id="Rf56d8b19285c485c" Type="http://schemas.openxmlformats.org/officeDocument/2006/relationships/notesSlide" Target="../notesSlides/notesSlide30.xml" /><ns0:Relationship Id="rId5" Type="http://schemas.openxmlformats.org/officeDocument/2006/relationships/image" Target="../media/image.png" /><ns0:Relationship Id="rIdAZAligned20261008" Type="http://schemas.openxmlformats.org/officeDocument/2006/relationships/image" Target="../media/az-aligned-20261008.png" /></ns0:Relationships>
</file>

<file path=ppt/slides/_rels/slide31.xml.rels><?xml version='1.0' encoding='utf-8'?>
<ns0:Relationships xmlns:ns0="http://schemas.openxmlformats.org/package/2006/relationships"><ns0:Relationship Id="R26bb962f222340f1" Type="http://schemas.openxmlformats.org/officeDocument/2006/relationships/image" Target="../media/image41.png" /><ns0:Relationship Id="R8838c6e2e28444bb" Type="http://schemas.openxmlformats.org/officeDocument/2006/relationships/slideLayout" Target="../slideLayouts/slideLayout1.xml" /><ns0:Relationship Id="Rba2d3e7dd33a4c97" Type="http://schemas.openxmlformats.org/officeDocument/2006/relationships/notesSlide" Target="../notesSlides/notesSlide31.xml" /><ns0:Relationship Id="rId4" Type="http://schemas.openxmlformats.org/officeDocument/2006/relationships/image" Target="../media/image.png" /><ns0:Relationship Id="rIdAZAligned20261008" Type="http://schemas.openxmlformats.org/officeDocument/2006/relationships/image" Target="../media/az-aligned-20261008.png" /></ns0:Relationships>
</file>

<file path=ppt/slides/_rels/slide32.xml.rels><?xml version='1.0' encoding='utf-8'?>
<ns0:Relationships xmlns:ns0="http://schemas.openxmlformats.org/package/2006/relationships"><ns0:Relationship Id="R12bc4b9574344872" Type="http://schemas.openxmlformats.org/officeDocument/2006/relationships/slideLayout" Target="../slideLayouts/slideLayout1.xml" /><ns0:Relationship Id="R51a9990d8be3446f" Type="http://schemas.openxmlformats.org/officeDocument/2006/relationships/image" Target="../media/image42.png" /><ns0:Relationship Id="R67fadb8ab110407e" Type="http://schemas.openxmlformats.org/officeDocument/2006/relationships/image" Target="../media/image43.png" /><ns0:Relationship Id="Rafbc8f3b809948ff" Type="http://schemas.openxmlformats.org/officeDocument/2006/relationships/notesSlide" Target="../notesSlides/notesSlide32.xml" /><ns0:Relationship Id="rId5" Type="http://schemas.openxmlformats.org/officeDocument/2006/relationships/image" Target="../media/image.png" /><ns0:Relationship Id="rIdAZAligned20261008" Type="http://schemas.openxmlformats.org/officeDocument/2006/relationships/image" Target="../media/az-aligned-20261008.png" /></ns0:Relationships>
</file>

<file path=ppt/slides/slide1.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14" name="">
            <ns1:extLst>
              <ns1:ext uri="{FF2B5EF4-FFF2-40B4-BE49-F238E27FC236}">
                <ns2:creationId id="{E1079E69-7820-4BFE-80C6-BE7925A33C47}"/>
              </ns1:ext>
            </ns1:extLst>
          </ns0:cNvPr>
          <ns0:cNvSpPr>
            <ns1:spLocks noGrp="1"/>
          </ns0:cNvSpPr>
          <ns0:nvPr/>
        </ns0:nvSpPr>
        <ns0:spPr>
          <ns1:xfrm>
            <ns1:off x="0" y="0"/>
            <ns1:ext cx="12192000" cy="666750"/>
          </ns1:xfrm>
          <ns1:prstGeom prst="rect">
            <ns1:avLst/>
          </ns1:prstGeom>
          <ns1:solidFill>
            <ns1:srgbClr val="102D47"/>
          </ns1:solidFill>
          <ns1:ln w="0">
            <ns1:noFill/>
          </ns1:ln>
        </ns0:spPr>
        <ns0:txBody>
          <ns1:bodyPr/>
          <ns1:p/>
        </ns0:txBody>
      </ns0:sp>
      <ns0:sp>
        <ns0:nvSpPr>
          <ns0:cNvPr id="4" name="">
            <ns1:extLst>
              <ns1:ext uri="{FF2B5EF4-FFF2-40B4-BE49-F238E27FC236}">
                <ns2:creationId id="{2CD1D722-E05A-46DD-821F-02771CE1D10A}"/>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손해보험 2강</ns1:t>
            </ns1:r>
          </ns1:p>
        </ns0:txBody>
      </ns0:sp>
      <ns0:sp>
        <ns0:nvSpPr>
          <ns0:cNvPr id="5" name="">
            <ns1:extLst>
              <ns1:ext uri="{FF2B5EF4-FFF2-40B4-BE49-F238E27FC236}">
                <ns2:creationId id="{35E3A9EC-8FF1-4D6D-99B1-395C8FE9349F}"/>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01 / 32</ns1:t>
            </ns1:r>
          </ns1:p>
        </ns0:txBody>
      </ns0:sp>
      <ns0:sp>
        <ns0:nvSpPr>
          <ns0:cNvPr id="6" name="">
            <ns1:extLst>
              <ns1:ext uri="{FF2B5EF4-FFF2-40B4-BE49-F238E27FC236}">
                <ns2:creationId id="{7191D548-4D52-4CD8-AA5F-9D0C2B420B17}"/>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txBody>
          <ns1:bodyPr/>
          <ns1:p/>
        </ns0:txBody>
      </ns0:sp>
      <ns0:pic>
        <ns0:nvPicPr>
          <ns0:cNvPr id="20" name=""/>
          <ns0:cNvPicPr>
            <ns1:picLocks noChangeAspect="1"/>
          </ns0:cNvPicPr>
          <ns0:nvPr/>
        </ns0:nvPicPr>
        <ns0:blipFill>
          <ns1:blip ns3:embed="R318dbe80bebe4777"/>
          <ns1:srcRect l="23924" t="0" r="23924" b="0"/>
          <ns1:stretch>
            <ns1:fillRect l="0" t="0" r="0" b="0"/>
          </ns1:stretch>
        </ns0:blipFill>
        <ns0:spPr>
          <ns1:xfrm>
            <ns1:off x="7762875" y="1724025"/>
            <ns1:ext cx="3971925" cy="4286250"/>
          </ns1:xfrm>
          <ns1:prstGeom prst="rect">
            <ns1:avLst/>
          </ns1:prstGeom>
        </ns0:spPr>
      </ns0:pic>
      <ns0:sp>
        <ns0:nvSpPr>
          <ns0:cNvPr id="8" name="">
            <ns1:extLst>
              <ns1:ext uri="{FF2B5EF4-FFF2-40B4-BE49-F238E27FC236}">
                <ns2:creationId id="{29186FBB-CF59-4299-99F9-249A17098717}"/>
              </ns1:ext>
            </ns1:extLst>
          </ns0:cNvPr>
          <ns0:cNvSpPr>
            <ns1:spLocks noGrp="1"/>
          </ns0:cNvSpPr>
          <ns0:nvPr/>
        </ns0:nvSpPr>
        <ns0:spPr>
          <ns1:xfrm>
            <ns1:off x="457200" y="723900"/>
            <ns1:ext cx="11239500" cy="1307783"/>
          </ns1:xfrm>
          <ns1:prstGeom prst="rect">
            <ns1:avLst/>
          </ns1:prstGeom>
          <ns1:noFill/>
          <ns1:ln w="0">
            <ns1:noFill/>
          </ns1:ln>
        </ns0:spPr>
        <ns0:txBody>
          <ns1:bodyPr>
            <ns1:noAutofit/>
          </ns1:bodyPr>
          <ns1:lstStyle/>
          <ns1:p>
            <ns1:pPr>
              <ns1:defRPr sz="3675">
                <ns1:solidFill>
                  <ns1:srgbClr val="FFFFFF"/>
                </ns1:solidFill>
                <ns1:latin typeface="Paperlogy 6 SemiBold"/>
                <ns1:ea typeface="Paperlogy 6 SemiBold"/>
                <ns1:cs typeface="Paperlogy 6 SemiBold"/>
              </ns1:defRPr>
            </ns1:pPr>
            <ns1:r>
              <ns1:rPr sz="3675">
                <ns1:solidFill>
                  <ns1:srgbClr val="FFFFFF"/>
                </ns1:solidFill>
                <ns1:latin typeface="Paperlogy 6 SemiBold"/>
                <ns1:ea typeface="Paperlogy 6 SemiBold"/>
                <ns1:cs typeface="Paperlogy 6 SemiBold"/>
              </ns1:rPr>
              <ns1:t>오래 유지하는 보험과</ns1:t>
            </ns1:r>
          </ns1:p>
          <ns1:p>
            <ns1:pPr>
              <ns1:defRPr sz="3675">
                <ns1:solidFill>
                  <ns1:srgbClr val="FFFFFF"/>
                </ns1:solidFill>
                <ns1:latin typeface="Paperlogy 6 SemiBold"/>
                <ns1:ea typeface="Paperlogy 6 SemiBold"/>
                <ns1:cs typeface="Paperlogy 6 SemiBold"/>
              </ns1:defRPr>
            </ns1:pPr>
            <ns1:r>
              <ns1:rPr sz="3675">
                <ns1:solidFill>
                  <ns1:srgbClr val="FFFFFF"/>
                </ns1:solidFill>
                <ns1:latin typeface="Paperlogy 6 SemiBold"/>
                <ns1:ea typeface="Paperlogy 6 SemiBold"/>
                <ns1:cs typeface="Paperlogy 6 SemiBold"/>
              </ns1:rPr>
              <ns1:t>노후자금의 구조</ns1:t>
            </ns1:r>
          </ns1:p>
        </ns0:txBody>
      </ns0:sp>
      <ns0:sp>
        <ns0:nvSpPr>
          <ns0:cNvPr id="9" name="">
            <ns1:extLst>
              <ns1:ext uri="{FF2B5EF4-FFF2-40B4-BE49-F238E27FC236}">
                <ns2:creationId id="{B573556F-BD2D-44A8-A66D-24569394CAC3}"/>
              </ns1:ext>
            </ns1:extLst>
          </ns0:cNvPr>
          <ns0:cNvSpPr>
            <ns1:spLocks noGrp="1"/>
          </ns0:cNvSpPr>
          <ns0:nvPr/>
        </ns0:nvSpPr>
        <ns0:spPr>
          <ns1:xfrm>
            <ns1:off x="457200" y="2107883"/>
            <ns1:ext cx="552450" cy="38100"/>
          </ns1:xfrm>
          <ns1:prstGeom prst="roundRect">
            <ns1:avLst>
              <ns1:gd name="adj" fmla="val 50000"/>
            </ns1:avLst>
          </ns1:prstGeom>
          <ns1:solidFill>
            <ns1:srgbClr val="2AA6A0"/>
          </ns1:solidFill>
          <ns1:ln w="0">
            <ns1:noFill/>
          </ns1:ln>
        </ns0:spPr>
        <ns0:txBody>
          <ns1:bodyPr/>
          <ns1:p/>
        </ns0:txBody>
      </ns0:sp>
      <ns0:sp>
        <ns0:nvSpPr>
          <ns0:cNvPr id="10" name="">
            <ns1:extLst>
              <ns1:ext uri="{FF2B5EF4-FFF2-40B4-BE49-F238E27FC236}">
                <ns2:creationId id="{37C5D490-1D7E-4BEF-B758-B5317EC91294}"/>
              </ns1:ext>
            </ns1:extLst>
          </ns0:cNvPr>
          <ns0:cNvSpPr>
            <ns1:spLocks noGrp="1"/>
          </ns0:cNvSpPr>
          <ns0:nvPr/>
        </ns0:nvSpPr>
        <ns0:spPr>
          <ns1:xfrm>
            <ns1:off x="476250" y="2362200"/>
            <ns1:ext cx="6667500" cy="420529"/>
          </ns1:xfrm>
          <ns1:prstGeom prst="rect">
            <ns1:avLst/>
          </ns1:prstGeom>
          <ns1:noFill/>
          <ns1:ln w="0">
            <ns1:noFill/>
          </ns1:ln>
        </ns0:spPr>
        <ns0:txBody>
          <ns1:bodyPr>
            <ns1:noAutofit/>
          </ns1:bodyPr>
          <ns1:lstStyle/>
          <ns1:p>
            <ns1:pPr>
              <ns1:defRPr sz="2175">
                <ns1:solidFill>
                  <ns1:srgbClr val="87C9FF"/>
                </ns1:solidFill>
                <ns1:latin typeface="Paperlogy 6 SemiBold"/>
                <ns1:ea typeface="Paperlogy 6 SemiBold"/>
                <ns1:cs typeface="Paperlogy 6 SemiBold"/>
              </ns1:defRPr>
            </ns1:pPr>
            <ns1:r>
              <ns1:rPr sz="2175">
                <ns1:solidFill>
                  <ns1:srgbClr val="87C9FF"/>
                </ns1:solidFill>
                <ns1:latin typeface="Paperlogy 6 SemiBold"/>
                <ns1:ea typeface="Paperlogy 6 SemiBold"/>
                <ns1:cs typeface="Paperlogy 6 SemiBold"/>
              </ns1:rPr>
              <ns1:t>장기손해보험</ns1:t>
            </ns1:r>
          </ns1:p>
        </ns0:txBody>
      </ns0:sp>
      <ns0:sp>
        <ns0:nvSpPr>
          <ns0:cNvPr id="11" name="">
            <ns1:extLst>
              <ns1:ext uri="{FF2B5EF4-FFF2-40B4-BE49-F238E27FC236}">
                <ns2:creationId id="{FC269FE1-9B64-422F-A768-0BB814CD78E2}"/>
              </ns1:ext>
            </ns1:extLst>
          </ns0:cNvPr>
          <ns0:cNvSpPr>
            <ns1:spLocks noGrp="1"/>
          </ns0:cNvSpPr>
          <ns0:nvPr/>
        </ns0:nvSpPr>
        <ns0:spPr>
          <ns1:xfrm>
            <ns1:off x="457200" y="2943225"/>
            <ns1:ext cx="6724650" cy="600551"/>
          </ns1:xfrm>
          <ns1:prstGeom prst="rect">
            <ns1:avLst/>
          </ns1:prstGeom>
          <ns1:noFill/>
          <ns1:ln w="0">
            <ns1:noFill/>
          </ns1:ln>
        </ns0:spPr>
        <ns0:txBody>
          <ns1:bodyPr>
            <ns1:noAutofit/>
          </ns1:bodyPr>
          <ns1:lstStyle/>
          <ns1:p>
            <ns1:pPr>
              <ns1:defRPr sz="3225">
                <ns1:solidFill>
                  <ns1:srgbClr val="FFFFFF"/>
                </ns1:solidFill>
                <ns1:latin typeface="Paperlogy 6 SemiBold"/>
                <ns1:ea typeface="Paperlogy 6 SemiBold"/>
                <ns1:cs typeface="Paperlogy 6 SemiBold"/>
              </ns1:defRPr>
            </ns1:pPr>
            <ns1:r>
              <ns1:rPr sz="3225">
                <ns1:solidFill>
                  <ns1:srgbClr val="FFFFFF"/>
                </ns1:solidFill>
                <ns1:latin typeface="Paperlogy 6 SemiBold"/>
                <ns1:ea typeface="Paperlogy 6 SemiBold"/>
                <ns1:cs typeface="Paperlogy 6 SemiBold"/>
              </ns1:rPr>
              <ns1:t>보험료·환급금·계약 유지</ns1:t>
            </ns1:r>
          </ns1:p>
        </ns0:txBody>
      </ns0:sp>
      <ns0:sp>
        <ns0:nvSpPr>
          <ns0:cNvPr id="12" name="">
            <ns1:extLst>
              <ns1:ext uri="{FF2B5EF4-FFF2-40B4-BE49-F238E27FC236}">
                <ns2:creationId id="{1B5F28C9-9070-4F8B-B4F8-5B35EB543B68}"/>
              </ns1:ext>
            </ns1:extLst>
          </ns0:cNvPr>
          <ns0:cNvSpPr>
            <ns1:spLocks noGrp="1"/>
          </ns0:cNvSpPr>
          <ns0:nvPr/>
        </ns0:nvSpPr>
        <ns0:spPr>
          <ns1:xfrm>
            <ns1:off x="476250" y="4476750"/>
            <ns1:ext cx="6667500" cy="394811"/>
          </ns1:xfrm>
          <ns1:prstGeom prst="rect">
            <ns1:avLst/>
          </ns1:prstGeom>
          <ns1:noFill/>
          <ns1:ln w="0">
            <ns1:noFill/>
          </ns1:ln>
        </ns0:spPr>
        <ns0:txBody>
          <ns1:bodyPr>
            <ns1:noAutofit/>
          </ns1:bodyPr>
          <ns1:lstStyle/>
          <ns1:p>
            <ns1:pPr>
              <ns1:defRPr sz="2025">
                <ns1:solidFill>
                  <ns1:srgbClr val="F1C779"/>
                </ns1:solidFill>
                <ns1:latin typeface="Paperlogy 6 SemiBold"/>
                <ns1:ea typeface="Paperlogy 6 SemiBold"/>
                <ns1:cs typeface="Paperlogy 6 SemiBold"/>
              </ns1:defRPr>
            </ns1:pPr>
            <ns1:r>
              <ns1:rPr sz="2025">
                <ns1:solidFill>
                  <ns1:srgbClr val="F1C779"/>
                </ns1:solidFill>
                <ns1:latin typeface="Paperlogy 6 SemiBold"/>
                <ns1:ea typeface="Paperlogy 6 SemiBold"/>
                <ns1:cs typeface="Paperlogy 6 SemiBold"/>
              </ns1:rPr>
              <ns1:t>연금과 퇴직연금</ns1:t>
            </ns1:r>
          </ns1:p>
        </ns0:txBody>
      </ns0:sp>
      <ns0:sp>
        <ns0:nvSpPr>
          <ns0:cNvPr id="13" name="">
            <ns1:extLst>
              <ns1:ext uri="{FF2B5EF4-FFF2-40B4-BE49-F238E27FC236}">
                <ns2:creationId id="{F57DA497-210B-4F55-A691-93E901D5F5BD}"/>
              </ns1:ext>
            </ns1:extLst>
          </ns0:cNvPr>
          <ns0:cNvSpPr>
            <ns1:spLocks noGrp="1"/>
          </ns0:cNvSpPr>
          <ns0:nvPr/>
        </ns0:nvSpPr>
        <ns0:spPr>
          <ns1:xfrm>
            <ns1:off x="476250" y="4972050"/>
            <ns1:ext cx="6667500" cy="420529"/>
          </ns1:xfrm>
          <ns1:prstGeom prst="rect">
            <ns1:avLst/>
          </ns1:prstGeom>
          <ns1:noFill/>
          <ns1:ln w="0">
            <ns1:noFill/>
          </ns1:ln>
        </ns0:spPr>
        <ns0:txBody>
          <ns1:bodyPr>
            <ns1:noAutofit/>
          </ns1:bodyPr>
          <ns1:lstStyle/>
          <ns1:p>
            <ns1:pPr>
              <ns1:defRPr sz="2175">
                <ns1:solidFill>
                  <ns1:srgbClr val="FFFFFF"/>
                </ns1:solidFill>
                <ns1:latin typeface="Paperlogy 4 Regular"/>
                <ns1:ea typeface="Paperlogy 4 Regular"/>
                <ns1:cs typeface="Paperlogy 4 Regular"/>
              </ns1:defRPr>
            </ns1:pPr>
            <ns1:r>
              <ns1:rPr sz="2175">
                <ns1:solidFill>
                  <ns1:srgbClr val="FFFFFF"/>
                </ns1:solidFill>
                <ns1:latin typeface="Paperlogy 4 Regular"/>
                <ns1:ea typeface="Paperlogy 4 Regular"/>
                <ns1:cs typeface="Paperlogy 4 Regular"/>
              </ns1:rPr>
              <ns1:t>납입·수령·세금의 기준</ns1:t>
            </ns1:r>
          </ns1:p>
        </ns0:txBody>
      </ns0:sp>
      <ns0:sp>
        <ns0:nvSpPr>
          <ns0:cNvPr id="21" name="Rectangle 20"/>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272895956"/>
      </ns0:ext>
    </ns0:extLst>
  </ns0:cSld>
</ns0:sld>
</file>

<file path=ppt/slides/slide2.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8" name="">
            <ns1:extLst>
              <ns1:ext uri="{FF2B5EF4-FFF2-40B4-BE49-F238E27FC236}">
                <ns2:creationId id="{5B3B7882-4269-4047-96EC-FE0BDB092D0C}"/>
              </ns1:ext>
            </ns1:extLst>
          </ns0:cNvPr>
          <ns0:cNvSpPr>
            <ns1:spLocks noGrp="1"/>
          </ns0:cNvSpPr>
          <ns0:nvPr/>
        </ns0:nvSpPr>
        <ns0:spPr>
          <ns1:xfrm>
            <ns1:off x="0" y="0"/>
            <ns1:ext cx="12192000" cy="666750"/>
          </ns1:xfrm>
          <ns1:prstGeom prst="rect">
            <ns1:avLst/>
          </ns1:prstGeom>
          <ns1:solidFill>
            <ns1:srgbClr val="102D47"/>
          </ns1:solidFill>
          <ns1:ln w="0">
            <ns1:noFill/>
          </ns1:ln>
        </ns0:spPr>
        <ns0:txBody>
          <ns1:bodyPr/>
          <ns1:p/>
        </ns0:txBody>
      </ns0:sp>
      <ns0:sp>
        <ns0:nvSpPr>
          <ns0:cNvPr id="4" name="">
            <ns1:extLst>
              <ns1:ext uri="{FF2B5EF4-FFF2-40B4-BE49-F238E27FC236}">
                <ns2:creationId id="{E1F405EB-CC34-4C2C-B964-F10A7F4B629F}"/>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2강</ns1:t>
            </ns1:r>
          </ns1:p>
        </ns0:txBody>
      </ns0:sp>
      <ns0:sp>
        <ns0:nvSpPr>
          <ns0:cNvPr id="5" name="">
            <ns1:extLst>
              <ns1:ext uri="{FF2B5EF4-FFF2-40B4-BE49-F238E27FC236}">
                <ns2:creationId id="{F7918413-7C7B-4949-B879-C1F6CD14BFD5}"/>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02 / 32</ns1:t>
            </ns1:r>
          </ns1:p>
        </ns0:txBody>
      </ns0:sp>
      <ns0:sp>
        <ns0:nvSpPr>
          <ns0:cNvPr id="6" name="">
            <ns1:extLst>
              <ns1:ext uri="{FF2B5EF4-FFF2-40B4-BE49-F238E27FC236}">
                <ns2:creationId id="{52E8FA53-3FB9-4430-B86F-2F40B1012276}"/>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pic>
        <ns0:nvPicPr>
          <ns0:cNvPr id="24" name=""/>
          <ns0:cNvPicPr>
            <ns1:picLocks noChangeAspect="1"/>
          </ns0:cNvPicPr>
          <ns0:nvPr/>
        </ns0:nvPicPr>
        <ns0:blipFill>
          <ns1:blip ns3:embed="Rae916490b40442ff"/>
          <ns1:srcRect l="23924" t="0" r="23924" b="0"/>
          <ns1:stretch>
            <ns1:fillRect l="0" t="0" r="0" b="0"/>
          </ns1:stretch>
        </ns0:blipFill>
        <ns0:spPr>
          <ns1:xfrm>
            <ns1:off x="7762875" y="1724025"/>
            <ns1:ext cx="3971925" cy="4286250"/>
          </ns1:xfrm>
          <ns1:prstGeom prst="rect">
            <ns1:avLst/>
          </ns1:prstGeom>
        </ns0:spPr>
      </ns0:pic>
      <ns0:sp>
        <ns0:nvSpPr>
          <ns0:cNvPr id="8" name="">
            <ns1:extLst>
              <ns1:ext uri="{FF2B5EF4-FFF2-40B4-BE49-F238E27FC236}">
                <ns2:creationId id="{5411D234-D1CF-46B0-831F-BE90359B5038}"/>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장기보험의 기간을 구분하기</ns1:t>
            </ns1:r>
          </ns1:p>
        </ns0:txBody>
      </ns0:sp>
      <ns0:sp>
        <ns0:nvSpPr>
          <ns0:cNvPr id="9" name="">
            <ns1:extLst>
              <ns1:ext uri="{FF2B5EF4-FFF2-40B4-BE49-F238E27FC236}">
                <ns2:creationId id="{69D213F9-F1E5-44C2-ACFB-FA42CE91301A}"/>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10" name="">
            <ns1:extLst>
              <ns1:ext uri="{FF2B5EF4-FFF2-40B4-BE49-F238E27FC236}">
                <ns2:creationId id="{DAB5E273-DED7-4134-8068-DDE8474C5768}"/>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txBody>
          <ns1:bodyPr/>
          <ns1:p/>
        </ns0:txBody>
      </ns0:sp>
      <ns0:sp>
        <ns0:nvSpPr>
          <ns0:cNvPr id="11" name="">
            <ns1:extLst>
              <ns1:ext uri="{FF2B5EF4-FFF2-40B4-BE49-F238E27FC236}">
                <ns2:creationId id="{3281886E-062A-4A1F-AA89-CB67895BC1A1}"/>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txBody>
          <ns1:bodyPr/>
          <ns1:p/>
        </ns0:txBody>
      </ns0:sp>
      <ns0:sp>
        <ns0:nvSpPr>
          <ns0:cNvPr id="12" name="">
            <ns1:extLst>
              <ns1:ext uri="{FF2B5EF4-FFF2-40B4-BE49-F238E27FC236}">
                <ns2:creationId id="{C61D621B-A4B3-4ED5-AB68-2DFDFF9BC409}"/>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대표적인 구조</ns1:t>
            </ns1:r>
          </ns1:p>
        </ns0:txBody>
      </ns0:sp>
      <ns0:sp>
        <ns0:nvSpPr>
          <ns0:cNvPr id="13" name="">
            <ns1:extLst>
              <ns1:ext uri="{FF2B5EF4-FFF2-40B4-BE49-F238E27FC236}">
                <ns2:creationId id="{0EC24345-61AD-4ED3-9CA3-FD0653560F6F}"/>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통상 3년 이상, 장기간 위험 보장</ns1:t>
            </ns1:r>
          </ns1:p>
        </ns0:txBody>
      </ns0:sp>
      <ns0:sp>
        <ns0:nvSpPr>
          <ns0:cNvPr id="14" name="">
            <ns1:extLst>
              <ns1:ext uri="{FF2B5EF4-FFF2-40B4-BE49-F238E27FC236}">
                <ns2:creationId id="{8D2A68CF-6242-4EAD-A3B3-678F8DAEAA8D}"/>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txBody>
          <ns1:bodyPr/>
          <ns1:p/>
        </ns0:txBody>
      </ns0:sp>
      <ns0:sp>
        <ns0:nvSpPr>
          <ns0:cNvPr id="15" name="">
            <ns1:extLst>
              <ns1:ext uri="{FF2B5EF4-FFF2-40B4-BE49-F238E27FC236}">
                <ns2:creationId id="{3BC0E4E3-F3B4-49E5-B218-B17C428D0651}"/>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6" name="">
            <ns1:extLst>
              <ns1:ext uri="{FF2B5EF4-FFF2-40B4-BE49-F238E27FC236}">
                <ns2:creationId id="{46C47575-9C7C-4592-8783-F8A971EAD5C1}"/>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저축성 상품</ns1:t>
            </ns1:r>
          </ns1:p>
        </ns0:txBody>
      </ns0:sp>
      <ns0:sp>
        <ns0:nvSpPr>
          <ns0:cNvPr id="17" name="">
            <ns1:extLst>
              <ns1:ext uri="{FF2B5EF4-FFF2-40B4-BE49-F238E27FC236}">
                <ns2:creationId id="{5C4922E1-6F33-49C1-9721-41D3BB835B9E}"/>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보험기간 15년 이내의 개발 기준</ns1:t>
            </ns1:r>
          </ns1:p>
        </ns0:txBody>
      </ns0:sp>
      <ns0:sp>
        <ns0:nvSpPr>
          <ns0:cNvPr id="25" name="Rectangle 24"/>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6"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559369554"/>
      </ns0:ext>
    </ns0:extLst>
  </ns0:cSld>
</ns0:sld>
</file>

<file path=ppt/slides/slide3.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1" name="">
            <ns1:extLst>
              <ns1:ext uri="{FF2B5EF4-FFF2-40B4-BE49-F238E27FC236}">
                <ns2:creationId id="{7D292BEB-B905-4ADD-9FB5-7381F126B572}"/>
              </ns1:ext>
            </ns1:extLst>
          </ns0:cNvPr>
          <ns0:cNvSpPr>
            <ns1:spLocks noGrp="1"/>
          </ns0:cNvSpPr>
          <ns0:nvPr/>
        </ns0:nvSpPr>
        <ns0:spPr>
          <ns1:xfrm>
            <ns1:off x="0" y="0"/>
            <ns1:ext cx="12192000" cy="666750"/>
          </ns1:xfrm>
          <ns1:prstGeom prst="rect">
            <ns1:avLst/>
          </ns1:prstGeom>
          <ns1:solidFill>
            <ns1:srgbClr val="102D47"/>
          </ns1:solidFill>
          <ns1:ln w="0">
            <ns1:noFill/>
          </ns1:ln>
        </ns0:spPr>
        <ns0:txBody>
          <ns1:bodyPr/>
          <ns1:p/>
        </ns0:txBody>
      </ns0:sp>
      <ns0:sp>
        <ns0:nvSpPr>
          <ns0:cNvPr id="4" name="">
            <ns1:extLst>
              <ns1:ext uri="{FF2B5EF4-FFF2-40B4-BE49-F238E27FC236}">
                <ns2:creationId id="{BE92A4E6-7E1A-47AD-98C6-D005AE28D4AA}"/>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2강</ns1:t>
            </ns1:r>
          </ns1:p>
        </ns0:txBody>
      </ns0:sp>
      <ns0:sp>
        <ns0:nvSpPr>
          <ns0:cNvPr id="5" name="">
            <ns1:extLst>
              <ns1:ext uri="{FF2B5EF4-FFF2-40B4-BE49-F238E27FC236}">
                <ns2:creationId id="{D19927B0-6B3B-4F45-B062-C089546AB4D1}"/>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03 / 32</ns1:t>
            </ns1:r>
          </ns1:p>
        </ns0:txBody>
      </ns0:sp>
      <ns0:sp>
        <ns0:nvSpPr>
          <ns0:cNvPr id="6" name="">
            <ns1:extLst>
              <ns1:ext uri="{FF2B5EF4-FFF2-40B4-BE49-F238E27FC236}">
                <ns2:creationId id="{28E9BF5F-E9E9-4C6F-8360-35FDEC5DBB67}"/>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7" name="">
            <ns1:extLst>
              <ns1:ext uri="{FF2B5EF4-FFF2-40B4-BE49-F238E27FC236}">
                <ns2:creationId id="{8141B10D-D43B-4A6C-A293-529CEEF1728F}"/>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받는 돈의 이름부터 정확히</ns1:t>
            </ns1:r>
          </ns1:p>
        </ns0:txBody>
      </ns0:sp>
      <ns0:sp>
        <ns0:nvSpPr>
          <ns0:cNvPr id="8" name="">
            <ns1:extLst>
              <ns1:ext uri="{FF2B5EF4-FFF2-40B4-BE49-F238E27FC236}">
                <ns2:creationId id="{D6DCC2EE-94AB-486A-B3B1-EF2AAC5B8064}"/>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9" name="">
            <ns1:extLst>
              <ns1:ext uri="{FF2B5EF4-FFF2-40B4-BE49-F238E27FC236}">
                <ns2:creationId id="{1E85D925-A8D9-4617-9EA6-45B861B2FA1B}"/>
              </ns1:ext>
            </ns1:extLst>
          </ns0:cNvPr>
          <ns0:cNvSpPr>
            <ns1:spLocks noGrp="1"/>
          </ns0:cNvSpPr>
          <ns0:nvPr/>
        </ns0:nvSpPr>
        <ns0:spPr>
          <ns1:xfrm>
            <ns1:off x="5334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01</ns1:t>
            </ns1:r>
          </ns1:p>
        </ns0:txBody>
      </ns0:sp>
      <ns0:sp>
        <ns0:nvSpPr>
          <ns0:cNvPr id="10" name="">
            <ns1:extLst>
              <ns1:ext uri="{FF2B5EF4-FFF2-40B4-BE49-F238E27FC236}">
                <ns2:creationId id="{C75B8D05-B32E-43E8-AEA2-B93846A21EB6}"/>
              </ns1:ext>
            </ns1:extLst>
          </ns0:cNvPr>
          <ns0:cNvSpPr>
            <ns1:spLocks noGrp="1"/>
          </ns0:cNvSpPr>
          <ns0:nvPr/>
        </ns0:nvSpPr>
        <ns0:spPr>
          <ns1:xfrm>
            <ns1:off x="457200" y="2752725"/>
            <ns1:ext cx="3594100" cy="2819400"/>
          </ns1:xfrm>
          <ns1:prstGeom prst="roundRect">
            <ns1:avLst>
              <ns1:gd name="adj" fmla="val 2703"/>
            </ns1:avLst>
          </ns1:prstGeom>
          <ns1:solidFill>
            <ns1:srgbClr val="FFFFFF"/>
          </ns1:solidFill>
          <ns1:ln w="0">
            <ns1:noFill/>
          </ns1:ln>
        </ns0:spPr>
        <ns0:txBody>
          <ns1:bodyPr/>
          <ns1:p/>
        </ns0:txBody>
      </ns0:sp>
      <ns0:sp>
        <ns0:nvSpPr>
          <ns0:cNvPr id="11" name="">
            <ns1:extLst>
              <ns1:ext uri="{FF2B5EF4-FFF2-40B4-BE49-F238E27FC236}">
                <ns2:creationId id="{8B053D38-555D-4D25-9D2F-ED31ED8DC216}"/>
              </ns1:ext>
            </ns1:extLst>
          </ns0:cNvPr>
          <ns0:cNvSpPr>
            <ns1:spLocks noGrp="1"/>
          </ns0:cNvSpPr>
          <ns0:nvPr/>
        </ns0:nvSpPr>
        <ns0:spPr>
          <ns1:xfrm>
            <ns1:off x="69532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보험금</ns1:t>
            </ns1:r>
          </ns1:p>
        </ns0:txBody>
      </ns0:sp>
      <ns0:sp>
        <ns0:nvSpPr>
          <ns0:cNvPr id="12" name="">
            <ns1:extLst>
              <ns1:ext uri="{FF2B5EF4-FFF2-40B4-BE49-F238E27FC236}">
                <ns2:creationId id="{E5DFD17C-0167-46E1-B62A-EFF4B425F7E1}"/>
              </ns1:ext>
            </ns1:extLst>
          </ns0:cNvPr>
          <ns0:cNvSpPr>
            <ns1:spLocks noGrp="1"/>
          </ns0:cNvSpPr>
          <ns0:nvPr/>
        </ns0:nvSpPr>
        <ns0:spPr>
          <ns1:xfrm>
            <ns1:off x="69532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약정한 사고·지급사유 발생</ns1:t>
            </ns1:r>
          </ns1:p>
        </ns0:txBody>
      </ns0:sp>
      <ns0:sp>
        <ns0:nvSpPr>
          <ns0:cNvPr id="13" name="">
            <ns1:extLst>
              <ns1:ext uri="{FF2B5EF4-FFF2-40B4-BE49-F238E27FC236}">
                <ns2:creationId id="{B9037DCF-027A-485A-B701-8BB570955790}"/>
              </ns1:ext>
            </ns1:extLst>
          </ns0:cNvPr>
          <ns0:cNvSpPr>
            <ns1:spLocks noGrp="1"/>
          </ns0:cNvSpPr>
          <ns0:nvPr/>
        </ns0:nvSpPr>
        <ns0:spPr>
          <ns1:xfrm>
            <ns1:off x="437515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02</ns1:t>
            </ns1:r>
          </ns1:p>
        </ns0:txBody>
      </ns0:sp>
      <ns0:sp>
        <ns0:nvSpPr>
          <ns0:cNvPr id="14" name="">
            <ns1:extLst>
              <ns1:ext uri="{FF2B5EF4-FFF2-40B4-BE49-F238E27FC236}">
                <ns2:creationId id="{44A89B2D-AAEC-49D6-B608-2A06ADAB3E24}"/>
              </ns1:ext>
            </ns1:extLst>
          </ns0:cNvPr>
          <ns0:cNvSpPr>
            <ns1:spLocks noGrp="1"/>
          </ns0:cNvSpPr>
          <ns0:nvPr/>
        </ns0:nvSpPr>
        <ns0:spPr>
          <ns1:xfrm>
            <ns1:off x="4298950" y="2752725"/>
            <ns1:ext cx="3594100" cy="2819400"/>
          </ns1:xfrm>
          <ns1:prstGeom prst="roundRect">
            <ns1:avLst>
              <ns1:gd name="adj" fmla="val 2703"/>
            </ns1:avLst>
          </ns1:prstGeom>
          <ns1:solidFill>
            <ns1:srgbClr val="FFFFFF"/>
          </ns1:solidFill>
          <ns1:ln w="0">
            <ns1:noFill/>
          </ns1:ln>
        </ns0:spPr>
        <ns0:txBody>
          <ns1:bodyPr/>
          <ns1:p/>
        </ns0:txBody>
      </ns0:sp>
      <ns0:sp>
        <ns0:nvSpPr>
          <ns0:cNvPr id="15" name="">
            <ns1:extLst>
              <ns1:ext uri="{FF2B5EF4-FFF2-40B4-BE49-F238E27FC236}">
                <ns2:creationId id="{4657DF80-581E-4A86-A81B-698893F0E69C}"/>
              </ns1:ext>
            </ns1:extLst>
          </ns0:cNvPr>
          <ns0:cNvSpPr>
            <ns1:spLocks noGrp="1"/>
          </ns0:cNvSpPr>
          <ns0:nvPr/>
        </ns0:nvSpPr>
        <ns0:spPr>
          <ns1:xfrm>
            <ns1:off x="453707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만기환급금</ns1:t>
            </ns1:r>
          </ns1:p>
        </ns0:txBody>
      </ns0:sp>
      <ns0:sp>
        <ns0:nvSpPr>
          <ns0:cNvPr id="16" name="">
            <ns1:extLst>
              <ns1:ext uri="{FF2B5EF4-FFF2-40B4-BE49-F238E27FC236}">
                <ns2:creationId id="{5CCA7D3C-E6A9-488C-8395-65B14F7E5B4E}"/>
              </ns1:ext>
            </ns1:extLst>
          </ns0:cNvPr>
          <ns0:cNvSpPr>
            <ns1:spLocks noGrp="1"/>
          </ns0:cNvSpPr>
          <ns0:nvPr/>
        </ns0:nvSpPr>
        <ns0:spPr>
          <ns1:xfrm>
            <ns1:off x="453707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만기와 약관의 지급조건 충족</ns1:t>
            </ns1:r>
          </ns1:p>
        </ns0:txBody>
      </ns0:sp>
      <ns0:sp>
        <ns0:nvSpPr>
          <ns0:cNvPr id="17" name="">
            <ns1:extLst>
              <ns1:ext uri="{FF2B5EF4-FFF2-40B4-BE49-F238E27FC236}">
                <ns2:creationId id="{6148E9BB-6FB7-41E9-BDBB-25BC31D05BAB}"/>
              </ns1:ext>
            </ns1:extLst>
          </ns0:cNvPr>
          <ns0:cNvSpPr>
            <ns1:spLocks noGrp="1"/>
          </ns0:cNvSpPr>
          <ns0:nvPr/>
        </ns0:nvSpPr>
        <ns0:spPr>
          <ns1:xfrm>
            <ns1:off x="82169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03</ns1:t>
            </ns1:r>
          </ns1:p>
        </ns0:txBody>
      </ns0:sp>
      <ns0:sp>
        <ns0:nvSpPr>
          <ns0:cNvPr id="18" name="">
            <ns1:extLst>
              <ns1:ext uri="{FF2B5EF4-FFF2-40B4-BE49-F238E27FC236}">
                <ns2:creationId id="{5E4ED925-3E65-4317-8E1D-B430C0E40D40}"/>
              </ns1:ext>
            </ns1:extLst>
          </ns0:cNvPr>
          <ns0:cNvSpPr>
            <ns1:spLocks noGrp="1"/>
          </ns0:cNvSpPr>
          <ns0:nvPr/>
        </ns0:nvSpPr>
        <ns0:spPr>
          <ns1:xfrm>
            <ns1:off x="8140700" y="2752725"/>
            <ns1:ext cx="3594100" cy="2819400"/>
          </ns1:xfrm>
          <ns1:prstGeom prst="roundRect">
            <ns1:avLst>
              <ns1:gd name="adj" fmla="val 2703"/>
            </ns1:avLst>
          </ns1:prstGeom>
          <ns1:solidFill>
            <ns1:srgbClr val="FFFFFF"/>
          </ns1:solidFill>
          <ns1:ln w="0">
            <ns1:noFill/>
          </ns1:ln>
        </ns0:spPr>
        <ns0:txBody>
          <ns1:bodyPr/>
          <ns1:p/>
        </ns0:txBody>
      </ns0:sp>
      <ns0:sp>
        <ns0:nvSpPr>
          <ns0:cNvPr id="19" name="">
            <ns1:extLst>
              <ns1:ext uri="{FF2B5EF4-FFF2-40B4-BE49-F238E27FC236}">
                <ns2:creationId id="{DF4E2345-9310-46BA-A7E8-0CECD9632A59}"/>
              </ns1:ext>
            </ns1:extLst>
          </ns0:cNvPr>
          <ns0:cNvSpPr>
            <ns1:spLocks noGrp="1"/>
          </ns0:cNvSpPr>
          <ns0:nvPr/>
        </ns0:nvSpPr>
        <ns0:spPr>
          <ns1:xfrm>
            <ns1:off x="837882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해약환급금</ns1:t>
            </ns1:r>
          </ns1:p>
        </ns0:txBody>
      </ns0:sp>
      <ns0:sp>
        <ns0:nvSpPr>
          <ns0:cNvPr id="20" name="">
            <ns1:extLst>
              <ns1:ext uri="{FF2B5EF4-FFF2-40B4-BE49-F238E27FC236}">
                <ns2:creationId id="{E8B1D8E2-8F6A-4565-8057-A6A68298548F}"/>
              </ns1:ext>
            </ns1:extLst>
          </ns0:cNvPr>
          <ns0:cNvSpPr>
            <ns1:spLocks noGrp="1"/>
          </ns0:cNvSpPr>
          <ns0:nvPr/>
        </ns0:nvSpPr>
        <ns0:spPr>
          <ns1:xfrm>
            <ns1:off x="837882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중도 해지 시 산출기준 적용</ns1:t>
            </ns1:r>
          </ns1:p>
        </ns0:txBody>
      </ns0:sp>
      <ns0:sp>
        <ns0:nvSpPr>
          <ns0:cNvPr id="23" name="Rectangle 22"/>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4"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914830579"/>
      </ns0:ext>
    </ns0:extLst>
  </ns0:cSld>
</ns0:sld>
</file>

<file path=ppt/slides/slide4.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9" name="">
            <ns1:extLst>
              <ns1:ext uri="{FF2B5EF4-FFF2-40B4-BE49-F238E27FC236}">
                <ns2:creationId id="{76461FC9-22EA-483E-9238-5346550D0E01}"/>
              </ns1:ext>
            </ns1:extLst>
          </ns0:cNvPr>
          <ns0:cNvSpPr>
            <ns1:spLocks noGrp="1"/>
          </ns0:cNvSpPr>
          <ns0:nvPr/>
        </ns0:nvSpPr>
        <ns0:spPr>
          <ns1:xfrm>
            <ns1:off x="0" y="0"/>
            <ns1:ext cx="12192000" cy="666750"/>
          </ns1:xfrm>
          <ns1:prstGeom prst="rect">
            <ns1:avLst/>
          </ns1:prstGeom>
          <ns1:solidFill>
            <ns1:srgbClr val="102D47"/>
          </ns1:solidFill>
          <ns1:ln w="0">
            <ns1:noFill/>
          </ns1:ln>
        </ns0:spPr>
        <ns0:txBody>
          <ns1:bodyPr/>
          <ns1:p/>
        </ns0:txBody>
      </ns0:sp>
      <ns0:sp>
        <ns0:nvSpPr>
          <ns0:cNvPr id="4" name="">
            <ns1:extLst>
              <ns1:ext uri="{FF2B5EF4-FFF2-40B4-BE49-F238E27FC236}">
                <ns2:creationId id="{1C80A6FF-2CA9-4410-8601-1F104F040A84}"/>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2강</ns1:t>
            </ns1:r>
          </ns1:p>
        </ns0:txBody>
      </ns0:sp>
      <ns0:sp>
        <ns0:nvSpPr>
          <ns0:cNvPr id="5" name="">
            <ns1:extLst>
              <ns1:ext uri="{FF2B5EF4-FFF2-40B4-BE49-F238E27FC236}">
                <ns2:creationId id="{A147A258-24B1-435B-810E-3DCABD862D53}"/>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04 / 32</ns1:t>
            </ns1:r>
          </ns1:p>
        </ns0:txBody>
      </ns0:sp>
      <ns0:sp>
        <ns0:nvSpPr>
          <ns0:cNvPr id="6" name="">
            <ns1:extLst>
              <ns1:ext uri="{FF2B5EF4-FFF2-40B4-BE49-F238E27FC236}">
                <ns2:creationId id="{E3DF48AB-0714-456D-898D-41AE0BA3DD8D}"/>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pic>
        <ns0:nvPicPr>
          <ns0:cNvPr id="25" name=""/>
          <ns0:cNvPicPr>
            <ns1:picLocks noChangeAspect="1"/>
          </ns0:cNvPicPr>
          <ns0:nvPr/>
        </ns0:nvPicPr>
        <ns0:blipFill>
          <ns1:blip ns3:embed="Rd5c5326fed87411d"/>
          <ns1:srcRect l="0" t="9532" r="0" b="9532"/>
          <ns1:stretch>
            <ns1:fillRect l="0" t="0" r="0" b="0"/>
          </ns1:stretch>
        </ns0:blipFill>
        <ns0:spPr>
          <ns1:xfrm>
            <ns1:off x="7762875" y="1724025"/>
            <ns1:ext cx="3971925" cy="4286250"/>
          </ns1:xfrm>
          <ns1:prstGeom prst="rect">
            <ns1:avLst/>
          </ns1:prstGeom>
        </ns0:spPr>
      </ns0:pic>
      <ns0:sp>
        <ns0:nvSpPr>
          <ns0:cNvPr id="8" name="">
            <ns1:extLst>
              <ns1:ext uri="{FF2B5EF4-FFF2-40B4-BE49-F238E27FC236}">
                <ns2:creationId id="{A02A2B35-D1E0-4E39-8841-B6197291D36B}"/>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장기화재보험의 자동복원</ns1:t>
            </ns1:r>
          </ns1:p>
        </ns0:txBody>
      </ns0:sp>
      <ns0:sp>
        <ns0:nvSpPr>
          <ns0:cNvPr id="9" name="">
            <ns1:extLst>
              <ns1:ext uri="{FF2B5EF4-FFF2-40B4-BE49-F238E27FC236}">
                <ns2:creationId id="{163779BE-D082-4EC8-9A16-22AB2E06AF71}"/>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10" name="">
            <ns1:extLst>
              <ns1:ext uri="{FF2B5EF4-FFF2-40B4-BE49-F238E27FC236}">
                <ns2:creationId id="{0123D1C9-6FEE-497C-AE80-8214DBFEBD53}"/>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txBody>
          <ns1:bodyPr/>
          <ns1:p/>
        </ns0:txBody>
      </ns0:sp>
      <ns0:sp>
        <ns0:nvSpPr>
          <ns0:cNvPr id="11" name="">
            <ns1:extLst>
              <ns1:ext uri="{FF2B5EF4-FFF2-40B4-BE49-F238E27FC236}">
                <ns2:creationId id="{527ABDE0-5AEC-47FB-8C6F-CD12C401543D}"/>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txBody>
          <ns1:bodyPr/>
          <ns1:p/>
        </ns0:txBody>
      </ns0:sp>
      <ns0:sp>
        <ns0:nvSpPr>
          <ns0:cNvPr id="12" name="">
            <ns1:extLst>
              <ns1:ext uri="{FF2B5EF4-FFF2-40B4-BE49-F238E27FC236}">
                <ns2:creationId id="{7D1BC594-D168-4502-A79C-1322E9E59768}"/>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대표 시험 기준</ns1:t>
            </ns1:r>
          </ns1:p>
        </ns0:txBody>
      </ns0:sp>
      <ns0:sp>
        <ns0:nvSpPr>
          <ns0:cNvPr id="13" name="">
            <ns1:extLst>
              <ns1:ext uri="{FF2B5EF4-FFF2-40B4-BE49-F238E27FC236}">
                <ns2:creationId id="{A5788A0D-D02E-4FBA-AB41-D089C3BE105C}"/>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1회 지급보험금이 가입금액의 80% 미만</ns1:t>
            </ns1:r>
          </ns1:p>
        </ns0:txBody>
      </ns0:sp>
      <ns0:sp>
        <ns0:nvSpPr>
          <ns0:cNvPr id="14" name="">
            <ns1:extLst>
              <ns1:ext uri="{FF2B5EF4-FFF2-40B4-BE49-F238E27FC236}">
                <ns2:creationId id="{F8E69102-25EB-42B1-AE3B-7867D05D1847}"/>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txBody>
          <ns1:bodyPr/>
          <ns1:p/>
        </ns0:txBody>
      </ns0:sp>
      <ns0:sp>
        <ns0:nvSpPr>
          <ns0:cNvPr id="15" name="">
            <ns1:extLst>
              <ns1:ext uri="{FF2B5EF4-FFF2-40B4-BE49-F238E27FC236}">
                <ns2:creationId id="{3A848108-EFE3-47FF-A97A-8334B97F6294}"/>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6" name="">
            <ns1:extLst>
              <ns1:ext uri="{FF2B5EF4-FFF2-40B4-BE49-F238E27FC236}">
                <ns2:creationId id="{0C26CC2C-9984-4A1B-95E9-50551F955B36}"/>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효과</ns1:t>
            </ns1:r>
          </ns1:p>
        </ns0:txBody>
      </ns0:sp>
      <ns0:sp>
        <ns0:nvSpPr>
          <ns0:cNvPr id="17" name="">
            <ns1:extLst>
              <ns1:ext uri="{FF2B5EF4-FFF2-40B4-BE49-F238E27FC236}">
                <ns2:creationId id="{5CD3D3E3-2337-45D1-850A-7E4EB8B13EE1}"/>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남은 기간의 가입금액을 감액하지 않음</ns1:t>
            </ns1:r>
          </ns1:p>
        </ns0:txBody>
      </ns0:sp>
      <ns0:sp>
        <ns0:nvSpPr>
          <ns0:cNvPr id="18" name="">
            <ns1:extLst>
              <ns1:ext uri="{FF2B5EF4-FFF2-40B4-BE49-F238E27FC236}">
                <ns2:creationId id="{17D2BB20-662C-4699-AEC9-F7C8FEAAD96E}"/>
              </ns1:ext>
            </ns1:extLst>
          </ns0:cNvPr>
          <ns0:cNvSpPr>
            <ns1:spLocks noGrp="1"/>
          </ns0:cNvSpPr>
          <ns0:nvPr/>
        </ns0:nvSpPr>
        <ns0:spPr>
          <ns1:xfrm>
            <ns1:off x="466725" y="5962650"/>
            <ns1:ext cx="11258550" cy="214789"/>
          </ns1:xfrm>
          <ns1:prstGeom prst="rect">
            <ns1:avLst/>
          </ns1:prstGeom>
          <ns1:noFill/>
          <ns1:ln w="0">
            <ns1:noFill/>
          </ns1:ln>
        </ns0:spPr>
        <ns0:txBody>
          <ns1:bodyPr>
            <ns1:noAutofit/>
          </ns1:bodyPr>
          <ns1:lstStyle/>
          <ns1:p>
            <ns1:pPr>
              <ns1:defRPr sz="975">
                <ns1:solidFill>
                  <ns1:srgbClr val="61798F"/>
                </ns1:solidFill>
                <ns1:latin typeface="Paperlogy 4 Regular"/>
                <ns1:ea typeface="Paperlogy 4 Regular"/>
                <ns1:cs typeface="Paperlogy 4 Regular"/>
              </ns1:defRPr>
            </ns1:pPr>
            <ns1:r>
              <ns1:rPr sz="975">
                <ns1:solidFill>
                  <ns1:srgbClr val="61798F"/>
                </ns1:solidFill>
                <ns1:latin typeface="Paperlogy 4 Regular"/>
                <ns1:ea typeface="Paperlogy 4 Regular"/>
                <ns1:cs typeface="Paperlogy 4 Regular"/>
              </ns1:rPr>
              <ns1:t>자동복원 적용 계약의 예 · 실제 약관의 소멸·복원 조항 확인</ns1:t>
            </ns1:r>
          </ns1:p>
        </ns0:txBody>
      </ns0:sp>
      <ns0:sp>
        <ns0:nvSpPr>
          <ns0:cNvPr id="26" name="Rectangle 25"/>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7"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492836196"/>
      </ns0:ext>
    </ns0:extLst>
  </ns0:cSld>
</ns0:sld>
</file>

<file path=ppt/slides/slide5.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7" name="">
            <ns1:extLst>
              <ns1:ext uri="{FF2B5EF4-FFF2-40B4-BE49-F238E27FC236}">
                <ns2:creationId id="{B4B6FECA-4096-4188-9606-2CA310EAFC3C}"/>
              </ns1:ext>
            </ns1:extLst>
          </ns0:cNvPr>
          <ns0:cNvSpPr>
            <ns1:spLocks noGrp="1"/>
          </ns0:cNvSpPr>
          <ns0:nvPr/>
        </ns0:nvSpPr>
        <ns0:spPr>
          <ns1:xfrm>
            <ns1:off x="0" y="0"/>
            <ns1:ext cx="12192000" cy="666750"/>
          </ns1:xfrm>
          <ns1:prstGeom prst="rect">
            <ns1:avLst/>
          </ns1:prstGeom>
          <ns1:solidFill>
            <ns1:srgbClr val="102D47"/>
          </ns1:solidFill>
          <ns1:ln w="0">
            <ns1:noFill/>
          </ns1:ln>
        </ns0:spPr>
        <ns0:txBody>
          <ns1:bodyPr/>
          <ns1:p/>
        </ns0:txBody>
      </ns0:sp>
      <ns0:sp>
        <ns0:nvSpPr>
          <ns0:cNvPr id="4" name="">
            <ns1:extLst>
              <ns1:ext uri="{FF2B5EF4-FFF2-40B4-BE49-F238E27FC236}">
                <ns2:creationId id="{44D1810A-9F6D-4F57-B9CD-93EB6144B2D1}"/>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2강</ns1:t>
            </ns1:r>
          </ns1:p>
        </ns0:txBody>
      </ns0:sp>
      <ns0:sp>
        <ns0:nvSpPr>
          <ns0:cNvPr id="5" name="">
            <ns1:extLst>
              <ns1:ext uri="{FF2B5EF4-FFF2-40B4-BE49-F238E27FC236}">
                <ns2:creationId id="{C84B84B6-DA48-4AF7-B675-AA41E4C7C8B8}"/>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05 / 32</ns1:t>
            </ns1:r>
          </ns1:p>
        </ns0:txBody>
      </ns0:sp>
      <ns0:sp>
        <ns0:nvSpPr>
          <ns0:cNvPr id="6" name="">
            <ns1:extLst>
              <ns1:ext uri="{FF2B5EF4-FFF2-40B4-BE49-F238E27FC236}">
                <ns2:creationId id="{F7D782DE-C377-4F9C-ADEC-C3F66B016504}"/>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7" name="">
            <ns1:extLst>
              <ns1:ext uri="{FF2B5EF4-FFF2-40B4-BE49-F238E27FC236}">
                <ns2:creationId id="{E35A1111-A653-4A5B-A9ED-5BEFF440D2CB}"/>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영업보험료는 두 갈래</ns1:t>
            </ns1:r>
          </ns1:p>
        </ns0:txBody>
      </ns0:sp>
      <ns0:sp>
        <ns0:nvSpPr>
          <ns0:cNvPr id="8" name="">
            <ns1:extLst>
              <ns1:ext uri="{FF2B5EF4-FFF2-40B4-BE49-F238E27FC236}">
                <ns2:creationId id="{1E0CFA3A-ECC4-4171-AB6B-885D794B83D2}"/>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9" name="">
            <ns1:extLst>
              <ns1:ext uri="{FF2B5EF4-FFF2-40B4-BE49-F238E27FC236}">
                <ns2:creationId id="{2E7C5406-6538-40BD-ACAC-7ACEB2B561F1}"/>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txBody>
          <ns1:bodyPr/>
          <ns1:p/>
        </ns0:txBody>
      </ns0:sp>
      <ns0:sp>
        <ns0:nvSpPr>
          <ns0:cNvPr id="10" name="">
            <ns1:extLst>
              <ns1:ext uri="{FF2B5EF4-FFF2-40B4-BE49-F238E27FC236}">
                <ns2:creationId id="{85F027FD-B879-40EB-8C3F-8932F8520C23}"/>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txBody>
          <ns1:bodyPr/>
          <ns1:p/>
        </ns0:txBody>
      </ns0:sp>
      <ns0:sp>
        <ns0:nvSpPr>
          <ns0:cNvPr id="11" name="">
            <ns1:extLst>
              <ns1:ext uri="{FF2B5EF4-FFF2-40B4-BE49-F238E27FC236}">
                <ns2:creationId id="{DD262603-3D2A-4DA5-9F6E-4B76C3E8E5E5}"/>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순보험료</ns1:t>
            </ns1:r>
          </ns1:p>
        </ns0:txBody>
      </ns0:sp>
      <ns0:sp>
        <ns0:nvSpPr>
          <ns0:cNvPr id="12" name="">
            <ns1:extLst>
              <ns1:ext uri="{FF2B5EF4-FFF2-40B4-BE49-F238E27FC236}">
                <ns2:creationId id="{DF7D39C8-9C75-4AD9-B3D7-515A4AF9EBE4}"/>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위험보험료 + 저축보험료</ns1:t>
            </ns1:r>
          </ns1:p>
        </ns0:txBody>
      </ns0:sp>
      <ns0:sp>
        <ns0:nvSpPr>
          <ns0:cNvPr id="13" name="">
            <ns1:extLst>
              <ns1:ext uri="{FF2B5EF4-FFF2-40B4-BE49-F238E27FC236}">
                <ns2:creationId id="{E662ED63-850A-42B3-9677-0A24A30B4198}"/>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txBody>
          <ns1:bodyPr/>
          <ns1:p/>
        </ns0:txBody>
      </ns0:sp>
      <ns0:sp>
        <ns0:nvSpPr>
          <ns0:cNvPr id="14" name="">
            <ns1:extLst>
              <ns1:ext uri="{FF2B5EF4-FFF2-40B4-BE49-F238E27FC236}">
                <ns2:creationId id="{7B71BE32-3366-44D8-AA93-6D4C1BF73AF2}"/>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5" name="">
            <ns1:extLst>
              <ns1:ext uri="{FF2B5EF4-FFF2-40B4-BE49-F238E27FC236}">
                <ns2:creationId id="{65C78CC1-DE56-423D-A933-9A2D6A1108EB}"/>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부가보험료</ns1:t>
            </ns1:r>
          </ns1:p>
        </ns0:txBody>
      </ns0:sp>
      <ns0:sp>
        <ns0:nvSpPr>
          <ns0:cNvPr id="16" name="">
            <ns1:extLst>
              <ns1:ext uri="{FF2B5EF4-FFF2-40B4-BE49-F238E27FC236}">
                <ns2:creationId id="{3EE58346-D654-4366-B0AA-732FAF2CD538}"/>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계약 체결·유지·수금 등의 비용</ns1:t>
            </ns1:r>
          </ns1:p>
        </ns0:txBody>
      </ns0:sp>
      <ns0:sp>
        <ns0:nvSpPr>
          <ns0:cNvPr id="19" name="Rectangle 18"/>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0"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337201908"/>
      </ns0:ext>
    </ns0:extLst>
  </ns0:cSld>
</ns0:sld>
</file>

<file path=ppt/slides/slide6.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8" name="">
            <ns1:extLst>
              <ns1:ext uri="{FF2B5EF4-FFF2-40B4-BE49-F238E27FC236}">
                <ns2:creationId id="{94616F8D-FF33-4824-8F17-65955371EF71}"/>
              </ns1:ext>
            </ns1:extLst>
          </ns0:cNvPr>
          <ns0:cNvSpPr>
            <ns1:spLocks noGrp="1"/>
          </ns0:cNvSpPr>
          <ns0:nvPr/>
        </ns0:nvSpPr>
        <ns0:spPr>
          <ns1:xfrm>
            <ns1:off x="0" y="0"/>
            <ns1:ext cx="12192000" cy="666750"/>
          </ns1:xfrm>
          <ns1:prstGeom prst="rect">
            <ns1:avLst/>
          </ns1:prstGeom>
          <ns1:solidFill>
            <ns1:srgbClr val="102D47"/>
          </ns1:solidFill>
          <ns1:ln w="0">
            <ns1:noFill/>
          </ns1:ln>
        </ns0:spPr>
        <ns0:txBody>
          <ns1:bodyPr/>
          <ns1:p/>
        </ns0:txBody>
      </ns0:sp>
      <ns0:sp>
        <ns0:nvSpPr>
          <ns0:cNvPr id="4" name="">
            <ns1:extLst>
              <ns1:ext uri="{FF2B5EF4-FFF2-40B4-BE49-F238E27FC236}">
                <ns2:creationId id="{20DA836B-401F-4593-B20D-810D1AF24CE5}"/>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2강</ns1:t>
            </ns1:r>
          </ns1:p>
        </ns0:txBody>
      </ns0:sp>
      <ns0:sp>
        <ns0:nvSpPr>
          <ns0:cNvPr id="5" name="">
            <ns1:extLst>
              <ns1:ext uri="{FF2B5EF4-FFF2-40B4-BE49-F238E27FC236}">
                <ns2:creationId id="{35479C16-8C3D-4657-8ED9-4B9F495DB059}"/>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06 / 32</ns1:t>
            </ns1:r>
          </ns1:p>
        </ns0:txBody>
      </ns0:sp>
      <ns0:sp>
        <ns0:nvSpPr>
          <ns0:cNvPr id="6" name="">
            <ns1:extLst>
              <ns1:ext uri="{FF2B5EF4-FFF2-40B4-BE49-F238E27FC236}">
                <ns2:creationId id="{7A502A4F-91A5-49FD-9473-26BAA75C7E43}"/>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pic>
        <ns0:nvPicPr>
          <ns0:cNvPr id="24" name=""/>
          <ns0:cNvPicPr>
            <ns1:picLocks noChangeAspect="1"/>
          </ns0:cNvPicPr>
          <ns0:nvPr/>
        </ns0:nvPicPr>
        <ns0:blipFill>
          <ns1:blip ns3:embed="R8237795043344ee5"/>
          <ns1:srcRect l="23924" t="0" r="23924" b="0"/>
          <ns1:stretch>
            <ns1:fillRect l="0" t="0" r="0" b="0"/>
          </ns1:stretch>
        </ns0:blipFill>
        <ns0:spPr>
          <ns1:xfrm>
            <ns1:off x="7762875" y="1724025"/>
            <ns1:ext cx="3971925" cy="4286250"/>
          </ns1:xfrm>
          <ns1:prstGeom prst="rect">
            <ns1:avLst/>
          </ns1:prstGeom>
        </ns0:spPr>
      </ns0:pic>
      <ns0:sp>
        <ns0:nvSpPr>
          <ns0:cNvPr id="8" name="">
            <ns1:extLst>
              <ns1:ext uri="{FF2B5EF4-FFF2-40B4-BE49-F238E27FC236}">
                <ns2:creationId id="{643296B9-582A-450E-8E95-2590732C7532}"/>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특별계정은 별도로 운용하는 계정</ns1:t>
            </ns1:r>
          </ns1:p>
        </ns0:txBody>
      </ns0:sp>
      <ns0:sp>
        <ns0:nvSpPr>
          <ns0:cNvPr id="9" name="">
            <ns1:extLst>
              <ns1:ext uri="{FF2B5EF4-FFF2-40B4-BE49-F238E27FC236}">
                <ns2:creationId id="{B3616557-4915-4F8F-887A-60A1982B6396}"/>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10" name="">
            <ns1:extLst>
              <ns1:ext uri="{FF2B5EF4-FFF2-40B4-BE49-F238E27FC236}">
                <ns2:creationId id="{0485CB70-7774-4AE7-8207-22E4D57D2463}"/>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txBody>
          <ns1:bodyPr/>
          <ns1:p/>
        </ns0:txBody>
      </ns0:sp>
      <ns0:sp>
        <ns0:nvSpPr>
          <ns0:cNvPr id="11" name="">
            <ns1:extLst>
              <ns1:ext uri="{FF2B5EF4-FFF2-40B4-BE49-F238E27FC236}">
                <ns2:creationId id="{5BFDD276-1E8F-4553-A93E-1E9E4B79A06B}"/>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txBody>
          <ns1:bodyPr/>
          <ns1:p/>
        </ns0:txBody>
      </ns0:sp>
      <ns0:sp>
        <ns0:nvSpPr>
          <ns0:cNvPr id="12" name="">
            <ns1:extLst>
              <ns1:ext uri="{FF2B5EF4-FFF2-40B4-BE49-F238E27FC236}">
                <ns2:creationId id="{4F0A4451-6FAC-41DC-A316-60806B694765}"/>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장기보험의 저축 부분</ns1:t>
            </ns1:r>
          </ns1:p>
        </ns0:txBody>
      </ns0:sp>
      <ns0:sp>
        <ns0:nvSpPr>
          <ns0:cNvPr id="13" name="">
            <ns1:extLst>
              <ns1:ext uri="{FF2B5EF4-FFF2-40B4-BE49-F238E27FC236}">
                <ns2:creationId id="{75E300F9-68D7-4BBB-B5FE-96645037F86A}"/>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위험보험료·사업비와 구분</ns1:t>
            </ns1:r>
          </ns1:p>
        </ns0:txBody>
      </ns0:sp>
      <ns0:sp>
        <ns0:nvSpPr>
          <ns0:cNvPr id="14" name="">
            <ns1:extLst>
              <ns1:ext uri="{FF2B5EF4-FFF2-40B4-BE49-F238E27FC236}">
                <ns2:creationId id="{FD8193CD-57DB-4B85-A9E4-53024A1E4C98}"/>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txBody>
          <ns1:bodyPr/>
          <ns1:p/>
        </ns0:txBody>
      </ns0:sp>
      <ns0:sp>
        <ns0:nvSpPr>
          <ns0:cNvPr id="15" name="">
            <ns1:extLst>
              <ns1:ext uri="{FF2B5EF4-FFF2-40B4-BE49-F238E27FC236}">
                <ns2:creationId id="{04F28B9E-959C-48A1-B7FE-6CC64C18F5D3}"/>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6" name="">
            <ns1:extLst>
              <ns1:ext uri="{FF2B5EF4-FFF2-40B4-BE49-F238E27FC236}">
                <ns2:creationId id="{09AAFEB4-AAF7-4531-85A3-49852F63628A}"/>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특별계정 대상</ns1:t>
            </ns1:r>
          </ns1:p>
        </ns0:txBody>
      </ns0:sp>
      <ns0:sp>
        <ns0:nvSpPr>
          <ns0:cNvPr id="17" name="">
            <ns1:extLst>
              <ns1:ext uri="{FF2B5EF4-FFF2-40B4-BE49-F238E27FC236}">
                <ns2:creationId id="{E8571753-01F9-4B40-ABE0-1E75373EFA13}"/>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연금저축·퇴직연금보험 등의 규정</ns1:t>
            </ns1:r>
          </ns1:p>
        </ns0:txBody>
      </ns0:sp>
      <ns0:sp>
        <ns0:nvSpPr>
          <ns0:cNvPr id="25" name="Rectangle 24"/>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6"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817336896"/>
      </ns0:ext>
    </ns0:extLst>
  </ns0:cSld>
</ns0:sld>
</file>

<file path=ppt/slides/slide7.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18" name="">
            <ns1:extLst>
              <ns1:ext uri="{FF2B5EF4-FFF2-40B4-BE49-F238E27FC236}">
                <ns2:creationId id="{F19CD632-4FA8-4AEC-9F13-55FBA37EE06A}"/>
              </ns1:ext>
            </ns1:extLst>
          </ns0:cNvPr>
          <ns0:cNvSpPr>
            <ns1:spLocks noGrp="1"/>
          </ns0:cNvSpPr>
          <ns0:nvPr/>
        </ns0:nvSpPr>
        <ns0:spPr>
          <ns1:xfrm>
            <ns1:off x="0" y="0"/>
            <ns1:ext cx="12192000" cy="666750"/>
          </ns1:xfrm>
          <ns1:prstGeom prst="rect">
            <ns1:avLst/>
          </ns1:prstGeom>
          <ns1:solidFill>
            <ns1:srgbClr val="102D47"/>
          </ns1:solidFill>
          <ns1:ln w="0">
            <ns1:noFill/>
          </ns1:ln>
        </ns0:spPr>
        <ns0:txBody>
          <ns1:bodyPr/>
          <ns1:p/>
        </ns0:txBody>
      </ns0:sp>
      <ns0:sp>
        <ns0:nvSpPr>
          <ns0:cNvPr id="4" name="">
            <ns1:extLst>
              <ns1:ext uri="{FF2B5EF4-FFF2-40B4-BE49-F238E27FC236}">
                <ns2:creationId id="{E804E20C-605D-4456-A650-356D854614C5}"/>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손해보험 2강</ns1:t>
            </ns1:r>
          </ns1:p>
        </ns0:txBody>
      </ns0:sp>
      <ns0:sp>
        <ns0:nvSpPr>
          <ns0:cNvPr id="5" name="">
            <ns1:extLst>
              <ns1:ext uri="{FF2B5EF4-FFF2-40B4-BE49-F238E27FC236}">
                <ns2:creationId id="{B061BAC1-CE78-4F62-8563-ABE653101E03}"/>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07 / 32</ns1:t>
            </ns1:r>
          </ns1:p>
        </ns0:txBody>
      </ns0:sp>
      <ns0:sp>
        <ns0:nvSpPr>
          <ns0:cNvPr id="6" name="">
            <ns1:extLst>
              <ns1:ext uri="{FF2B5EF4-FFF2-40B4-BE49-F238E27FC236}">
                <ns2:creationId id="{0833269B-F45A-4975-AC6E-4A5B8BA02FC5}"/>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txBody>
          <ns1:bodyPr/>
          <ns1:p/>
        </ns0:txBody>
      </ns0:sp>
      <ns0:sp>
        <ns0:nvSpPr>
          <ns0:cNvPr id="7" name="">
            <ns1:extLst>
              <ns1:ext uri="{FF2B5EF4-FFF2-40B4-BE49-F238E27FC236}">
                <ns2:creationId id="{D2219175-15A8-4C3D-A450-6DC419A9B60F}"/>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보험료를 정하는 세 가지 가정</ns1:t>
            </ns1:r>
          </ns1:p>
        </ns0:txBody>
      </ns0:sp>
      <ns0:sp>
        <ns0:nvSpPr>
          <ns0:cNvPr id="8" name="">
            <ns1:extLst>
              <ns1:ext uri="{FF2B5EF4-FFF2-40B4-BE49-F238E27FC236}">
                <ns2:creationId id="{A1B0603F-38CF-496A-AEB5-C34F37E2BB75}"/>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9" name="">
            <ns1:extLst>
              <ns1:ext uri="{FF2B5EF4-FFF2-40B4-BE49-F238E27FC236}">
                <ns2:creationId id="{4A917BC9-2A06-43B4-9047-B8D7096DF59F}"/>
              </ns1:ext>
            </ns1:extLst>
          </ns0:cNvPr>
          <ns0:cNvSpPr>
            <ns1:spLocks noGrp="1"/>
          </ns0:cNvSpPr>
          <ns0:nvPr/>
        </ns0:nvSpPr>
        <ns0:spPr>
          <ns1:xfrm>
            <ns1:off x="457200" y="2114550"/>
            <ns1:ext cx="3581400" cy="3152775"/>
          </ns1:xfrm>
          <ns1:prstGeom prst="roundRect">
            <ns1:avLst>
              <ns1:gd name="adj" fmla="val 2417"/>
            </ns1:avLst>
          </ns1:prstGeom>
          <ns1:solidFill>
            <ns1:srgbClr val="1B3B56"/>
          </ns1:solidFill>
          <ns1:ln w="0">
            <ns1:noFill/>
          </ns1:ln>
        </ns0:spPr>
        <ns0:txBody>
          <ns1:bodyPr/>
          <ns1:p/>
        </ns0:txBody>
      </ns0:sp>
      <ns0:sp>
        <ns0:nvSpPr>
          <ns0:cNvPr id="10" name="">
            <ns1:extLst>
              <ns1:ext uri="{FF2B5EF4-FFF2-40B4-BE49-F238E27FC236}">
                <ns2:creationId id="{73EE34EA-994E-4157-A052-6FAB2C83C1AC}"/>
              </ns1:ext>
            </ns1:extLst>
          </ns0:cNvPr>
          <ns0:cNvSpPr>
            <ns1:spLocks noGrp="1"/>
          </ns0:cNvSpPr>
          <ns0:nvPr/>
        </ns0:nvSpPr>
        <ns0:spPr>
          <ns1:xfrm>
            <ns1:off x="695325" y="2438400"/>
            <ns1:ext cx="3105150" cy="626269"/>
          </ns1:xfrm>
          <ns1:prstGeom prst="rect">
            <ns1:avLst/>
          </ns1:prstGeom>
          <ns1:noFill/>
          <ns1:ln w="0">
            <ns1:noFill/>
          </ns1:ln>
        </ns0:spPr>
        <ns0:txBody>
          <ns1:bodyPr>
            <ns1:noAutofit/>
          </ns1:bodyPr>
          <ns1:lstStyle/>
          <ns1:p>
            <ns1:pPr>
              <ns1:defRPr sz="3375">
                <ns1:solidFill>
                  <ns1:srgbClr val="87C9FF"/>
                </ns1:solidFill>
                <ns1:latin typeface="Paperlogy 6 SemiBold"/>
                <ns1:ea typeface="Paperlogy 6 SemiBold"/>
                <ns1:cs typeface="Paperlogy 6 SemiBold"/>
              </ns1:defRPr>
            </ns1:pPr>
            <ns1:r>
              <ns1:rPr sz="3375">
                <ns1:solidFill>
                  <ns1:srgbClr val="87C9FF"/>
                </ns1:solidFill>
                <ns1:latin typeface="Paperlogy 6 SemiBold"/>
                <ns1:ea typeface="Paperlogy 6 SemiBold"/>
                <ns1:cs typeface="Paperlogy 6 SemiBold"/>
              </ns1:rPr>
              <ns1:t>예정위험률 ↑</ns1:t>
            </ns1:r>
          </ns1:p>
        </ns0:txBody>
      </ns0:sp>
      <ns0:sp>
        <ns0:nvSpPr>
          <ns0:cNvPr id="11" name="">
            <ns1:extLst>
              <ns1:ext uri="{FF2B5EF4-FFF2-40B4-BE49-F238E27FC236}">
                <ns2:creationId id="{37F6CCAE-6505-4414-B5BF-72E43370ED38}"/>
              </ns1:ext>
            </ns1:extLst>
          </ns0:cNvPr>
          <ns0:cNvSpPr>
            <ns1:spLocks noGrp="1"/>
          </ns0:cNvSpPr>
          <ns0:nvPr/>
        </ns0:nvSpPr>
        <ns0:spPr>
          <ns1:xfrm>
            <ns1:off x="7048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다른 조건이 같으면 보험료</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상승</ns1:t>
            </ns1:r>
          </ns1:p>
        </ns0:txBody>
      </ns0:sp>
      <ns0:sp>
        <ns0:nvSpPr>
          <ns0:cNvPr id="12" name="">
            <ns1:extLst>
              <ns1:ext uri="{FF2B5EF4-FFF2-40B4-BE49-F238E27FC236}">
                <ns2:creationId id="{29841940-7466-4BF1-AD66-811FB8B983AB}"/>
              </ns1:ext>
            </ns1:extLst>
          </ns0:cNvPr>
          <ns0:cNvSpPr>
            <ns1:spLocks noGrp="1"/>
          </ns0:cNvSpPr>
          <ns0:nvPr/>
        </ns0:nvSpPr>
        <ns0:spPr>
          <ns1:xfrm>
            <ns1:off x="4305300" y="2114550"/>
            <ns1:ext cx="3581400" cy="3152775"/>
          </ns1:xfrm>
          <ns1:prstGeom prst="roundRect">
            <ns1:avLst>
              <ns1:gd name="adj" fmla="val 2417"/>
            </ns1:avLst>
          </ns1:prstGeom>
          <ns1:solidFill>
            <ns1:srgbClr val="1B3B56"/>
          </ns1:solidFill>
          <ns1:ln w="0">
            <ns1:noFill/>
          </ns1:ln>
        </ns0:spPr>
        <ns0:txBody>
          <ns1:bodyPr/>
          <ns1:p/>
        </ns0:txBody>
      </ns0:sp>
      <ns0:sp>
        <ns0:nvSpPr>
          <ns0:cNvPr id="13" name="">
            <ns1:extLst>
              <ns1:ext uri="{FF2B5EF4-FFF2-40B4-BE49-F238E27FC236}">
                <ns2:creationId id="{0CACE0A2-AA40-4C9D-AF9A-B8C0769C1607}"/>
              </ns1:ext>
            </ns1:extLst>
          </ns0:cNvPr>
          <ns0:cNvSpPr>
            <ns1:spLocks noGrp="1"/>
          </ns0:cNvSpPr>
          <ns0:nvPr/>
        </ns0:nvSpPr>
        <ns0:spPr>
          <ns1:xfrm>
            <ns1:off x="4543425" y="2438400"/>
            <ns1:ext cx="3105150" cy="471964"/>
          </ns1:xfrm>
          <ns1:prstGeom prst="rect">
            <ns1:avLst/>
          </ns1:prstGeom>
          <ns1:noFill/>
          <ns1:ln w="0">
            <ns1:noFill/>
          </ns1:ln>
        </ns0:spPr>
        <ns0:txBody>
          <ns1:bodyPr>
            <ns1:noAutofit/>
          </ns1:bodyPr>
          <ns1:lstStyle/>
          <ns1:p>
            <ns1:pPr>
              <ns1:defRPr sz="2475">
                <ns1:solidFill>
                  <ns1:srgbClr val="F1C779"/>
                </ns1:solidFill>
                <ns1:latin typeface="Paperlogy 6 SemiBold"/>
                <ns1:ea typeface="Paperlogy 6 SemiBold"/>
                <ns1:cs typeface="Paperlogy 6 SemiBold"/>
              </ns1:defRPr>
            </ns1:pPr>
            <ns1:r>
              <ns1:rPr sz="2475">
                <ns1:solidFill>
                  <ns1:srgbClr val="F1C779"/>
                </ns1:solidFill>
                <ns1:latin typeface="Paperlogy 6 SemiBold"/>
                <ns1:ea typeface="Paperlogy 6 SemiBold"/>
                <ns1:cs typeface="Paperlogy 6 SemiBold"/>
              </ns1:rPr>
              <ns1:t>예정사업비율 ↑</ns1:t>
            </ns1:r>
          </ns1:p>
        </ns0:txBody>
      </ns0:sp>
      <ns0:sp>
        <ns0:nvSpPr>
          <ns0:cNvPr id="14" name="">
            <ns1:extLst>
              <ns1:ext uri="{FF2B5EF4-FFF2-40B4-BE49-F238E27FC236}">
                <ns2:creationId id="{10E88C85-C612-4CE3-8BDF-8C345D0BAB8D}"/>
              </ns1:ext>
            </ns1:extLst>
          </ns0:cNvPr>
          <ns0:cNvSpPr>
            <ns1:spLocks noGrp="1"/>
          </ns0:cNvSpPr>
          <ns0:nvPr/>
        </ns0:nvSpPr>
        <ns0:spPr>
          <ns1:xfrm>
            <ns1:off x="45529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다른 조건이 같으면 보험료</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상승</ns1:t>
            </ns1:r>
          </ns1:p>
        </ns0:txBody>
      </ns0:sp>
      <ns0:sp>
        <ns0:nvSpPr>
          <ns0:cNvPr id="15" name="">
            <ns1:extLst>
              <ns1:ext uri="{FF2B5EF4-FFF2-40B4-BE49-F238E27FC236}">
                <ns2:creationId id="{5F00668E-F06E-40D2-8746-65D4A7DA8181}"/>
              </ns1:ext>
            </ns1:extLst>
          </ns0:cNvPr>
          <ns0:cNvSpPr>
            <ns1:spLocks noGrp="1"/>
          </ns0:cNvSpPr>
          <ns0:nvPr/>
        </ns0:nvSpPr>
        <ns0:spPr>
          <ns1:xfrm>
            <ns1:off x="8153400" y="2114550"/>
            <ns1:ext cx="3581400" cy="3152775"/>
          </ns1:xfrm>
          <ns1:prstGeom prst="roundRect">
            <ns1:avLst>
              <ns1:gd name="adj" fmla="val 2417"/>
            </ns1:avLst>
          </ns1:prstGeom>
          <ns1:solidFill>
            <ns1:srgbClr val="1B3B56"/>
          </ns1:solidFill>
          <ns1:ln w="0">
            <ns1:noFill/>
          </ns1:ln>
        </ns0:spPr>
        <ns0:txBody>
          <ns1:bodyPr/>
          <ns1:p/>
        </ns0:txBody>
      </ns0:sp>
      <ns0:sp>
        <ns0:nvSpPr>
          <ns0:cNvPr id="16" name="">
            <ns1:extLst>
              <ns1:ext uri="{FF2B5EF4-FFF2-40B4-BE49-F238E27FC236}">
                <ns2:creationId id="{86595257-88AB-4A30-ABE5-6175F7E2F520}"/>
              </ns1:ext>
            </ns1:extLst>
          </ns0:cNvPr>
          <ns0:cNvSpPr>
            <ns1:spLocks noGrp="1"/>
          </ns0:cNvSpPr>
          <ns0:nvPr/>
        </ns0:nvSpPr>
        <ns0:spPr>
          <ns1:xfrm>
            <ns1:off x="8391525" y="2438400"/>
            <ns1:ext cx="3105150" cy="626269"/>
          </ns1:xfrm>
          <ns1:prstGeom prst="rect">
            <ns1:avLst/>
          </ns1:prstGeom>
          <ns1:noFill/>
          <ns1:ln w="0">
            <ns1:noFill/>
          </ns1:ln>
        </ns0:spPr>
        <ns0:txBody>
          <ns1:bodyPr>
            <ns1:noAutofit/>
          </ns1:bodyPr>
          <ns1:lstStyle/>
          <ns1:p>
            <ns1:pPr>
              <ns1:defRPr sz="3375">
                <ns1:solidFill>
                  <ns1:srgbClr val="87C9FF"/>
                </ns1:solidFill>
                <ns1:latin typeface="Paperlogy 6 SemiBold"/>
                <ns1:ea typeface="Paperlogy 6 SemiBold"/>
                <ns1:cs typeface="Paperlogy 6 SemiBold"/>
              </ns1:defRPr>
            </ns1:pPr>
            <ns1:r>
              <ns1:rPr sz="3375">
                <ns1:solidFill>
                  <ns1:srgbClr val="87C9FF"/>
                </ns1:solidFill>
                <ns1:latin typeface="Paperlogy 6 SemiBold"/>
                <ns1:ea typeface="Paperlogy 6 SemiBold"/>
                <ns1:cs typeface="Paperlogy 6 SemiBold"/>
              </ns1:rPr>
              <ns1:t>예정이율 ↑</ns1:t>
            </ns1:r>
          </ns1:p>
        </ns0:txBody>
      </ns0:sp>
      <ns0:sp>
        <ns0:nvSpPr>
          <ns0:cNvPr id="17" name="">
            <ns1:extLst>
              <ns1:ext uri="{FF2B5EF4-FFF2-40B4-BE49-F238E27FC236}">
                <ns2:creationId id="{7DAF1FD2-19D2-4F20-AA6F-E60B51CE5086}"/>
              </ns1:ext>
            </ns1:extLst>
          </ns0:cNvPr>
          <ns0:cNvSpPr>
            <ns1:spLocks noGrp="1"/>
          </ns0:cNvSpPr>
          <ns0:nvPr/>
        </ns0:nvSpPr>
        <ns0:spPr>
          <ns1:xfrm>
            <ns1:off x="84010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다른 조건이 같으면 보험료</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하락</ns1:t>
            </ns1:r>
          </ns1:p>
        </ns0:txBody>
      </ns0:sp>
      <ns0:sp>
        <ns0:nvSpPr>
          <ns0:cNvPr id="20" name="Rectangle 19"/>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1"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747712543"/>
      </ns0:ext>
    </ns0:extLst>
  </ns0:cSld>
</ns0:sld>
</file>

<file path=ppt/slides/slide8.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7" name="">
            <ns1:extLst>
              <ns1:ext uri="{FF2B5EF4-FFF2-40B4-BE49-F238E27FC236}">
                <ns2:creationId id="{4D77D192-4EC7-4AA8-A45C-FCAA6151821A}"/>
              </ns1:ext>
            </ns1:extLst>
          </ns0:cNvPr>
          <ns0:cNvSpPr>
            <ns1:spLocks noGrp="1"/>
          </ns0:cNvSpPr>
          <ns0:nvPr/>
        </ns0:nvSpPr>
        <ns0:spPr>
          <ns1:xfrm>
            <ns1:off x="0" y="0"/>
            <ns1:ext cx="12192000" cy="666750"/>
          </ns1:xfrm>
          <ns1:prstGeom prst="rect">
            <ns1:avLst/>
          </ns1:prstGeom>
          <ns1:solidFill>
            <ns1:srgbClr val="102D47"/>
          </ns1:solidFill>
          <ns1:ln w="0">
            <ns1:noFill/>
          </ns1:ln>
        </ns0:spPr>
        <ns0:txBody>
          <ns1:bodyPr/>
          <ns1:p/>
        </ns0:txBody>
      </ns0:sp>
      <ns0:sp>
        <ns0:nvSpPr>
          <ns0:cNvPr id="4" name="">
            <ns1:extLst>
              <ns1:ext uri="{FF2B5EF4-FFF2-40B4-BE49-F238E27FC236}">
                <ns2:creationId id="{4026CF36-2BA8-4EED-AAF0-6A17E0CE8AA5}"/>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2강</ns1:t>
            </ns1:r>
          </ns1:p>
        </ns0:txBody>
      </ns0:sp>
      <ns0:sp>
        <ns0:nvSpPr>
          <ns0:cNvPr id="5" name="">
            <ns1:extLst>
              <ns1:ext uri="{FF2B5EF4-FFF2-40B4-BE49-F238E27FC236}">
                <ns2:creationId id="{44C34987-6E56-4910-AEBA-0B0D82EED17A}"/>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08 / 32</ns1:t>
            </ns1:r>
          </ns1:p>
        </ns0:txBody>
      </ns0:sp>
      <ns0:sp>
        <ns0:nvSpPr>
          <ns0:cNvPr id="6" name="">
            <ns1:extLst>
              <ns1:ext uri="{FF2B5EF4-FFF2-40B4-BE49-F238E27FC236}">
                <ns2:creationId id="{CAC49E0F-A5B1-4075-BE02-7A962A59C99A}"/>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7" name="">
            <ns1:extLst>
              <ns1:ext uri="{FF2B5EF4-FFF2-40B4-BE49-F238E27FC236}">
                <ns2:creationId id="{03775E60-6ACB-45B5-8DF3-5D053A315AD4}"/>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준비금과 환급금은 다릅니다</ns1:t>
            </ns1:r>
          </ns1:p>
        </ns0:txBody>
      </ns0:sp>
      <ns0:sp>
        <ns0:nvSpPr>
          <ns0:cNvPr id="8" name="">
            <ns1:extLst>
              <ns1:ext uri="{FF2B5EF4-FFF2-40B4-BE49-F238E27FC236}">
                <ns2:creationId id="{8CAE19A6-B8AA-4B9C-B2F8-0689BFC4806B}"/>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9" name="">
            <ns1:extLst>
              <ns1:ext uri="{FF2B5EF4-FFF2-40B4-BE49-F238E27FC236}">
                <ns2:creationId id="{9F28EC76-E7CC-45E0-879C-DB5140A1B347}"/>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txBody>
          <ns1:bodyPr/>
          <ns1:p/>
        </ns0:txBody>
      </ns0:sp>
      <ns0:sp>
        <ns0:nvSpPr>
          <ns0:cNvPr id="10" name="">
            <ns1:extLst>
              <ns1:ext uri="{FF2B5EF4-FFF2-40B4-BE49-F238E27FC236}">
                <ns2:creationId id="{3F6D5CCE-2A51-4DB2-8DBB-3921FED479B3}"/>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txBody>
          <ns1:bodyPr/>
          <ns1:p/>
        </ns0:txBody>
      </ns0:sp>
      <ns0:sp>
        <ns0:nvSpPr>
          <ns0:cNvPr id="11" name="">
            <ns1:extLst>
              <ns1:ext uri="{FF2B5EF4-FFF2-40B4-BE49-F238E27FC236}">
                <ns2:creationId id="{74CB8E0E-1C2F-40D0-BC24-12D24F98CA33}"/>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준비금</ns1:t>
            </ns1:r>
          </ns1:p>
        </ns0:txBody>
      </ns0:sp>
      <ns0:sp>
        <ns0:nvSpPr>
          <ns0:cNvPr id="12" name="">
            <ns1:extLst>
              <ns1:ext uri="{FF2B5EF4-FFF2-40B4-BE49-F238E27FC236}">
                <ns2:creationId id="{88201133-5E74-42F6-B9B5-F12FED4D0EC6}"/>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장래 지급의무에 대비한 적립</ns1:t>
            </ns1:r>
          </ns1:p>
        </ns0:txBody>
      </ns0:sp>
      <ns0:sp>
        <ns0:nvSpPr>
          <ns0:cNvPr id="13" name="">
            <ns1:extLst>
              <ns1:ext uri="{FF2B5EF4-FFF2-40B4-BE49-F238E27FC236}">
                <ns2:creationId id="{30C3AF60-1630-416D-B185-7DAC46581EB1}"/>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txBody>
          <ns1:bodyPr/>
          <ns1:p/>
        </ns0:txBody>
      </ns0:sp>
      <ns0:sp>
        <ns0:nvSpPr>
          <ns0:cNvPr id="14" name="">
            <ns1:extLst>
              <ns1:ext uri="{FF2B5EF4-FFF2-40B4-BE49-F238E27FC236}">
                <ns2:creationId id="{B75047F7-5EA1-4BD3-B55C-D04301ACE9E0}"/>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5" name="">
            <ns1:extLst>
              <ns1:ext uri="{FF2B5EF4-FFF2-40B4-BE49-F238E27FC236}">
                <ns2:creationId id="{E39CC402-5B2A-413F-A56A-68521F8A254B}"/>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환급금</ns1:t>
            </ns1:r>
          </ns1:p>
        </ns0:txBody>
      </ns0:sp>
      <ns0:sp>
        <ns0:nvSpPr>
          <ns0:cNvPr id="16" name="">
            <ns1:extLst>
              <ns1:ext uri="{FF2B5EF4-FFF2-40B4-BE49-F238E27FC236}">
                <ns2:creationId id="{5499E6F6-0DE0-4CC8-BC1B-EEDB74941552}"/>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해지 시 약관의 산출기준에 따른 금액</ns1:t>
            </ns1:r>
          </ns1:p>
        </ns0:txBody>
      </ns0:sp>
      <ns0:sp>
        <ns0:nvSpPr>
          <ns0:cNvPr id="19" name="Rectangle 18"/>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0"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834792401"/>
      </ns0:ext>
    </ns0:extLst>
  </ns0:cSld>
</ns0:sld>
</file>

<file path=ppt/slides/slide9.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8" name="">
            <ns1:extLst>
              <ns1:ext uri="{FF2B5EF4-FFF2-40B4-BE49-F238E27FC236}">
                <ns2:creationId id="{A21E20B7-02A3-454E-B0A7-430EA91978B8}"/>
              </ns1:ext>
            </ns1:extLst>
          </ns0:cNvPr>
          <ns0:cNvSpPr>
            <ns1:spLocks noGrp="1"/>
          </ns0:cNvSpPr>
          <ns0:nvPr/>
        </ns0:nvSpPr>
        <ns0:spPr>
          <ns1:xfrm>
            <ns1:off x="0" y="0"/>
            <ns1:ext cx="12192000" cy="666750"/>
          </ns1:xfrm>
          <ns1:prstGeom prst="rect">
            <ns1:avLst/>
          </ns1:prstGeom>
          <ns1:solidFill>
            <ns1:srgbClr val="102D47"/>
          </ns1:solidFill>
          <ns1:ln w="0">
            <ns1:noFill/>
          </ns1:ln>
        </ns0:spPr>
        <ns0:txBody>
          <ns1:bodyPr/>
          <ns1:p/>
        </ns0:txBody>
      </ns0:sp>
      <ns0:sp>
        <ns0:nvSpPr>
          <ns0:cNvPr id="4" name="">
            <ns1:extLst>
              <ns1:ext uri="{FF2B5EF4-FFF2-40B4-BE49-F238E27FC236}">
                <ns2:creationId id="{A95B0271-EA1C-42A9-9B39-8FA1F8120A12}"/>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2강</ns1:t>
            </ns1:r>
          </ns1:p>
        </ns0:txBody>
      </ns0:sp>
      <ns0:sp>
        <ns0:nvSpPr>
          <ns0:cNvPr id="5" name="">
            <ns1:extLst>
              <ns1:ext uri="{FF2B5EF4-FFF2-40B4-BE49-F238E27FC236}">
                <ns2:creationId id="{8EBE98A0-67BD-4BD6-829F-FEA1974D8FB8}"/>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09 / 32</ns1:t>
            </ns1:r>
          </ns1:p>
        </ns0:txBody>
      </ns0:sp>
      <ns0:sp>
        <ns0:nvSpPr>
          <ns0:cNvPr id="6" name="">
            <ns1:extLst>
              <ns1:ext uri="{FF2B5EF4-FFF2-40B4-BE49-F238E27FC236}">
                <ns2:creationId id="{6955595A-901D-4071-9C64-35A435B882EB}"/>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pic>
        <ns0:nvPicPr>
          <ns0:cNvPr id="24" name=""/>
          <ns0:cNvPicPr>
            <ns1:picLocks noChangeAspect="1"/>
          </ns0:cNvPicPr>
          <ns0:nvPr/>
        </ns0:nvPicPr>
        <ns0:blipFill>
          <ns1:blip ns3:embed="R46e85793d0e74d23"/>
          <ns1:srcRect l="23924" t="0" r="23924" b="0"/>
          <ns1:stretch>
            <ns1:fillRect l="0" t="0" r="0" b="0"/>
          </ns1:stretch>
        </ns0:blipFill>
        <ns0:spPr>
          <ns1:xfrm>
            <ns1:off x="7762875" y="1724025"/>
            <ns1:ext cx="3971925" cy="4286250"/>
          </ns1:xfrm>
          <ns1:prstGeom prst="rect">
            <ns1:avLst/>
          </ns1:prstGeom>
        </ns0:spPr>
      </ns0:pic>
      <ns0:sp>
        <ns0:nvSpPr>
          <ns0:cNvPr id="8" name="">
            <ns1:extLst>
              <ns1:ext uri="{FF2B5EF4-FFF2-40B4-BE49-F238E27FC236}">
                <ns2:creationId id="{90C93E22-A672-4C7C-8B96-8923760BB8D1}"/>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계약 전 알릴 의무와 해지</ns1:t>
            </ns1:r>
          </ns1:p>
        </ns0:txBody>
      </ns0:sp>
      <ns0:sp>
        <ns0:nvSpPr>
          <ns0:cNvPr id="9" name="">
            <ns1:extLst>
              <ns1:ext uri="{FF2B5EF4-FFF2-40B4-BE49-F238E27FC236}">
                <ns2:creationId id="{39C4C2B0-9341-43F9-86F4-949D99C7AA75}"/>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10" name="">
            <ns1:extLst>
              <ns1:ext uri="{FF2B5EF4-FFF2-40B4-BE49-F238E27FC236}">
                <ns2:creationId id="{B3D32EDD-8D65-4FEC-BF01-E798554BA6C4}"/>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txBody>
          <ns1:bodyPr/>
          <ns1:p/>
        </ns0:txBody>
      </ns0:sp>
      <ns0:sp>
        <ns0:nvSpPr>
          <ns0:cNvPr id="11" name="">
            <ns1:extLst>
              <ns1:ext uri="{FF2B5EF4-FFF2-40B4-BE49-F238E27FC236}">
                <ns2:creationId id="{9BED25D2-3809-4308-822C-23C9428F0929}"/>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txBody>
          <ns1:bodyPr/>
          <ns1:p/>
        </ns0:txBody>
      </ns0:sp>
      <ns0:sp>
        <ns0:nvSpPr>
          <ns0:cNvPr id="12" name="">
            <ns1:extLst>
              <ns1:ext uri="{FF2B5EF4-FFF2-40B4-BE49-F238E27FC236}">
                <ns2:creationId id="{12C19F55-2A25-4D0E-B247-1098AB07E776}"/>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대상과 위반</ns1:t>
            </ns1:r>
          </ns1:p>
        </ns0:txBody>
      </ns0:sp>
      <ns0:sp>
        <ns0:nvSpPr>
          <ns0:cNvPr id="13" name="">
            <ns1:extLst>
              <ns1:ext uri="{FF2B5EF4-FFF2-40B4-BE49-F238E27FC236}">
                <ns2:creationId id="{371CEFA3-C1A3-4F01-8885-00645C49AFBD}"/>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계약자·피보험자, 고의 또는 중대한 과실</ns1:t>
            </ns1:r>
          </ns1:p>
        </ns0:txBody>
      </ns0:sp>
      <ns0:sp>
        <ns0:nvSpPr>
          <ns0:cNvPr id="14" name="">
            <ns1:extLst>
              <ns1:ext uri="{FF2B5EF4-FFF2-40B4-BE49-F238E27FC236}">
                <ns2:creationId id="{E606B738-8806-4423-914E-BF85B765A92D}"/>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txBody>
          <ns1:bodyPr/>
          <ns1:p/>
        </ns0:txBody>
      </ns0:sp>
      <ns0:sp>
        <ns0:nvSpPr>
          <ns0:cNvPr id="15" name="">
            <ns1:extLst>
              <ns1:ext uri="{FF2B5EF4-FFF2-40B4-BE49-F238E27FC236}">
                <ns2:creationId id="{D54F7B8F-EA3D-43B0-8DC7-B37F6E3DF5D0}"/>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6" name="">
            <ns1:extLst>
              <ns1:ext uri="{FF2B5EF4-FFF2-40B4-BE49-F238E27FC236}">
                <ns2:creationId id="{B906E517-52F5-4E96-9DFA-F94D2012F7C3}"/>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기간과 예외</ns1:t>
            </ns1:r>
          </ns1:p>
        </ns0:txBody>
      </ns0:sp>
      <ns0:sp>
        <ns0:nvSpPr>
          <ns0:cNvPr id="17" name="">
            <ns1:extLst>
              <ns1:ext uri="{FF2B5EF4-FFF2-40B4-BE49-F238E27FC236}">
                <ns2:creationId id="{746E78A7-8102-4575-BC6A-6176444D2C26}"/>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안 날부터 1개월·계약 후 3년 등 확인</ns1:t>
            </ns1:r>
          </ns1:p>
        </ns0:txBody>
      </ns0:sp>
      <ns0:sp>
        <ns0:nvSpPr>
          <ns0:cNvPr id="25" name="Rectangle 24"/>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6"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558050888"/>
      </ns0:ext>
    </ns0:extLst>
  </ns0:cSld>
</ns0:sld>
</file>

<file path=ppt/slides/slide10.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1" name="">
            <ns1:extLst>
              <ns1:ext uri="{FF2B5EF4-FFF2-40B4-BE49-F238E27FC236}">
                <ns2:creationId id="{D0C70562-C2DC-4CA5-84AB-7EFEA7642AD5}"/>
              </ns1:ext>
            </ns1:extLst>
          </ns0:cNvPr>
          <ns0:cNvSpPr>
            <ns1:spLocks noGrp="1"/>
          </ns0:cNvSpPr>
          <ns0:nvPr/>
        </ns0:nvSpPr>
        <ns0:spPr>
          <ns1:xfrm>
            <ns1:off x="0" y="0"/>
            <ns1:ext cx="12192000" cy="666750"/>
          </ns1:xfrm>
          <ns1:prstGeom prst="rect">
            <ns1:avLst/>
          </ns1:prstGeom>
          <ns1:solidFill>
            <ns1:srgbClr val="102D47"/>
          </ns1:solidFill>
          <ns1:ln w="0">
            <ns1:noFill/>
          </ns1:ln>
        </ns0:spPr>
        <ns0:txBody>
          <ns1:bodyPr/>
          <ns1:p/>
        </ns0:txBody>
      </ns0:sp>
      <ns0:sp>
        <ns0:nvSpPr>
          <ns0:cNvPr id="4" name="">
            <ns1:extLst>
              <ns1:ext uri="{FF2B5EF4-FFF2-40B4-BE49-F238E27FC236}">
                <ns2:creationId id="{392C9966-503A-45D0-BE59-5E2F809DBE26}"/>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2강</ns1:t>
            </ns1:r>
          </ns1:p>
        </ns0:txBody>
      </ns0:sp>
      <ns0:sp>
        <ns0:nvSpPr>
          <ns0:cNvPr id="5" name="">
            <ns1:extLst>
              <ns1:ext uri="{FF2B5EF4-FFF2-40B4-BE49-F238E27FC236}">
                <ns2:creationId id="{92B9F61F-BA29-49E4-BFD4-C74C73B2F54A}"/>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10 / 32</ns1:t>
            </ns1:r>
          </ns1:p>
        </ns0:txBody>
      </ns0:sp>
      <ns0:sp>
        <ns0:nvSpPr>
          <ns0:cNvPr id="6" name="">
            <ns1:extLst>
              <ns1:ext uri="{FF2B5EF4-FFF2-40B4-BE49-F238E27FC236}">
                <ns2:creationId id="{D4DF3688-A8EA-4091-AE2B-7D7C9AF3EAE9}"/>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7" name="">
            <ns1:extLst>
              <ns1:ext uri="{FF2B5EF4-FFF2-40B4-BE49-F238E27FC236}">
                <ns2:creationId id="{B19E1046-AAAB-4909-AFE0-8E9705BC208A}"/>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보험료 연체와 납입최고</ns1:t>
            </ns1:r>
          </ns1:p>
        </ns0:txBody>
      </ns0:sp>
      <ns0:sp>
        <ns0:nvSpPr>
          <ns0:cNvPr id="8" name="">
            <ns1:extLst>
              <ns1:ext uri="{FF2B5EF4-FFF2-40B4-BE49-F238E27FC236}">
                <ns2:creationId id="{E78BD934-6D41-4987-BFC5-23FAD79E6EB4}"/>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9" name="">
            <ns1:extLst>
              <ns1:ext uri="{FF2B5EF4-FFF2-40B4-BE49-F238E27FC236}">
                <ns2:creationId id="{80FC5D62-184F-4EE7-BA62-1F27C8F942EB}"/>
              </ns1:ext>
            </ns1:extLst>
          </ns0:cNvPr>
          <ns0:cNvSpPr>
            <ns1:spLocks noGrp="1"/>
          </ns0:cNvSpPr>
          <ns0:nvPr/>
        </ns0:nvSpPr>
        <ns0:spPr>
          <ns1:xfrm>
            <ns1:off x="5334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01</ns1:t>
            </ns1:r>
          </ns1:p>
        </ns0:txBody>
      </ns0:sp>
      <ns0:sp>
        <ns0:nvSpPr>
          <ns0:cNvPr id="10" name="">
            <ns1:extLst>
              <ns1:ext uri="{FF2B5EF4-FFF2-40B4-BE49-F238E27FC236}">
                <ns2:creationId id="{CC7CA9CF-7BF0-4B55-86AE-CE68BC769F0F}"/>
              </ns1:ext>
            </ns1:extLst>
          </ns0:cNvPr>
          <ns0:cNvSpPr>
            <ns1:spLocks noGrp="1"/>
          </ns0:cNvSpPr>
          <ns0:nvPr/>
        </ns0:nvSpPr>
        <ns0:spPr>
          <ns1:xfrm>
            <ns1:off x="457200" y="2752725"/>
            <ns1:ext cx="3594100" cy="2819400"/>
          </ns1:xfrm>
          <ns1:prstGeom prst="roundRect">
            <ns1:avLst>
              <ns1:gd name="adj" fmla="val 2703"/>
            </ns1:avLst>
          </ns1:prstGeom>
          <ns1:solidFill>
            <ns1:srgbClr val="FFFFFF"/>
          </ns1:solidFill>
          <ns1:ln w="0">
            <ns1:noFill/>
          </ns1:ln>
        </ns0:spPr>
        <ns0:txBody>
          <ns1:bodyPr/>
          <ns1:p/>
        </ns0:txBody>
      </ns0:sp>
      <ns0:sp>
        <ns0:nvSpPr>
          <ns0:cNvPr id="11" name="">
            <ns1:extLst>
              <ns1:ext uri="{FF2B5EF4-FFF2-40B4-BE49-F238E27FC236}">
                <ns2:creationId id="{0B170551-CE55-4458-A2D2-33A87896FEEE}"/>
              </ns1:ext>
            </ns1:extLst>
          </ns0:cNvPr>
          <ns0:cNvSpPr>
            <ns1:spLocks noGrp="1"/>
          </ns0:cNvSpPr>
          <ns0:nvPr/>
        </ns0:nvSpPr>
        <ns0:spPr>
          <ns1:xfrm>
            <ns1:off x="69532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연체 확인</ns1:t>
            </ns1:r>
          </ns1:p>
        </ns0:txBody>
      </ns0:sp>
      <ns0:sp>
        <ns0:nvSpPr>
          <ns0:cNvPr id="12" name="">
            <ns1:extLst>
              <ns1:ext uri="{FF2B5EF4-FFF2-40B4-BE49-F238E27FC236}">
                <ns2:creationId id="{AA1FF20D-6979-47CE-85ED-38E654CE15D0}"/>
              </ns1:ext>
            </ns1:extLst>
          </ns0:cNvPr>
          <ns0:cNvSpPr>
            <ns1:spLocks noGrp="1"/>
          </ns0:cNvSpPr>
          <ns0:nvPr/>
        </ns0:nvSpPr>
        <ns0:spPr>
          <ns1:xfrm>
            <ns1:off x="6953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제2회 이후 보험료를</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납입하지 않은 경우</ns1:t>
            </ns1:r>
          </ns1:p>
        </ns0:txBody>
      </ns0:sp>
      <ns0:sp>
        <ns0:nvSpPr>
          <ns0:cNvPr id="13" name="">
            <ns1:extLst>
              <ns1:ext uri="{FF2B5EF4-FFF2-40B4-BE49-F238E27FC236}">
                <ns2:creationId id="{55613CA6-DA71-4845-9A7E-F166829BC3D3}"/>
              </ns1:ext>
            </ns1:extLst>
          </ns0:cNvPr>
          <ns0:cNvSpPr>
            <ns1:spLocks noGrp="1"/>
          </ns0:cNvSpPr>
          <ns0:nvPr/>
        </ns0:nvSpPr>
        <ns0:spPr>
          <ns1:xfrm>
            <ns1:off x="437515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02</ns1:t>
            </ns1:r>
          </ns1:p>
        </ns0:txBody>
      </ns0:sp>
      <ns0:sp>
        <ns0:nvSpPr>
          <ns0:cNvPr id="14" name="">
            <ns1:extLst>
              <ns1:ext uri="{FF2B5EF4-FFF2-40B4-BE49-F238E27FC236}">
                <ns2:creationId id="{5B201C93-08C4-4AB6-A9A9-51E4495CE36D}"/>
              </ns1:ext>
            </ns1:extLst>
          </ns0:cNvPr>
          <ns0:cNvSpPr>
            <ns1:spLocks noGrp="1"/>
          </ns0:cNvSpPr>
          <ns0:nvPr/>
        </ns0:nvSpPr>
        <ns0:spPr>
          <ns1:xfrm>
            <ns1:off x="4298950" y="2752725"/>
            <ns1:ext cx="3594100" cy="2819400"/>
          </ns1:xfrm>
          <ns1:prstGeom prst="roundRect">
            <ns1:avLst>
              <ns1:gd name="adj" fmla="val 2703"/>
            </ns1:avLst>
          </ns1:prstGeom>
          <ns1:solidFill>
            <ns1:srgbClr val="FFFFFF"/>
          </ns1:solidFill>
          <ns1:ln w="0">
            <ns1:noFill/>
          </ns1:ln>
        </ns0:spPr>
        <ns0:txBody>
          <ns1:bodyPr/>
          <ns1:p/>
        </ns0:txBody>
      </ns0:sp>
      <ns0:sp>
        <ns0:nvSpPr>
          <ns0:cNvPr id="15" name="">
            <ns1:extLst>
              <ns1:ext uri="{FF2B5EF4-FFF2-40B4-BE49-F238E27FC236}">
                <ns2:creationId id="{A3187F2E-BC4D-4D0F-9C7F-A71CE4C0ADCE}"/>
              </ns1:ext>
            </ns1:extLst>
          </ns0:cNvPr>
          <ns0:cNvSpPr>
            <ns1:spLocks noGrp="1"/>
          </ns0:cNvSpPr>
          <ns0:nvPr/>
        </ns0:nvSpPr>
        <ns0:spPr>
          <ns1:xfrm>
            <ns1:off x="453707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독촉 기간</ns1:t>
            </ns1:r>
          </ns1:p>
        </ns0:txBody>
      </ns0:sp>
      <ns0:sp>
        <ns0:nvSpPr>
          <ns0:cNvPr id="16" name="">
            <ns1:extLst>
              <ns1:ext uri="{FF2B5EF4-FFF2-40B4-BE49-F238E27FC236}">
                <ns2:creationId id="{BB65726E-FCB5-4812-9E77-A98449FFF3C1}"/>
              </ns1:ext>
            </ns1:extLst>
          </ns0:cNvPr>
          <ns0:cNvSpPr>
            <ns1:spLocks noGrp="1"/>
          </ns0:cNvSpPr>
          <ns0:nvPr/>
        </ns0:nvSpPr>
        <ns0:spPr>
          <ns1:xfrm>
            <ns1:off x="453707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원칙 14일 이상 / 보험기간</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1년 미만은 7일 이상</ns1:t>
            </ns1:r>
          </ns1:p>
        </ns0:txBody>
      </ns0:sp>
      <ns0:sp>
        <ns0:nvSpPr>
          <ns0:cNvPr id="17" name="">
            <ns1:extLst>
              <ns1:ext uri="{FF2B5EF4-FFF2-40B4-BE49-F238E27FC236}">
                <ns2:creationId id="{C61109A9-A4C5-4196-8159-7F953C45D888}"/>
              </ns1:ext>
            </ns1:extLst>
          </ns0:cNvPr>
          <ns0:cNvSpPr>
            <ns1:spLocks noGrp="1"/>
          </ns0:cNvSpPr>
          <ns0:nvPr/>
        </ns0:nvSpPr>
        <ns0:spPr>
          <ns1:xfrm>
            <ns1:off x="82169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03</ns1:t>
            </ns1:r>
          </ns1:p>
        </ns0:txBody>
      </ns0:sp>
      <ns0:sp>
        <ns0:nvSpPr>
          <ns0:cNvPr id="18" name="">
            <ns1:extLst>
              <ns1:ext uri="{FF2B5EF4-FFF2-40B4-BE49-F238E27FC236}">
                <ns2:creationId id="{35A313D6-E56B-450E-8593-C7CADAC106D1}"/>
              </ns1:ext>
            </ns1:extLst>
          </ns0:cNvPr>
          <ns0:cNvSpPr>
            <ns1:spLocks noGrp="1"/>
          </ns0:cNvSpPr>
          <ns0:nvPr/>
        </ns0:nvSpPr>
        <ns0:spPr>
          <ns1:xfrm>
            <ns1:off x="8140700" y="2752725"/>
            <ns1:ext cx="3594100" cy="2819400"/>
          </ns1:xfrm>
          <ns1:prstGeom prst="roundRect">
            <ns1:avLst>
              <ns1:gd name="adj" fmla="val 2703"/>
            </ns1:avLst>
          </ns1:prstGeom>
          <ns1:solidFill>
            <ns1:srgbClr val="FFFFFF"/>
          </ns1:solidFill>
          <ns1:ln w="0">
            <ns1:noFill/>
          </ns1:ln>
        </ns0:spPr>
        <ns0:txBody>
          <ns1:bodyPr/>
          <ns1:p/>
        </ns0:txBody>
      </ns0:sp>
      <ns0:sp>
        <ns0:nvSpPr>
          <ns0:cNvPr id="19" name="">
            <ns1:extLst>
              <ns1:ext uri="{FF2B5EF4-FFF2-40B4-BE49-F238E27FC236}">
                <ns2:creationId id="{489A1B92-760B-4D7E-88CA-788F5F677680}"/>
              </ns1:ext>
            </ns1:extLst>
          </ns0:cNvPr>
          <ns0:cNvSpPr>
            <ns1:spLocks noGrp="1"/>
          </ns0:cNvSpPr>
          <ns0:nvPr/>
        </ns0:nvSpPr>
        <ns0:spPr>
          <ns1:xfrm>
            <ns1:off x="837882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계약 해지</ns1:t>
            </ns1:r>
          </ns1:p>
        </ns0:txBody>
      </ns0:sp>
      <ns0:sp>
        <ns0:nvSpPr>
          <ns0:cNvPr id="20" name="">
            <ns1:extLst>
              <ns1:ext uri="{FF2B5EF4-FFF2-40B4-BE49-F238E27FC236}">
                <ns2:creationId id="{91405550-EC53-4C3B-8BAE-783AE0FC70C0}"/>
              </ns1:ext>
            </ns1:extLst>
          </ns0:cNvPr>
          <ns0:cNvSpPr>
            <ns1:spLocks noGrp="1"/>
          </ns0:cNvSpPr>
          <ns0:nvPr/>
        </ns0:nvSpPr>
        <ns0:spPr>
          <ns1:xfrm>
            <ns1:off x="83788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기간 마지막 날까지 미납하면</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그 다음 날</ns1:t>
            </ns1:r>
          </ns1:p>
        </ns0:txBody>
      </ns0:sp>
      <ns0:sp>
        <ns0:nvSpPr>
          <ns0:cNvPr id="23" name="Rectangle 22"/>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4"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339897776"/>
      </ns0:ext>
    </ns0:extLst>
  </ns0:cSld>
</ns0:sld>
</file>

<file path=ppt/slides/slide11.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18" name="">
            <ns1:extLst>
              <ns1:ext uri="{FF2B5EF4-FFF2-40B4-BE49-F238E27FC236}">
                <ns2:creationId id="{D8FC7098-96D3-4177-99BE-F090EF8F6B6F}"/>
              </ns1:ext>
            </ns1:extLst>
          </ns0:cNvPr>
          <ns0:cNvSpPr>
            <ns1:spLocks noGrp="1"/>
          </ns0:cNvSpPr>
          <ns0:nvPr/>
        </ns0:nvSpPr>
        <ns0:spPr>
          <ns1:xfrm>
            <ns1:off x="0" y="0"/>
            <ns1:ext cx="12192000" cy="666750"/>
          </ns1:xfrm>
          <ns1:prstGeom prst="rect">
            <ns1:avLst/>
          </ns1:prstGeom>
          <ns1:solidFill>
            <ns1:srgbClr val="102D47"/>
          </ns1:solidFill>
          <ns1:ln w="0">
            <ns1:noFill/>
          </ns1:ln>
        </ns0:spPr>
        <ns0:txBody>
          <ns1:bodyPr/>
          <ns1:p/>
        </ns0:txBody>
      </ns0:sp>
      <ns0:sp>
        <ns0:nvSpPr>
          <ns0:cNvPr id="4" name="">
            <ns1:extLst>
              <ns1:ext uri="{FF2B5EF4-FFF2-40B4-BE49-F238E27FC236}">
                <ns2:creationId id="{DB843C83-594C-4F94-B6FA-B65DE1CDB4A4}"/>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손해보험 2강</ns1:t>
            </ns1:r>
          </ns1:p>
        </ns0:txBody>
      </ns0:sp>
      <ns0:sp>
        <ns0:nvSpPr>
          <ns0:cNvPr id="5" name="">
            <ns1:extLst>
              <ns1:ext uri="{FF2B5EF4-FFF2-40B4-BE49-F238E27FC236}">
                <ns2:creationId id="{320F487E-09DA-487C-96F6-C6DFB7C9D0C0}"/>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11 / 32</ns1:t>
            </ns1:r>
          </ns1:p>
        </ns0:txBody>
      </ns0:sp>
      <ns0:sp>
        <ns0:nvSpPr>
          <ns0:cNvPr id="6" name="">
            <ns1:extLst>
              <ns1:ext uri="{FF2B5EF4-FFF2-40B4-BE49-F238E27FC236}">
                <ns2:creationId id="{CE1A6FD1-606F-4C4A-9BFA-169378091E91}"/>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txBody>
          <ns1:bodyPr/>
          <ns1:p/>
        </ns0:txBody>
      </ns0:sp>
      <ns0:sp>
        <ns0:nvSpPr>
          <ns0:cNvPr id="7" name="">
            <ns1:extLst>
              <ns1:ext uri="{FF2B5EF4-FFF2-40B4-BE49-F238E27FC236}">
                <ns2:creationId id="{088B39DA-0D8D-4EFA-9A50-2D9AC468E611}"/>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일반 부활의 기본 조건</ns1:t>
            </ns1:r>
          </ns1:p>
        </ns0:txBody>
      </ns0:sp>
      <ns0:sp>
        <ns0:nvSpPr>
          <ns0:cNvPr id="8" name="">
            <ns1:extLst>
              <ns1:ext uri="{FF2B5EF4-FFF2-40B4-BE49-F238E27FC236}">
                <ns2:creationId id="{F881C7C3-23CA-46C2-80DD-1D5AE0B7C595}"/>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9" name="">
            <ns1:extLst>
              <ns1:ext uri="{FF2B5EF4-FFF2-40B4-BE49-F238E27FC236}">
                <ns2:creationId id="{3CD5F840-A868-4046-9CBB-088EC29520B1}"/>
              </ns1:ext>
            </ns1:extLst>
          </ns0:cNvPr>
          <ns0:cNvSpPr>
            <ns1:spLocks noGrp="1"/>
          </ns0:cNvSpPr>
          <ns0:nvPr/>
        </ns0:nvSpPr>
        <ns0:spPr>
          <ns1:xfrm>
            <ns1:off x="457200" y="2114550"/>
            <ns1:ext cx="3581400" cy="3152775"/>
          </ns1:xfrm>
          <ns1:prstGeom prst="roundRect">
            <ns1:avLst>
              <ns1:gd name="adj" fmla="val 2417"/>
            </ns1:avLst>
          </ns1:prstGeom>
          <ns1:solidFill>
            <ns1:srgbClr val="1B3B56"/>
          </ns1:solidFill>
          <ns1:ln w="0">
            <ns1:noFill/>
          </ns1:ln>
        </ns0:spPr>
        <ns0:txBody>
          <ns1:bodyPr/>
          <ns1:p/>
        </ns0:txBody>
      </ns0:sp>
      <ns0:sp>
        <ns0:nvSpPr>
          <ns0:cNvPr id="10" name="">
            <ns1:extLst>
              <ns1:ext uri="{FF2B5EF4-FFF2-40B4-BE49-F238E27FC236}">
                <ns2:creationId id="{398591A0-9855-4BFB-BE2D-9F27ECA2F76E}"/>
              </ns1:ext>
            </ns1:extLst>
          </ns0:cNvPr>
          <ns0:cNvSpPr>
            <ns1:spLocks noGrp="1"/>
          </ns0:cNvSpPr>
          <ns0:nvPr/>
        </ns0:nvSpPr>
        <ns0:spPr>
          <ns1:xfrm>
            <ns1:off x="695325" y="2438400"/>
            <ns1:ext cx="3105150" cy="626269"/>
          </ns1:xfrm>
          <ns1:prstGeom prst="rect">
            <ns1:avLst/>
          </ns1:prstGeom>
          <ns1:noFill/>
          <ns1:ln w="0">
            <ns1:noFill/>
          </ns1:ln>
        </ns0:spPr>
        <ns0:txBody>
          <ns1:bodyPr>
            <ns1:noAutofit/>
          </ns1:bodyPr>
          <ns1:lstStyle/>
          <ns1:p>
            <ns1:pPr>
              <ns1:defRPr sz="3375">
                <ns1:solidFill>
                  <ns1:srgbClr val="87C9FF"/>
                </ns1:solidFill>
                <ns1:latin typeface="Paperlogy 6 SemiBold"/>
                <ns1:ea typeface="Paperlogy 6 SemiBold"/>
                <ns1:cs typeface="Paperlogy 6 SemiBold"/>
              </ns1:defRPr>
            </ns1:pPr>
            <ns1:r>
              <ns1:rPr sz="3375">
                <ns1:solidFill>
                  <ns1:srgbClr val="87C9FF"/>
                </ns1:solidFill>
                <ns1:latin typeface="Paperlogy 6 SemiBold"/>
                <ns1:ea typeface="Paperlogy 6 SemiBold"/>
                <ns1:cs typeface="Paperlogy 6 SemiBold"/>
              </ns1:rPr>
              <ns1:t>3년 이내</ns1:t>
            </ns1:r>
          </ns1:p>
        </ns0:txBody>
      </ns0:sp>
      <ns0:sp>
        <ns0:nvSpPr>
          <ns0:cNvPr id="11" name="">
            <ns1:extLst>
              <ns1:ext uri="{FF2B5EF4-FFF2-40B4-BE49-F238E27FC236}">
                <ns2:creationId id="{D7EF0F2A-CEA4-4F21-8C0F-AC61C9072A38}"/>
              </ns1:ext>
            </ns1:extLst>
          </ns0:cNvPr>
          <ns0:cNvSpPr>
            <ns1:spLocks noGrp="1"/>
          </ns0:cNvSpPr>
          <ns0:nvPr/>
        </ns0:nvSpPr>
        <ns0:spPr>
          <ns1:xfrm>
            <ns1:off x="7048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보험료 연체로 해지된 날부터</ns1:t>
            </ns1:r>
          </ns1:p>
        </ns0:txBody>
      </ns0:sp>
      <ns0:sp>
        <ns0:nvSpPr>
          <ns0:cNvPr id="12" name="">
            <ns1:extLst>
              <ns1:ext uri="{FF2B5EF4-FFF2-40B4-BE49-F238E27FC236}">
                <ns2:creationId id="{DA370478-24D7-431D-B536-607AFE8E0DAC}"/>
              </ns1:ext>
            </ns1:extLst>
          </ns0:cNvPr>
          <ns0:cNvSpPr>
            <ns1:spLocks noGrp="1"/>
          </ns0:cNvSpPr>
          <ns0:nvPr/>
        </ns0:nvSpPr>
        <ns0:spPr>
          <ns1:xfrm>
            <ns1:off x="4305300" y="2114550"/>
            <ns1:ext cx="3581400" cy="3152775"/>
          </ns1:xfrm>
          <ns1:prstGeom prst="roundRect">
            <ns1:avLst>
              <ns1:gd name="adj" fmla="val 2417"/>
            </ns1:avLst>
          </ns1:prstGeom>
          <ns1:solidFill>
            <ns1:srgbClr val="1B3B56"/>
          </ns1:solidFill>
          <ns1:ln w="0">
            <ns1:noFill/>
          </ns1:ln>
        </ns0:spPr>
        <ns0:txBody>
          <ns1:bodyPr/>
          <ns1:p/>
        </ns0:txBody>
      </ns0:sp>
      <ns0:sp>
        <ns0:nvSpPr>
          <ns0:cNvPr id="13" name="">
            <ns1:extLst>
              <ns1:ext uri="{FF2B5EF4-FFF2-40B4-BE49-F238E27FC236}">
                <ns2:creationId id="{26372A33-05F1-40CE-B268-24947D7FCC30}"/>
              </ns1:ext>
            </ns1:extLst>
          </ns0:cNvPr>
          <ns0:cNvSpPr>
            <ns1:spLocks noGrp="1"/>
          </ns0:cNvSpPr>
          <ns0:nvPr/>
        </ns0:nvSpPr>
        <ns0:spPr>
          <ns1:xfrm>
            <ns1:off x="4543425" y="2438400"/>
            <ns1:ext cx="3105150" cy="626269"/>
          </ns1:xfrm>
          <ns1:prstGeom prst="rect">
            <ns1:avLst/>
          </ns1:prstGeom>
          <ns1:noFill/>
          <ns1:ln w="0">
            <ns1:noFill/>
          </ns1:ln>
        </ns0:spPr>
        <ns0:txBody>
          <ns1:bodyPr>
            <ns1:noAutofit/>
          </ns1:bodyPr>
          <ns1:lstStyle/>
          <ns1:p>
            <ns1:pPr>
              <ns1:defRPr sz="3375">
                <ns1:solidFill>
                  <ns1:srgbClr val="F1C779"/>
                </ns1:solidFill>
                <ns1:latin typeface="Paperlogy 6 SemiBold"/>
                <ns1:ea typeface="Paperlogy 6 SemiBold"/>
                <ns1:cs typeface="Paperlogy 6 SemiBold"/>
              </ns1:defRPr>
            </ns1:pPr>
            <ns1:r>
              <ns1:rPr sz="3375">
                <ns1:solidFill>
                  <ns1:srgbClr val="F1C779"/>
                </ns1:solidFill>
                <ns1:latin typeface="Paperlogy 6 SemiBold"/>
                <ns1:ea typeface="Paperlogy 6 SemiBold"/>
                <ns1:cs typeface="Paperlogy 6 SemiBold"/>
              </ns1:rPr>
              <ns1:t>환급금 미수령</ns1:t>
            </ns1:r>
          </ns1:p>
        </ns0:txBody>
      </ns0:sp>
      <ns0:sp>
        <ns0:nvSpPr>
          <ns0:cNvPr id="14" name="">
            <ns1:extLst>
              <ns1:ext uri="{FF2B5EF4-FFF2-40B4-BE49-F238E27FC236}">
                <ns2:creationId id="{FF9F42A0-07B8-40E4-806B-A7B4A60C4DC1}"/>
              </ns1:ext>
            </ns1:extLst>
          </ns0:cNvPr>
          <ns0:cNvSpPr>
            <ns1:spLocks noGrp="1"/>
          </ns0:cNvSpPr>
          <ns0:nvPr/>
        </ns0:nvSpPr>
        <ns0:spPr>
          <ns1:xfrm>
            <ns1:off x="45529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해약환급금을 받지 않은 계약</ns1:t>
            </ns1:r>
          </ns1:p>
        </ns0:txBody>
      </ns0:sp>
      <ns0:sp>
        <ns0:nvSpPr>
          <ns0:cNvPr id="15" name="">
            <ns1:extLst>
              <ns1:ext uri="{FF2B5EF4-FFF2-40B4-BE49-F238E27FC236}">
                <ns2:creationId id="{078BF7CB-BC73-4F93-B4A0-D595F1DC7581}"/>
              </ns1:ext>
            </ns1:extLst>
          </ns0:cNvPr>
          <ns0:cNvSpPr>
            <ns1:spLocks noGrp="1"/>
          </ns0:cNvSpPr>
          <ns0:nvPr/>
        </ns0:nvSpPr>
        <ns0:spPr>
          <ns1:xfrm>
            <ns1:off x="8153400" y="2114550"/>
            <ns1:ext cx="3581400" cy="3152775"/>
          </ns1:xfrm>
          <ns1:prstGeom prst="roundRect">
            <ns1:avLst>
              <ns1:gd name="adj" fmla="val 2417"/>
            </ns1:avLst>
          </ns1:prstGeom>
          <ns1:solidFill>
            <ns1:srgbClr val="1B3B56"/>
          </ns1:solidFill>
          <ns1:ln w="0">
            <ns1:noFill/>
          </ns1:ln>
        </ns0:spPr>
        <ns0:txBody>
          <ns1:bodyPr/>
          <ns1:p/>
        </ns0:txBody>
      </ns0:sp>
      <ns0:sp>
        <ns0:nvSpPr>
          <ns0:cNvPr id="16" name="">
            <ns1:extLst>
              <ns1:ext uri="{FF2B5EF4-FFF2-40B4-BE49-F238E27FC236}">
                <ns2:creationId id="{18AFF484-DD1E-447E-A73A-303D6F96CC42}"/>
              </ns1:ext>
            </ns1:extLst>
          </ns0:cNvPr>
          <ns0:cNvSpPr>
            <ns1:spLocks noGrp="1"/>
          </ns0:cNvSpPr>
          <ns0:nvPr/>
        </ns0:nvSpPr>
        <ns0:spPr>
          <ns1:xfrm>
            <ns1:off x="8391525" y="2438400"/>
            <ns1:ext cx="3105150" cy="626269"/>
          </ns1:xfrm>
          <ns1:prstGeom prst="rect">
            <ns1:avLst/>
          </ns1:prstGeom>
          <ns1:noFill/>
          <ns1:ln w="0">
            <ns1:noFill/>
          </ns1:ln>
        </ns0:spPr>
        <ns0:txBody>
          <ns1:bodyPr>
            <ns1:noAutofit/>
          </ns1:bodyPr>
          <ns1:lstStyle/>
          <ns1:p>
            <ns1:pPr>
              <ns1:defRPr sz="3375">
                <ns1:solidFill>
                  <ns1:srgbClr val="87C9FF"/>
                </ns1:solidFill>
                <ns1:latin typeface="Paperlogy 6 SemiBold"/>
                <ns1:ea typeface="Paperlogy 6 SemiBold"/>
                <ns1:cs typeface="Paperlogy 6 SemiBold"/>
              </ns1:defRPr>
            </ns1:pPr>
            <ns1:r>
              <ns1:rPr sz="3375">
                <ns1:solidFill>
                  <ns1:srgbClr val="87C9FF"/>
                </ns1:solidFill>
                <ns1:latin typeface="Paperlogy 6 SemiBold"/>
                <ns1:ea typeface="Paperlogy 6 SemiBold"/>
                <ns1:cs typeface="Paperlogy 6 SemiBold"/>
              </ns1:rPr>
              <ns1:t>심사와 납입</ns1:t>
            </ns1:r>
          </ns1:p>
        </ns0:txBody>
      </ns0:sp>
      <ns0:sp>
        <ns0:nvSpPr>
          <ns0:cNvPr id="17" name="">
            <ns1:extLst>
              <ns1:ext uri="{FF2B5EF4-FFF2-40B4-BE49-F238E27FC236}">
                <ns2:creationId id="{5F6B622F-63FD-4F11-914F-8D1A9D8F7619}"/>
              </ns1:ext>
            </ns1:extLst>
          </ns0:cNvPr>
          <ns0:cNvSpPr>
            <ns1:spLocks noGrp="1"/>
          </ns0:cNvSpPr>
          <ns0:nvPr/>
        </ns0:nvSpPr>
        <ns0:spPr>
          <ns1:xfrm>
            <ns1:off x="84010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다시 고지하고 연체보험료와</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이자 납입</ns1:t>
            </ns1:r>
          </ns1:p>
        </ns0:txBody>
      </ns0:sp>
      <ns0:sp>
        <ns0:nvSpPr>
          <ns0:cNvPr id="20" name="Rectangle 19"/>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1"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725429926"/>
      </ns0:ext>
    </ns0:extLst>
  </ns0:cSld>
</ns0:sld>
</file>

<file path=ppt/slides/slide12.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18" name="">
            <ns1:extLst>
              <ns1:ext uri="{FF2B5EF4-FFF2-40B4-BE49-F238E27FC236}">
                <ns2:creationId id="{60A4047D-8447-44FC-A07E-12484FFA6995}"/>
              </ns1:ext>
            </ns1:extLst>
          </ns0:cNvPr>
          <ns0:cNvSpPr>
            <ns1:spLocks noGrp="1"/>
          </ns0:cNvSpPr>
          <ns0:nvPr/>
        </ns0:nvSpPr>
        <ns0:spPr>
          <ns1:xfrm>
            <ns1:off x="0" y="0"/>
            <ns1:ext cx="12192000" cy="666750"/>
          </ns1:xfrm>
          <ns1:prstGeom prst="rect">
            <ns1:avLst/>
          </ns1:prstGeom>
          <ns1:solidFill>
            <ns1:srgbClr val="102D47"/>
          </ns1:solidFill>
          <ns1:ln w="0">
            <ns1:noFill/>
          </ns1:ln>
        </ns0:spPr>
        <ns0:txBody>
          <ns1:bodyPr/>
          <ns1:p/>
        </ns0:txBody>
      </ns0:sp>
      <ns0:sp>
        <ns0:nvSpPr>
          <ns0:cNvPr id="4" name="">
            <ns1:extLst>
              <ns1:ext uri="{FF2B5EF4-FFF2-40B4-BE49-F238E27FC236}">
                <ns2:creationId id="{5EB779A2-4BF1-41B4-BF0B-1A74C3272DFD}"/>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손해보험 2강</ns1:t>
            </ns1:r>
          </ns1:p>
        </ns0:txBody>
      </ns0:sp>
      <ns0:sp>
        <ns0:nvSpPr>
          <ns0:cNvPr id="5" name="">
            <ns1:extLst>
              <ns1:ext uri="{FF2B5EF4-FFF2-40B4-BE49-F238E27FC236}">
                <ns2:creationId id="{F02DF587-5CE6-457A-8E09-2A90F3DEBFEE}"/>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12 / 32</ns1:t>
            </ns1:r>
          </ns1:p>
        </ns0:txBody>
      </ns0:sp>
      <ns0:sp>
        <ns0:nvSpPr>
          <ns0:cNvPr id="6" name="">
            <ns1:extLst>
              <ns1:ext uri="{FF2B5EF4-FFF2-40B4-BE49-F238E27FC236}">
                <ns2:creationId id="{B2389BB0-BD6B-4877-BE85-11EABB848E5A}"/>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txBody>
          <ns1:bodyPr/>
          <ns1:p/>
        </ns0:txBody>
      </ns0:sp>
      <ns0:sp>
        <ns0:nvSpPr>
          <ns0:cNvPr id="7" name="">
            <ns1:extLst>
              <ns1:ext uri="{FF2B5EF4-FFF2-40B4-BE49-F238E27FC236}">
                <ns2:creationId id="{7DEFC72D-8904-46D9-AD6F-0D8083C58090}"/>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청약철회의 두 기한</ns1:t>
            </ns1:r>
          </ns1:p>
        </ns0:txBody>
      </ns0:sp>
      <ns0:sp>
        <ns0:nvSpPr>
          <ns0:cNvPr id="8" name="">
            <ns1:extLst>
              <ns1:ext uri="{FF2B5EF4-FFF2-40B4-BE49-F238E27FC236}">
                <ns2:creationId id="{B56FB360-A254-4A7A-ABE9-A14AB760A394}"/>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9" name="">
            <ns1:extLst>
              <ns1:ext uri="{FF2B5EF4-FFF2-40B4-BE49-F238E27FC236}">
                <ns2:creationId id="{B23EA0AB-65EC-4A54-86C1-843E63316344}"/>
              </ns1:ext>
            </ns1:extLst>
          </ns0:cNvPr>
          <ns0:cNvSpPr>
            <ns1:spLocks noGrp="1"/>
          </ns0:cNvSpPr>
          <ns0:nvPr/>
        </ns0:nvSpPr>
        <ns0:spPr>
          <ns1:xfrm>
            <ns1:off x="457200" y="2114550"/>
            <ns1:ext cx="3581400" cy="3152775"/>
          </ns1:xfrm>
          <ns1:prstGeom prst="roundRect">
            <ns1:avLst>
              <ns1:gd name="adj" fmla="val 2417"/>
            </ns1:avLst>
          </ns1:prstGeom>
          <ns1:solidFill>
            <ns1:srgbClr val="1B3B56"/>
          </ns1:solidFill>
          <ns1:ln w="0">
            <ns1:noFill/>
          </ns1:ln>
        </ns0:spPr>
        <ns0:txBody>
          <ns1:bodyPr/>
          <ns1:p/>
        </ns0:txBody>
      </ns0:sp>
      <ns0:sp>
        <ns0:nvSpPr>
          <ns0:cNvPr id="10" name="">
            <ns1:extLst>
              <ns1:ext uri="{FF2B5EF4-FFF2-40B4-BE49-F238E27FC236}">
                <ns2:creationId id="{BDEC6E04-60F7-4BAF-A713-F74F22F8F918}"/>
              </ns1:ext>
            </ns1:extLst>
          </ns0:cNvPr>
          <ns0:cNvSpPr>
            <ns1:spLocks noGrp="1"/>
          </ns0:cNvSpPr>
          <ns0:nvPr/>
        </ns0:nvSpPr>
        <ns0:spPr>
          <ns1:xfrm>
            <ns1:off x="695325" y="2438400"/>
            <ns1:ext cx="3105150" cy="973455"/>
          </ns1:xfrm>
          <ns1:prstGeom prst="rect">
            <ns1:avLst/>
          </ns1:prstGeom>
          <ns1:noFill/>
          <ns1:ln w="0">
            <ns1:noFill/>
          </ns1:ln>
        </ns0:spPr>
        <ns0:txBody>
          <ns1:bodyPr>
            <ns1:noAutofit/>
          </ns1:bodyPr>
          <ns1:lstStyle/>
          <ns1:p>
            <ns1:pPr>
              <ns1:defRPr sz="5400">
                <ns1:solidFill>
                  <ns1:srgbClr val="87C9FF"/>
                </ns1:solidFill>
                <ns1:latin typeface="Paperlogy 6 SemiBold"/>
                <ns1:ea typeface="Paperlogy 6 SemiBold"/>
                <ns1:cs typeface="Paperlogy 6 SemiBold"/>
              </ns1:defRPr>
            </ns1:pPr>
            <ns1:r>
              <ns1:rPr sz="5400">
                <ns1:solidFill>
                  <ns1:srgbClr val="87C9FF"/>
                </ns1:solidFill>
                <ns1:latin typeface="Paperlogy 6 SemiBold"/>
                <ns1:ea typeface="Paperlogy 6 SemiBold"/>
                <ns1:cs typeface="Paperlogy 6 SemiBold"/>
              </ns1:rPr>
              <ns1:t>15일</ns1:t>
            </ns1:r>
          </ns1:p>
        </ns0:txBody>
      </ns0:sp>
      <ns0:sp>
        <ns0:nvSpPr>
          <ns0:cNvPr id="11" name="">
            <ns1:extLst>
              <ns1:ext uri="{FF2B5EF4-FFF2-40B4-BE49-F238E27FC236}">
                <ns2:creationId id="{623C4FC8-DDED-4EA1-932B-EB960EF8A1D7}"/>
              </ns1:ext>
            </ns1:extLst>
          </ns0:cNvPr>
          <ns0:cNvSpPr>
            <ns1:spLocks noGrp="1"/>
          </ns0:cNvSpPr>
          <ns0:nvPr/>
        </ns0:nvSpPr>
        <ns0:spPr>
          <ns1:xfrm>
            <ns1:off x="7048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보험증권을 받은 날부터</ns1:t>
            </ns1:r>
          </ns1:p>
        </ns0:txBody>
      </ns0:sp>
      <ns0:sp>
        <ns0:nvSpPr>
          <ns0:cNvPr id="12" name="">
            <ns1:extLst>
              <ns1:ext uri="{FF2B5EF4-FFF2-40B4-BE49-F238E27FC236}">
                <ns2:creationId id="{7328C0E0-7579-4354-92B7-5C9DE8114FB1}"/>
              </ns1:ext>
            </ns1:extLst>
          </ns0:cNvPr>
          <ns0:cNvSpPr>
            <ns1:spLocks noGrp="1"/>
          </ns0:cNvSpPr>
          <ns0:nvPr/>
        </ns0:nvSpPr>
        <ns0:spPr>
          <ns1:xfrm>
            <ns1:off x="4305300" y="2114550"/>
            <ns1:ext cx="3581400" cy="3152775"/>
          </ns1:xfrm>
          <ns1:prstGeom prst="roundRect">
            <ns1:avLst>
              <ns1:gd name="adj" fmla="val 2417"/>
            </ns1:avLst>
          </ns1:prstGeom>
          <ns1:solidFill>
            <ns1:srgbClr val="1B3B56"/>
          </ns1:solidFill>
          <ns1:ln w="0">
            <ns1:noFill/>
          </ns1:ln>
        </ns0:spPr>
        <ns0:txBody>
          <ns1:bodyPr/>
          <ns1:p/>
        </ns0:txBody>
      </ns0:sp>
      <ns0:sp>
        <ns0:nvSpPr>
          <ns0:cNvPr id="13" name="">
            <ns1:extLst>
              <ns1:ext uri="{FF2B5EF4-FFF2-40B4-BE49-F238E27FC236}">
                <ns2:creationId id="{FD52C6AF-D70C-46DE-B60D-A3A0499E2A25}"/>
              </ns1:ext>
            </ns1:extLst>
          </ns0:cNvPr>
          <ns0:cNvSpPr>
            <ns1:spLocks noGrp="1"/>
          </ns0:cNvSpPr>
          <ns0:nvPr/>
        </ns0:nvSpPr>
        <ns0:spPr>
          <ns1:xfrm>
            <ns1:off x="4543425" y="2438400"/>
            <ns1:ext cx="3105150" cy="973455"/>
          </ns1:xfrm>
          <ns1:prstGeom prst="rect">
            <ns1:avLst/>
          </ns1:prstGeom>
          <ns1:noFill/>
          <ns1:ln w="0">
            <ns1:noFill/>
          </ns1:ln>
        </ns0:spPr>
        <ns0:txBody>
          <ns1:bodyPr>
            <ns1:noAutofit/>
          </ns1:bodyPr>
          <ns1:lstStyle/>
          <ns1:p>
            <ns1:pPr>
              <ns1:defRPr sz="5400">
                <ns1:solidFill>
                  <ns1:srgbClr val="F1C779"/>
                </ns1:solidFill>
                <ns1:latin typeface="Paperlogy 6 SemiBold"/>
                <ns1:ea typeface="Paperlogy 6 SemiBold"/>
                <ns1:cs typeface="Paperlogy 6 SemiBold"/>
              </ns1:defRPr>
            </ns1:pPr>
            <ns1:r>
              <ns1:rPr sz="5400">
                <ns1:solidFill>
                  <ns1:srgbClr val="F1C779"/>
                </ns1:solidFill>
                <ns1:latin typeface="Paperlogy 6 SemiBold"/>
                <ns1:ea typeface="Paperlogy 6 SemiBold"/>
                <ns1:cs typeface="Paperlogy 6 SemiBold"/>
              </ns1:rPr>
              <ns1:t>30일</ns1:t>
            </ns1:r>
          </ns1:p>
        </ns0:txBody>
      </ns0:sp>
      <ns0:sp>
        <ns0:nvSpPr>
          <ns0:cNvPr id="14" name="">
            <ns1:extLst>
              <ns1:ext uri="{FF2B5EF4-FFF2-40B4-BE49-F238E27FC236}">
                <ns2:creationId id="{3E99CC3F-901B-4466-B884-E24C05ACDFAD}"/>
              </ns1:ext>
            </ns1:extLst>
          </ns0:cNvPr>
          <ns0:cNvSpPr>
            <ns1:spLocks noGrp="1"/>
          </ns0:cNvSpPr>
          <ns0:nvPr/>
        </ns0:nvSpPr>
        <ns0:spPr>
          <ns1:xfrm>
            <ns1:off x="45529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청약일부터의 일반적인</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최종기한</ns1:t>
            </ns1:r>
          </ns1:p>
        </ns0:txBody>
      </ns0:sp>
      <ns0:sp>
        <ns0:nvSpPr>
          <ns0:cNvPr id="15" name="">
            <ns1:extLst>
              <ns1:ext uri="{FF2B5EF4-FFF2-40B4-BE49-F238E27FC236}">
                <ns2:creationId id="{56349BE2-D019-4FDC-820E-65B2BA2C20A4}"/>
              </ns1:ext>
            </ns1:extLst>
          </ns0:cNvPr>
          <ns0:cNvSpPr>
            <ns1:spLocks noGrp="1"/>
          </ns0:cNvSpPr>
          <ns0:nvPr/>
        </ns0:nvSpPr>
        <ns0:spPr>
          <ns1:xfrm>
            <ns1:off x="8153400" y="2114550"/>
            <ns1:ext cx="3581400" cy="3152775"/>
          </ns1:xfrm>
          <ns1:prstGeom prst="roundRect">
            <ns1:avLst>
              <ns1:gd name="adj" fmla="val 2417"/>
            </ns1:avLst>
          </ns1:prstGeom>
          <ns1:solidFill>
            <ns1:srgbClr val="1B3B56"/>
          </ns1:solidFill>
          <ns1:ln w="0">
            <ns1:noFill/>
          </ns1:ln>
        </ns0:spPr>
        <ns0:txBody>
          <ns1:bodyPr/>
          <ns1:p/>
        </ns0:txBody>
      </ns0:sp>
      <ns0:sp>
        <ns0:nvSpPr>
          <ns0:cNvPr id="16" name="">
            <ns1:extLst>
              <ns1:ext uri="{FF2B5EF4-FFF2-40B4-BE49-F238E27FC236}">
                <ns2:creationId id="{C76EEB81-CB6B-40D6-A2BC-1916B2C0DACA}"/>
              </ns1:ext>
            </ns1:extLst>
          </ns0:cNvPr>
          <ns0:cNvSpPr>
            <ns1:spLocks noGrp="1"/>
          </ns0:cNvSpPr>
          <ns0:nvPr/>
        </ns0:nvSpPr>
        <ns0:spPr>
          <ns1:xfrm>
            <ns1:off x="8391525" y="2438400"/>
            <ns1:ext cx="3105150" cy="973455"/>
          </ns1:xfrm>
          <ns1:prstGeom prst="rect">
            <ns1:avLst/>
          </ns1:prstGeom>
          <ns1:noFill/>
          <ns1:ln w="0">
            <ns1:noFill/>
          </ns1:ln>
        </ns0:spPr>
        <ns0:txBody>
          <ns1:bodyPr>
            <ns1:noAutofit/>
          </ns1:bodyPr>
          <ns1:lstStyle/>
          <ns1:p>
            <ns1:pPr>
              <ns1:defRPr sz="5400">
                <ns1:solidFill>
                  <ns1:srgbClr val="87C9FF"/>
                </ns1:solidFill>
                <ns1:latin typeface="Paperlogy 6 SemiBold"/>
                <ns1:ea typeface="Paperlogy 6 SemiBold"/>
                <ns1:cs typeface="Paperlogy 6 SemiBold"/>
              </ns1:defRPr>
            </ns1:pPr>
            <ns1:r>
              <ns1:rPr sz="5400">
                <ns1:solidFill>
                  <ns1:srgbClr val="87C9FF"/>
                </ns1:solidFill>
                <ns1:latin typeface="Paperlogy 6 SemiBold"/>
                <ns1:ea typeface="Paperlogy 6 SemiBold"/>
                <ns1:cs typeface="Paperlogy 6 SemiBold"/>
              </ns1:rPr>
              <ns1:t>45일</ns1:t>
            </ns1:r>
          </ns1:p>
        </ns0:txBody>
      </ns0:sp>
      <ns0:sp>
        <ns0:nvSpPr>
          <ns0:cNvPr id="17" name="">
            <ns1:extLst>
              <ns1:ext uri="{FF2B5EF4-FFF2-40B4-BE49-F238E27FC236}">
                <ns2:creationId id="{40925B69-07BE-455E-B375-758B082CA114}"/>
              </ns1:ext>
            </ns1:extLst>
          </ns0:cNvPr>
          <ns0:cNvSpPr>
            <ns1:spLocks noGrp="1"/>
          </ns0:cNvSpPr>
          <ns0:nvPr/>
        </ns0:nvSpPr>
        <ns0:spPr>
          <ns1:xfrm>
            <ns1:off x="84010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65세 이상 계약자의 전화계약</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특례</ns1:t>
            </ns1:r>
          </ns1:p>
        </ns0:txBody>
      </ns0:sp>
      <ns0:sp>
        <ns0:nvSpPr>
          <ns0:cNvPr id="20" name="Rectangle 19"/>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1"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798536633"/>
      </ns0:ext>
    </ns0:extLst>
  </ns0:cSld>
</ns0:sld>
</file>

<file path=ppt/slides/slide13.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15" name="">
            <ns1:extLst>
              <ns1:ext uri="{FF2B5EF4-FFF2-40B4-BE49-F238E27FC236}">
                <ns2:creationId id="{7BB9CFF4-2E97-4610-B33F-C1FB7AE075C5}"/>
              </ns1:ext>
            </ns1:extLst>
          </ns0:cNvPr>
          <ns0:cNvSpPr>
            <ns1:spLocks noGrp="1"/>
          </ns0:cNvSpPr>
          <ns0:nvPr/>
        </ns0:nvSpPr>
        <ns0:spPr>
          <ns1:xfrm>
            <ns1:off x="0" y="0"/>
            <ns1:ext cx="12192000" cy="666750"/>
          </ns1:xfrm>
          <ns1:prstGeom prst="rect">
            <ns1:avLst/>
          </ns1:prstGeom>
          <ns1:solidFill>
            <ns1:srgbClr val="102D47"/>
          </ns1:solidFill>
          <ns1:ln w="0">
            <ns1:noFill/>
          </ns1:ln>
        </ns0:spPr>
        <ns0:txBody>
          <ns1:bodyPr/>
          <ns1:p/>
        </ns0:txBody>
      </ns0:sp>
      <ns0:sp>
        <ns0:nvSpPr>
          <ns0:cNvPr id="4" name="">
            <ns1:extLst>
              <ns1:ext uri="{FF2B5EF4-FFF2-40B4-BE49-F238E27FC236}">
                <ns2:creationId id="{BB0C8DF0-0EB2-4222-93B3-78139F60576D}"/>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손해보험 2강</ns1:t>
            </ns1:r>
          </ns1:p>
        </ns0:txBody>
      </ns0:sp>
      <ns0:sp>
        <ns0:nvSpPr>
          <ns0:cNvPr id="5" name="">
            <ns1:extLst>
              <ns1:ext uri="{FF2B5EF4-FFF2-40B4-BE49-F238E27FC236}">
                <ns2:creationId id="{53279EB2-CCF7-4952-9D7E-069F985CF8FC}"/>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13 / 32</ns1:t>
            </ns1:r>
          </ns1:p>
        </ns0:txBody>
      </ns0:sp>
      <ns0:sp>
        <ns0:nvSpPr>
          <ns0:cNvPr id="6" name="">
            <ns1:extLst>
              <ns1:ext uri="{FF2B5EF4-FFF2-40B4-BE49-F238E27FC236}">
                <ns2:creationId id="{6D01CF0F-806A-46E1-9387-E5B33B7DC148}"/>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txBody>
          <ns1:bodyPr/>
          <ns1:p/>
        </ns0:txBody>
      </ns0:sp>
      <ns0:sp>
        <ns0:nvSpPr>
          <ns0:cNvPr id="7" name="">
            <ns1:extLst>
              <ns1:ext uri="{FF2B5EF4-FFF2-40B4-BE49-F238E27FC236}">
                <ns2:creationId id="{4BC918CC-8E3F-4172-9F2C-76C22D2DA6AC}"/>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소멸시효는 누가 청구하는지로 구분</ns1:t>
            </ns1:r>
          </ns1:p>
        </ns0:txBody>
      </ns0:sp>
      <ns0:sp>
        <ns0:nvSpPr>
          <ns0:cNvPr id="8" name="">
            <ns1:extLst>
              <ns1:ext uri="{FF2B5EF4-FFF2-40B4-BE49-F238E27FC236}">
                <ns2:creationId id="{FD86FF41-2268-4140-85EF-C57884B0B944}"/>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9" name="">
            <ns1:extLst>
              <ns1:ext uri="{FF2B5EF4-FFF2-40B4-BE49-F238E27FC236}">
                <ns2:creationId id="{9F4EEE4D-F86C-457F-AAC6-BC5EBF96F204}"/>
              </ns1:ext>
            </ns1:extLst>
          </ns0:cNvPr>
          <ns0:cNvSpPr>
            <ns1:spLocks noGrp="1"/>
          </ns0:cNvSpPr>
          <ns0:nvPr/>
        </ns0:nvSpPr>
        <ns0:spPr>
          <ns1:xfrm>
            <ns1:off x="457200" y="2114550"/>
            <ns1:ext cx="5505450" cy="3152775"/>
          </ns1:xfrm>
          <ns1:prstGeom prst="roundRect">
            <ns1:avLst>
              <ns1:gd name="adj" fmla="val 2417"/>
            </ns1:avLst>
          </ns1:prstGeom>
          <ns1:solidFill>
            <ns1:srgbClr val="1B3B56"/>
          </ns1:solidFill>
          <ns1:ln w="0">
            <ns1:noFill/>
          </ns1:ln>
        </ns0:spPr>
        <ns0:txBody>
          <ns1:bodyPr/>
          <ns1:p/>
        </ns0:txBody>
      </ns0:sp>
      <ns0:sp>
        <ns0:nvSpPr>
          <ns0:cNvPr id="10" name="">
            <ns1:extLst>
              <ns1:ext uri="{FF2B5EF4-FFF2-40B4-BE49-F238E27FC236}">
                <ns2:creationId id="{2FAA8385-9D26-4FA0-ACC0-9008413181A7}"/>
              </ns1:ext>
            </ns1:extLst>
          </ns0:cNvPr>
          <ns0:cNvSpPr>
            <ns1:spLocks noGrp="1"/>
          </ns0:cNvSpPr>
          <ns0:nvPr/>
        </ns0:nvSpPr>
        <ns0:spPr>
          <ns1:xfrm>
            <ns1:off x="695325" y="2438400"/>
            <ns1:ext cx="5029200" cy="973455"/>
          </ns1:xfrm>
          <ns1:prstGeom prst="rect">
            <ns1:avLst/>
          </ns1:prstGeom>
          <ns1:noFill/>
          <ns1:ln w="0">
            <ns1:noFill/>
          </ns1:ln>
        </ns0:spPr>
        <ns0:txBody>
          <ns1:bodyPr>
            <ns1:noAutofit/>
          </ns1:bodyPr>
          <ns1:lstStyle/>
          <ns1:p>
            <ns1:pPr>
              <ns1:defRPr sz="5400">
                <ns1:solidFill>
                  <ns1:srgbClr val="87C9FF"/>
                </ns1:solidFill>
                <ns1:latin typeface="Paperlogy 6 SemiBold"/>
                <ns1:ea typeface="Paperlogy 6 SemiBold"/>
                <ns1:cs typeface="Paperlogy 6 SemiBold"/>
              </ns1:defRPr>
            </ns1:pPr>
            <ns1:r>
              <ns1:rPr sz="5400">
                <ns1:solidFill>
                  <ns1:srgbClr val="87C9FF"/>
                </ns1:solidFill>
                <ns1:latin typeface="Paperlogy 6 SemiBold"/>
                <ns1:ea typeface="Paperlogy 6 SemiBold"/>
                <ns1:cs typeface="Paperlogy 6 SemiBold"/>
              </ns1:rPr>
              <ns1:t>3년</ns1:t>
            </ns1:r>
          </ns1:p>
        </ns0:txBody>
      </ns0:sp>
      <ns0:sp>
        <ns0:nvSpPr>
          <ns0:cNvPr id="11" name="">
            <ns1:extLst>
              <ns1:ext uri="{FF2B5EF4-FFF2-40B4-BE49-F238E27FC236}">
                <ns2:creationId id="{0B864B08-795F-4692-857D-CAE57187DD80}"/>
              </ns1:ext>
            </ns1:extLst>
          </ns0:cNvPr>
          <ns0:cNvSpPr>
            <ns1:spLocks noGrp="1"/>
          </ns0:cNvSpPr>
          <ns0:nvPr/>
        </ns0:nvSpPr>
        <ns0:spPr>
          <ns1:xfrm>
            <ns1:off x="704850" y="3790950"/>
            <ns1:ext cx="501015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보험금·보험료 반환·해약환급금 등</ns1:t>
            </ns1:r>
          </ns1:p>
        </ns0:txBody>
      </ns0:sp>
      <ns0:sp>
        <ns0:nvSpPr>
          <ns0:cNvPr id="12" name="">
            <ns1:extLst>
              <ns1:ext uri="{FF2B5EF4-FFF2-40B4-BE49-F238E27FC236}">
                <ns2:creationId id="{6D688824-AF2C-4737-96FE-9E8242C3235A}"/>
              </ns1:ext>
            </ns1:extLst>
          </ns0:cNvPr>
          <ns0:cNvSpPr>
            <ns1:spLocks noGrp="1"/>
          </ns0:cNvSpPr>
          <ns0:nvPr/>
        </ns0:nvSpPr>
        <ns0:spPr>
          <ns1:xfrm>
            <ns1:off x="6229350" y="2114550"/>
            <ns1:ext cx="5505450" cy="3152775"/>
          </ns1:xfrm>
          <ns1:prstGeom prst="roundRect">
            <ns1:avLst>
              <ns1:gd name="adj" fmla="val 2417"/>
            </ns1:avLst>
          </ns1:prstGeom>
          <ns1:solidFill>
            <ns1:srgbClr val="1B3B56"/>
          </ns1:solidFill>
          <ns1:ln w="0">
            <ns1:noFill/>
          </ns1:ln>
        </ns0:spPr>
        <ns0:txBody>
          <ns1:bodyPr/>
          <ns1:p/>
        </ns0:txBody>
      </ns0:sp>
      <ns0:sp>
        <ns0:nvSpPr>
          <ns0:cNvPr id="13" name="">
            <ns1:extLst>
              <ns1:ext uri="{FF2B5EF4-FFF2-40B4-BE49-F238E27FC236}">
                <ns2:creationId id="{338405F4-8D36-4022-B8A5-9F1BE99FD49A}"/>
              </ns1:ext>
            </ns1:extLst>
          </ns0:cNvPr>
          <ns0:cNvSpPr>
            <ns1:spLocks noGrp="1"/>
          </ns0:cNvSpPr>
          <ns0:nvPr/>
        </ns0:nvSpPr>
        <ns0:spPr>
          <ns1:xfrm>
            <ns1:off x="6467475" y="2438400"/>
            <ns1:ext cx="5029200" cy="973455"/>
          </ns1:xfrm>
          <ns1:prstGeom prst="rect">
            <ns1:avLst/>
          </ns1:prstGeom>
          <ns1:noFill/>
          <ns1:ln w="0">
            <ns1:noFill/>
          </ns1:ln>
        </ns0:spPr>
        <ns0:txBody>
          <ns1:bodyPr>
            <ns1:noAutofit/>
          </ns1:bodyPr>
          <ns1:lstStyle/>
          <ns1:p>
            <ns1:pPr>
              <ns1:defRPr sz="5400">
                <ns1:solidFill>
                  <ns1:srgbClr val="F1C779"/>
                </ns1:solidFill>
                <ns1:latin typeface="Paperlogy 6 SemiBold"/>
                <ns1:ea typeface="Paperlogy 6 SemiBold"/>
                <ns1:cs typeface="Paperlogy 6 SemiBold"/>
              </ns1:defRPr>
            </ns1:pPr>
            <ns1:r>
              <ns1:rPr sz="5400">
                <ns1:solidFill>
                  <ns1:srgbClr val="F1C779"/>
                </ns1:solidFill>
                <ns1:latin typeface="Paperlogy 6 SemiBold"/>
                <ns1:ea typeface="Paperlogy 6 SemiBold"/>
                <ns1:cs typeface="Paperlogy 6 SemiBold"/>
              </ns1:rPr>
              <ns1:t>2년</ns1:t>
            </ns1:r>
          </ns1:p>
        </ns0:txBody>
      </ns0:sp>
      <ns0:sp>
        <ns0:nvSpPr>
          <ns0:cNvPr id="14" name="">
            <ns1:extLst>
              <ns1:ext uri="{FF2B5EF4-FFF2-40B4-BE49-F238E27FC236}">
                <ns2:creationId id="{5AFFB493-ACEC-4A16-A4C1-8F5E671DFC28}"/>
              </ns1:ext>
            </ns1:extLst>
          </ns0:cNvPr>
          <ns0:cNvSpPr>
            <ns1:spLocks noGrp="1"/>
          </ns0:cNvSpPr>
          <ns0:nvPr/>
        </ns0:nvSpPr>
        <ns0:spPr>
          <ns1:xfrm>
            <ns1:off x="6477000" y="3790950"/>
            <ns1:ext cx="501015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보험회사의 보험료 청구권</ns1:t>
            </ns1:r>
          </ns1:p>
        </ns0:txBody>
      </ns0:sp>
      <ns0:sp>
        <ns0:nvSpPr>
          <ns0:cNvPr id="17" name="Rectangle 16"/>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8"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77204379"/>
      </ns0:ext>
    </ns0:extLst>
  </ns0:cSld>
</ns0:sld>
</file>

<file path=ppt/slides/slide14.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18" name="">
            <ns1:extLst>
              <ns1:ext uri="{FF2B5EF4-FFF2-40B4-BE49-F238E27FC236}">
                <ns2:creationId id="{01AD0262-8820-42DC-ACAF-A0AA2E2BD68A}"/>
              </ns1:ext>
            </ns1:extLst>
          </ns0:cNvPr>
          <ns0:cNvSpPr>
            <ns1:spLocks noGrp="1"/>
          </ns0:cNvSpPr>
          <ns0:nvPr/>
        </ns0:nvSpPr>
        <ns0:spPr>
          <ns1:xfrm>
            <ns1:off x="0" y="0"/>
            <ns1:ext cx="12192000" cy="666750"/>
          </ns1:xfrm>
          <ns1:prstGeom prst="rect">
            <ns1:avLst/>
          </ns1:prstGeom>
          <ns1:solidFill>
            <ns1:srgbClr val="102D47"/>
          </ns1:solidFill>
          <ns1:ln w="0">
            <ns1:noFill/>
          </ns1:ln>
        </ns0:spPr>
        <ns0:txBody>
          <ns1:bodyPr/>
          <ns1:p/>
        </ns0:txBody>
      </ns0:sp>
      <ns0:sp>
        <ns0:nvSpPr>
          <ns0:cNvPr id="4" name="">
            <ns1:extLst>
              <ns1:ext uri="{FF2B5EF4-FFF2-40B4-BE49-F238E27FC236}">
                <ns2:creationId id="{814DBA04-2417-44E0-B79A-A808B5205DB5}"/>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손해보험 2강</ns1:t>
            </ns1:r>
          </ns1:p>
        </ns0:txBody>
      </ns0:sp>
      <ns0:sp>
        <ns0:nvSpPr>
          <ns0:cNvPr id="5" name="">
            <ns1:extLst>
              <ns1:ext uri="{FF2B5EF4-FFF2-40B4-BE49-F238E27FC236}">
                <ns2:creationId id="{B3C0B030-59D9-4D62-99E8-B2B9E96BA801}"/>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14 / 32</ns1:t>
            </ns1:r>
          </ns1:p>
        </ns0:txBody>
      </ns0:sp>
      <ns0:sp>
        <ns0:nvSpPr>
          <ns0:cNvPr id="6" name="">
            <ns1:extLst>
              <ns1:ext uri="{FF2B5EF4-FFF2-40B4-BE49-F238E27FC236}">
                <ns2:creationId id="{FB2539DB-D706-43F1-B77E-7B0C3D58646C}"/>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txBody>
          <ns1:bodyPr/>
          <ns1:p/>
        </ns0:txBody>
      </ns0:sp>
      <ns0:sp>
        <ns0:nvSpPr>
          <ns0:cNvPr id="7" name="">
            <ns1:extLst>
              <ns1:ext uri="{FF2B5EF4-FFF2-40B4-BE49-F238E27FC236}">
                <ns2:creationId id="{49623E2C-F017-4B47-A01E-D99E326764DB}"/>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연금저축의 세 가지 금액</ns1:t>
            </ns1:r>
          </ns1:p>
        </ns0:txBody>
      </ns0:sp>
      <ns0:sp>
        <ns0:nvSpPr>
          <ns0:cNvPr id="8" name="">
            <ns1:extLst>
              <ns1:ext uri="{FF2B5EF4-FFF2-40B4-BE49-F238E27FC236}">
                <ns2:creationId id="{63887F51-18C9-4DE0-8592-FA7B4D515C9B}"/>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9" name="">
            <ns1:extLst>
              <ns1:ext uri="{FF2B5EF4-FFF2-40B4-BE49-F238E27FC236}">
                <ns2:creationId id="{38096A75-BB5B-43B3-8C99-3B6220D6C231}"/>
              </ns1:ext>
            </ns1:extLst>
          </ns0:cNvPr>
          <ns0:cNvSpPr>
            <ns1:spLocks noGrp="1"/>
          </ns0:cNvSpPr>
          <ns0:nvPr/>
        </ns0:nvSpPr>
        <ns0:spPr>
          <ns1:xfrm>
            <ns1:off x="457200" y="2114550"/>
            <ns1:ext cx="3581400" cy="3152775"/>
          </ns1:xfrm>
          <ns1:prstGeom prst="roundRect">
            <ns1:avLst>
              <ns1:gd name="adj" fmla="val 2417"/>
            </ns1:avLst>
          </ns1:prstGeom>
          <ns1:solidFill>
            <ns1:srgbClr val="1B3B56"/>
          </ns1:solidFill>
          <ns1:ln w="0">
            <ns1:noFill/>
          </ns1:ln>
        </ns0:spPr>
        <ns0:txBody>
          <ns1:bodyPr/>
          <ns1:p/>
        </ns0:txBody>
      </ns0:sp>
      <ns0:sp>
        <ns0:nvSpPr>
          <ns0:cNvPr id="10" name="">
            <ns1:extLst>
              <ns1:ext uri="{FF2B5EF4-FFF2-40B4-BE49-F238E27FC236}">
                <ns2:creationId id="{EFA8DB7C-D5DB-439D-821B-DDFED022E112}"/>
              </ns1:ext>
            </ns1:extLst>
          </ns0:cNvPr>
          <ns0:cNvSpPr>
            <ns1:spLocks noGrp="1"/>
          </ns0:cNvSpPr>
          <ns0:nvPr/>
        </ns0:nvSpPr>
        <ns0:spPr>
          <ns1:xfrm>
            <ns1:off x="695325" y="2438400"/>
            <ns1:ext cx="3105150" cy="626269"/>
          </ns1:xfrm>
          <ns1:prstGeom prst="rect">
            <ns1:avLst/>
          </ns1:prstGeom>
          <ns1:noFill/>
          <ns1:ln w="0">
            <ns1:noFill/>
          </ns1:ln>
        </ns0:spPr>
        <ns0:txBody>
          <ns1:bodyPr>
            <ns1:noAutofit/>
          </ns1:bodyPr>
          <ns1:lstStyle/>
          <ns1:p>
            <ns1:pPr>
              <ns1:defRPr sz="3375">
                <ns1:solidFill>
                  <ns1:srgbClr val="87C9FF"/>
                </ns1:solidFill>
                <ns1:latin typeface="Paperlogy 6 SemiBold"/>
                <ns1:ea typeface="Paperlogy 6 SemiBold"/>
                <ns1:cs typeface="Paperlogy 6 SemiBold"/>
              </ns1:defRPr>
            </ns1:pPr>
            <ns1:r>
              <ns1:rPr sz="3375">
                <ns1:solidFill>
                  <ns1:srgbClr val="87C9FF"/>
                </ns1:solidFill>
                <ns1:latin typeface="Paperlogy 6 SemiBold"/>
                <ns1:ea typeface="Paperlogy 6 SemiBold"/>
                <ns1:cs typeface="Paperlogy 6 SemiBold"/>
              </ns1:rPr>
              <ns1:t>1,800만원</ns1:t>
            </ns1:r>
          </ns1:p>
        </ns0:txBody>
      </ns0:sp>
      <ns0:sp>
        <ns0:nvSpPr>
          <ns0:cNvPr id="11" name="">
            <ns1:extLst>
              <ns1:ext uri="{FF2B5EF4-FFF2-40B4-BE49-F238E27FC236}">
                <ns2:creationId id="{7EE748DE-34DD-4A3D-AB3A-F1664BDC760B}"/>
              </ns1:ext>
            </ns1:extLst>
          </ns0:cNvPr>
          <ns0:cNvSpPr>
            <ns1:spLocks noGrp="1"/>
          </ns0:cNvSpPr>
          <ns0:nvPr/>
        </ns0:nvSpPr>
        <ns0:spPr>
          <ns1:xfrm>
            <ns1:off x="7048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연금계좌의 일반적인 연간</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납입 한도</ns1:t>
            </ns1:r>
          </ns1:p>
        </ns0:txBody>
      </ns0:sp>
      <ns0:sp>
        <ns0:nvSpPr>
          <ns0:cNvPr id="12" name="">
            <ns1:extLst>
              <ns1:ext uri="{FF2B5EF4-FFF2-40B4-BE49-F238E27FC236}">
                <ns2:creationId id="{ED06574C-7D37-45F3-B8EF-10DA6E516FD2}"/>
              </ns1:ext>
            </ns1:extLst>
          </ns0:cNvPr>
          <ns0:cNvSpPr>
            <ns1:spLocks noGrp="1"/>
          </ns0:cNvSpPr>
          <ns0:nvPr/>
        </ns0:nvSpPr>
        <ns0:spPr>
          <ns1:xfrm>
            <ns1:off x="4305300" y="2114550"/>
            <ns1:ext cx="3581400" cy="3152775"/>
          </ns1:xfrm>
          <ns1:prstGeom prst="roundRect">
            <ns1:avLst>
              <ns1:gd name="adj" fmla="val 2417"/>
            </ns1:avLst>
          </ns1:prstGeom>
          <ns1:solidFill>
            <ns1:srgbClr val="1B3B56"/>
          </ns1:solidFill>
          <ns1:ln w="0">
            <ns1:noFill/>
          </ns1:ln>
        </ns0:spPr>
        <ns0:txBody>
          <ns1:bodyPr/>
          <ns1:p/>
        </ns0:txBody>
      </ns0:sp>
      <ns0:sp>
        <ns0:nvSpPr>
          <ns0:cNvPr id="13" name="">
            <ns1:extLst>
              <ns1:ext uri="{FF2B5EF4-FFF2-40B4-BE49-F238E27FC236}">
                <ns2:creationId id="{D44B90F2-012E-4D2B-8842-044613B10607}"/>
              </ns1:ext>
            </ns1:extLst>
          </ns0:cNvPr>
          <ns0:cNvSpPr>
            <ns1:spLocks noGrp="1"/>
          </ns0:cNvSpPr>
          <ns0:nvPr/>
        </ns0:nvSpPr>
        <ns0:spPr>
          <ns1:xfrm>
            <ns1:off x="4543425" y="2438400"/>
            <ns1:ext cx="3105150" cy="626269"/>
          </ns1:xfrm>
          <ns1:prstGeom prst="rect">
            <ns1:avLst/>
          </ns1:prstGeom>
          <ns1:noFill/>
          <ns1:ln w="0">
            <ns1:noFill/>
          </ns1:ln>
        </ns0:spPr>
        <ns0:txBody>
          <ns1:bodyPr>
            <ns1:noAutofit/>
          </ns1:bodyPr>
          <ns1:lstStyle/>
          <ns1:p>
            <ns1:pPr>
              <ns1:defRPr sz="3375">
                <ns1:solidFill>
                  <ns1:srgbClr val="F1C779"/>
                </ns1:solidFill>
                <ns1:latin typeface="Paperlogy 6 SemiBold"/>
                <ns1:ea typeface="Paperlogy 6 SemiBold"/>
                <ns1:cs typeface="Paperlogy 6 SemiBold"/>
              </ns1:defRPr>
            </ns1:pPr>
            <ns1:r>
              <ns1:rPr sz="3375">
                <ns1:solidFill>
                  <ns1:srgbClr val="F1C779"/>
                </ns1:solidFill>
                <ns1:latin typeface="Paperlogy 6 SemiBold"/>
                <ns1:ea typeface="Paperlogy 6 SemiBold"/>
                <ns1:cs typeface="Paperlogy 6 SemiBold"/>
              </ns1:rPr>
              <ns1:t>600만원</ns1:t>
            </ns1:r>
          </ns1:p>
        </ns0:txBody>
      </ns0:sp>
      <ns0:sp>
        <ns0:nvSpPr>
          <ns0:cNvPr id="14" name="">
            <ns1:extLst>
              <ns1:ext uri="{FF2B5EF4-FFF2-40B4-BE49-F238E27FC236}">
                <ns2:creationId id="{EC095E70-F632-487A-AA06-2D66E034F93C}"/>
              </ns1:ext>
            </ns1:extLst>
          </ns0:cNvPr>
          <ns0:cNvSpPr>
            <ns1:spLocks noGrp="1"/>
          </ns0:cNvSpPr>
          <ns0:nvPr/>
        </ns0:nvSpPr>
        <ns0:spPr>
          <ns1:xfrm>
            <ns1:off x="45529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연금저축 세액공제 대상 한도</ns1:t>
            </ns1:r>
          </ns1:p>
        </ns0:txBody>
      </ns0:sp>
      <ns0:sp>
        <ns0:nvSpPr>
          <ns0:cNvPr id="15" name="">
            <ns1:extLst>
              <ns1:ext uri="{FF2B5EF4-FFF2-40B4-BE49-F238E27FC236}">
                <ns2:creationId id="{2A313ED8-F712-40DB-9BFD-B6E82D1884E3}"/>
              </ns1:ext>
            </ns1:extLst>
          </ns0:cNvPr>
          <ns0:cNvSpPr>
            <ns1:spLocks noGrp="1"/>
          </ns0:cNvSpPr>
          <ns0:nvPr/>
        </ns0:nvSpPr>
        <ns0:spPr>
          <ns1:xfrm>
            <ns1:off x="8153400" y="2114550"/>
            <ns1:ext cx="3581400" cy="3152775"/>
          </ns1:xfrm>
          <ns1:prstGeom prst="roundRect">
            <ns1:avLst>
              <ns1:gd name="adj" fmla="val 2417"/>
            </ns1:avLst>
          </ns1:prstGeom>
          <ns1:solidFill>
            <ns1:srgbClr val="1B3B56"/>
          </ns1:solidFill>
          <ns1:ln w="0">
            <ns1:noFill/>
          </ns1:ln>
        </ns0:spPr>
        <ns0:txBody>
          <ns1:bodyPr/>
          <ns1:p/>
        </ns0:txBody>
      </ns0:sp>
      <ns0:sp>
        <ns0:nvSpPr>
          <ns0:cNvPr id="16" name="">
            <ns1:extLst>
              <ns1:ext uri="{FF2B5EF4-FFF2-40B4-BE49-F238E27FC236}">
                <ns2:creationId id="{6E671EBC-7AA5-4B42-A7F6-BD430BBBBE53}"/>
              </ns1:ext>
            </ns1:extLst>
          </ns0:cNvPr>
          <ns0:cNvSpPr>
            <ns1:spLocks noGrp="1"/>
          </ns0:cNvSpPr>
          <ns0:nvPr/>
        </ns0:nvSpPr>
        <ns0:spPr>
          <ns1:xfrm>
            <ns1:off x="8391525" y="2438400"/>
            <ns1:ext cx="3105150" cy="626269"/>
          </ns1:xfrm>
          <ns1:prstGeom prst="rect">
            <ns1:avLst/>
          </ns1:prstGeom>
          <ns1:noFill/>
          <ns1:ln w="0">
            <ns1:noFill/>
          </ns1:ln>
        </ns0:spPr>
        <ns0:txBody>
          <ns1:bodyPr>
            <ns1:noAutofit/>
          </ns1:bodyPr>
          <ns1:lstStyle/>
          <ns1:p>
            <ns1:pPr>
              <ns1:defRPr sz="3375">
                <ns1:solidFill>
                  <ns1:srgbClr val="87C9FF"/>
                </ns1:solidFill>
                <ns1:latin typeface="Paperlogy 6 SemiBold"/>
                <ns1:ea typeface="Paperlogy 6 SemiBold"/>
                <ns1:cs typeface="Paperlogy 6 SemiBold"/>
              </ns1:defRPr>
            </ns1:pPr>
            <ns1:r>
              <ns1:rPr sz="3375">
                <ns1:solidFill>
                  <ns1:srgbClr val="87C9FF"/>
                </ns1:solidFill>
                <ns1:latin typeface="Paperlogy 6 SemiBold"/>
                <ns1:ea typeface="Paperlogy 6 SemiBold"/>
                <ns1:cs typeface="Paperlogy 6 SemiBold"/>
              </ns1:rPr>
              <ns1:t>1,500만원</ns1:t>
            </ns1:r>
          </ns1:p>
        </ns0:txBody>
      </ns0:sp>
      <ns0:sp>
        <ns0:nvSpPr>
          <ns0:cNvPr id="17" name="">
            <ns1:extLst>
              <ns1:ext uri="{FF2B5EF4-FFF2-40B4-BE49-F238E27FC236}">
                <ns2:creationId id="{A43C573A-6691-4B69-BC78-C16947752D43}"/>
              </ns1:ext>
            </ns1:extLst>
          </ns0:cNvPr>
          <ns0:cNvSpPr>
            <ns1:spLocks noGrp="1"/>
          </ns0:cNvSpPr>
          <ns0:nvPr/>
        </ns0:nvSpPr>
        <ns0:spPr>
          <ns1:xfrm>
            <ns1:off x="84010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대상 사적연금 과세방식 판단</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기준</ns1:t>
            </ns1:r>
          </ns1:p>
        </ns0:txBody>
      </ns0:sp>
      <ns0:sp>
        <ns0:nvSpPr>
          <ns0:cNvPr id="20" name="Rectangle 19"/>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1"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274554742"/>
      </ns0:ext>
    </ns0:extLst>
  </ns0:cSld>
</ns0:sld>
</file>

<file path=ppt/slides/slide15.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8" name="">
            <ns1:extLst>
              <ns1:ext uri="{FF2B5EF4-FFF2-40B4-BE49-F238E27FC236}">
                <ns2:creationId id="{09E0D573-2F1E-46E3-BDA0-36200F7F8831}"/>
              </ns1:ext>
            </ns1:extLst>
          </ns0:cNvPr>
          <ns0:cNvSpPr>
            <ns1:spLocks noGrp="1"/>
          </ns0:cNvSpPr>
          <ns0:nvPr/>
        </ns0:nvSpPr>
        <ns0:spPr>
          <ns1:xfrm>
            <ns1:off x="0" y="0"/>
            <ns1:ext cx="12192000" cy="666750"/>
          </ns1:xfrm>
          <ns1:prstGeom prst="rect">
            <ns1:avLst/>
          </ns1:prstGeom>
          <ns1:solidFill>
            <ns1:srgbClr val="102D47"/>
          </ns1:solidFill>
          <ns1:ln w="0">
            <ns1:noFill/>
          </ns1:ln>
        </ns0:spPr>
        <ns0:txBody>
          <ns1:bodyPr/>
          <ns1:p/>
        </ns0:txBody>
      </ns0:sp>
      <ns0:sp>
        <ns0:nvSpPr>
          <ns0:cNvPr id="4" name="">
            <ns1:extLst>
              <ns1:ext uri="{FF2B5EF4-FFF2-40B4-BE49-F238E27FC236}">
                <ns2:creationId id="{BC427238-3694-4795-AC16-2A14FD0DC12F}"/>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2강</ns1:t>
            </ns1:r>
          </ns1:p>
        </ns0:txBody>
      </ns0:sp>
      <ns0:sp>
        <ns0:nvSpPr>
          <ns0:cNvPr id="5" name="">
            <ns1:extLst>
              <ns1:ext uri="{FF2B5EF4-FFF2-40B4-BE49-F238E27FC236}">
                <ns2:creationId id="{BBE186F0-5C98-4F6A-AD3B-1944F57EE788}"/>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15 / 32</ns1:t>
            </ns1:r>
          </ns1:p>
        </ns0:txBody>
      </ns0:sp>
      <ns0:sp>
        <ns0:nvSpPr>
          <ns0:cNvPr id="6" name="">
            <ns1:extLst>
              <ns1:ext uri="{FF2B5EF4-FFF2-40B4-BE49-F238E27FC236}">
                <ns2:creationId id="{941C6B07-E3B4-4C1E-B5ED-D9A667150F7C}"/>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pic>
        <ns0:nvPicPr>
          <ns0:cNvPr id="24" name=""/>
          <ns0:cNvPicPr>
            <ns1:picLocks noChangeAspect="1"/>
          </ns0:cNvPicPr>
          <ns0:nvPr/>
        </ns0:nvPicPr>
        <ns0:blipFill>
          <ns1:blip ns3:embed="R2816c8c92be74a54"/>
          <ns1:srcRect l="23924" t="0" r="23924" b="0"/>
          <ns1:stretch>
            <ns1:fillRect l="0" t="0" r="0" b="0"/>
          </ns1:stretch>
        </ns0:blipFill>
        <ns0:spPr>
          <ns1:xfrm>
            <ns1:off x="7762875" y="1724025"/>
            <ns1:ext cx="3971925" cy="4286250"/>
          </ns1:xfrm>
          <ns1:prstGeom prst="rect">
            <ns1:avLst/>
          </ns1:prstGeom>
        </ns0:spPr>
      </ns0:pic>
      <ns0:sp>
        <ns0:nvSpPr>
          <ns0:cNvPr id="8" name="">
            <ns1:extLst>
              <ns1:ext uri="{FF2B5EF4-FFF2-40B4-BE49-F238E27FC236}">
                <ns2:creationId id="{8EDA2164-9661-4786-BDC7-51429BE998C2}"/>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연금저축과 연금보험의 차이</ns1:t>
            </ns1:r>
          </ns1:p>
        </ns0:txBody>
      </ns0:sp>
      <ns0:sp>
        <ns0:nvSpPr>
          <ns0:cNvPr id="9" name="">
            <ns1:extLst>
              <ns1:ext uri="{FF2B5EF4-FFF2-40B4-BE49-F238E27FC236}">
                <ns2:creationId id="{E145EB47-E443-4214-9FA6-6927D64F4F38}"/>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10" name="">
            <ns1:extLst>
              <ns1:ext uri="{FF2B5EF4-FFF2-40B4-BE49-F238E27FC236}">
                <ns2:creationId id="{1C7725CC-08FE-4667-B3CF-468C8245C9BC}"/>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txBody>
          <ns1:bodyPr/>
          <ns1:p/>
        </ns0:txBody>
      </ns0:sp>
      <ns0:sp>
        <ns0:nvSpPr>
          <ns0:cNvPr id="11" name="">
            <ns1:extLst>
              <ns1:ext uri="{FF2B5EF4-FFF2-40B4-BE49-F238E27FC236}">
                <ns2:creationId id="{CDD2BF39-9624-4784-ABD2-A592C14CA147}"/>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txBody>
          <ns1:bodyPr/>
          <ns1:p/>
        </ns0:txBody>
      </ns0:sp>
      <ns0:sp>
        <ns0:nvSpPr>
          <ns0:cNvPr id="12" name="">
            <ns1:extLst>
              <ns1:ext uri="{FF2B5EF4-FFF2-40B4-BE49-F238E27FC236}">
                <ns2:creationId id="{76142571-3CE5-4180-8988-9EA76909598D}"/>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연금저축</ns1:t>
            </ns1:r>
          </ns1:p>
        </ns0:txBody>
      </ns0:sp>
      <ns0:sp>
        <ns0:nvSpPr>
          <ns0:cNvPr id="13" name="">
            <ns1:extLst>
              <ns1:ext uri="{FF2B5EF4-FFF2-40B4-BE49-F238E27FC236}">
                <ns2:creationId id="{DB17BB67-ED00-4A04-ABA4-FEEA44D7BCBA}"/>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납입 때 세액공제 / 수령 때 연금 과세</ns1:t>
            </ns1:r>
          </ns1:p>
        </ns0:txBody>
      </ns0:sp>
      <ns0:sp>
        <ns0:nvSpPr>
          <ns0:cNvPr id="14" name="">
            <ns1:extLst>
              <ns1:ext uri="{FF2B5EF4-FFF2-40B4-BE49-F238E27FC236}">
                <ns2:creationId id="{E5455CE2-922E-43BD-8E86-A86AA093219B}"/>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txBody>
          <ns1:bodyPr/>
          <ns1:p/>
        </ns0:txBody>
      </ns0:sp>
      <ns0:sp>
        <ns0:nvSpPr>
          <ns0:cNvPr id="15" name="">
            <ns1:extLst>
              <ns1:ext uri="{FF2B5EF4-FFF2-40B4-BE49-F238E27FC236}">
                <ns2:creationId id="{44EE1E0E-7F0A-46AC-ADEE-7FB6317190B0}"/>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6" name="">
            <ns1:extLst>
              <ns1:ext uri="{FF2B5EF4-FFF2-40B4-BE49-F238E27FC236}">
                <ns2:creationId id="{161BAE0B-53C4-45B4-BBE3-7DE1DAEAB960}"/>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일반 연금보험</ns1:t>
            </ns1:r>
          </ns1:p>
        </ns0:txBody>
      </ns0:sp>
      <ns0:sp>
        <ns0:nvSpPr>
          <ns0:cNvPr id="17" name="">
            <ns1:extLst>
              <ns1:ext uri="{FF2B5EF4-FFF2-40B4-BE49-F238E27FC236}">
                <ns2:creationId id="{AB915C0C-8F30-47DA-A2D1-48EB9560B9C0}"/>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보험차익 비과세 요건을 별도로 확인</ns1:t>
            </ns1:r>
          </ns1:p>
        </ns0:txBody>
      </ns0:sp>
      <ns0:sp>
        <ns0:nvSpPr>
          <ns0:cNvPr id="25" name="Rectangle 24"/>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6"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230965553"/>
      </ns0:ext>
    </ns0:extLst>
  </ns0:cSld>
</ns0:sld>
</file>

<file path=ppt/slides/slide16.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18" name="">
            <ns1:extLst>
              <ns1:ext uri="{FF2B5EF4-FFF2-40B4-BE49-F238E27FC236}">
                <ns2:creationId id="{6A6DA4B8-6106-4A5A-9E1A-40DD8FA44BA1}"/>
              </ns1:ext>
            </ns1:extLst>
          </ns0:cNvPr>
          <ns0:cNvSpPr>
            <ns1:spLocks noGrp="1"/>
          </ns0:cNvSpPr>
          <ns0:nvPr/>
        </ns0:nvSpPr>
        <ns0:spPr>
          <ns1:xfrm>
            <ns1:off x="0" y="0"/>
            <ns1:ext cx="12192000" cy="666750"/>
          </ns1:xfrm>
          <ns1:prstGeom prst="rect">
            <ns1:avLst/>
          </ns1:prstGeom>
          <ns1:solidFill>
            <ns1:srgbClr val="102D47"/>
          </ns1:solidFill>
          <ns1:ln w="0">
            <ns1:noFill/>
          </ns1:ln>
        </ns0:spPr>
        <ns0:txBody>
          <ns1:bodyPr/>
          <ns1:p/>
        </ns0:txBody>
      </ns0:sp>
      <ns0:sp>
        <ns0:nvSpPr>
          <ns0:cNvPr id="4" name="">
            <ns1:extLst>
              <ns1:ext uri="{FF2B5EF4-FFF2-40B4-BE49-F238E27FC236}">
                <ns2:creationId id="{ADBC209B-BAF4-4291-A4CE-921119CBF04F}"/>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손해보험 2강</ns1:t>
            </ns1:r>
          </ns1:p>
        </ns0:txBody>
      </ns0:sp>
      <ns0:sp>
        <ns0:nvSpPr>
          <ns0:cNvPr id="5" name="">
            <ns1:extLst>
              <ns1:ext uri="{FF2B5EF4-FFF2-40B4-BE49-F238E27FC236}">
                <ns2:creationId id="{FC4459D4-2459-407E-9AB2-CAEF4D24BFC4}"/>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16 / 32</ns1:t>
            </ns1:r>
          </ns1:p>
        </ns0:txBody>
      </ns0:sp>
      <ns0:sp>
        <ns0:nvSpPr>
          <ns0:cNvPr id="6" name="">
            <ns1:extLst>
              <ns1:ext uri="{FF2B5EF4-FFF2-40B4-BE49-F238E27FC236}">
                <ns2:creationId id="{1DFD7809-ABFD-448D-865D-2F4E5FCF1894}"/>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txBody>
          <ns1:bodyPr/>
          <ns1:p/>
        </ns0:txBody>
      </ns0:sp>
      <ns0:sp>
        <ns0:nvSpPr>
          <ns0:cNvPr id="7" name="">
            <ns1:extLst>
              <ns1:ext uri="{FF2B5EF4-FFF2-40B4-BE49-F238E27FC236}">
                <ns2:creationId id="{493995F3-E4CF-4330-A9EB-75E2A28BBD1A}"/>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연금계좌 공제 한도</ns1:t>
            </ns1:r>
          </ns1:p>
        </ns0:txBody>
      </ns0:sp>
      <ns0:sp>
        <ns0:nvSpPr>
          <ns0:cNvPr id="8" name="">
            <ns1:extLst>
              <ns1:ext uri="{FF2B5EF4-FFF2-40B4-BE49-F238E27FC236}">
                <ns2:creationId id="{9BF3C2EB-99F8-4BA3-BAD3-CFFBA486F812}"/>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9" name="">
            <ns1:extLst>
              <ns1:ext uri="{FF2B5EF4-FFF2-40B4-BE49-F238E27FC236}">
                <ns2:creationId id="{22484324-8926-43B8-8CD8-335C64A031FC}"/>
              </ns1:ext>
            </ns1:extLst>
          </ns0:cNvPr>
          <ns0:cNvSpPr>
            <ns1:spLocks noGrp="1"/>
          </ns0:cNvSpPr>
          <ns0:nvPr/>
        </ns0:nvSpPr>
        <ns0:spPr>
          <ns1:xfrm>
            <ns1:off x="457200" y="2114550"/>
            <ns1:ext cx="3581400" cy="3152775"/>
          </ns1:xfrm>
          <ns1:prstGeom prst="roundRect">
            <ns1:avLst>
              <ns1:gd name="adj" fmla="val 2417"/>
            </ns1:avLst>
          </ns1:prstGeom>
          <ns1:solidFill>
            <ns1:srgbClr val="1B3B56"/>
          </ns1:solidFill>
          <ns1:ln w="0">
            <ns1:noFill/>
          </ns1:ln>
        </ns0:spPr>
        <ns0:txBody>
          <ns1:bodyPr/>
          <ns1:p/>
        </ns0:txBody>
      </ns0:sp>
      <ns0:sp>
        <ns0:nvSpPr>
          <ns0:cNvPr id="10" name="">
            <ns1:extLst>
              <ns1:ext uri="{FF2B5EF4-FFF2-40B4-BE49-F238E27FC236}">
                <ns2:creationId id="{C1B274A4-9530-40A4-900B-3081FD6493EA}"/>
              </ns1:ext>
            </ns1:extLst>
          </ns0:cNvPr>
          <ns0:cNvSpPr>
            <ns1:spLocks noGrp="1"/>
          </ns0:cNvSpPr>
          <ns0:nvPr/>
        </ns0:nvSpPr>
        <ns0:spPr>
          <ns1:xfrm>
            <ns1:off x="695325" y="2438400"/>
            <ns1:ext cx="3105150" cy="626269"/>
          </ns1:xfrm>
          <ns1:prstGeom prst="rect">
            <ns1:avLst/>
          </ns1:prstGeom>
          <ns1:noFill/>
          <ns1:ln w="0">
            <ns1:noFill/>
          </ns1:ln>
        </ns0:spPr>
        <ns0:txBody>
          <ns1:bodyPr>
            <ns1:noAutofit/>
          </ns1:bodyPr>
          <ns1:lstStyle/>
          <ns1:p>
            <ns1:pPr>
              <ns1:defRPr sz="3375">
                <ns1:solidFill>
                  <ns1:srgbClr val="87C9FF"/>
                </ns1:solidFill>
                <ns1:latin typeface="Paperlogy 6 SemiBold"/>
                <ns1:ea typeface="Paperlogy 6 SemiBold"/>
                <ns1:cs typeface="Paperlogy 6 SemiBold"/>
              </ns1:defRPr>
            </ns1:pPr>
            <ns1:r>
              <ns1:rPr sz="3375">
                <ns1:solidFill>
                  <ns1:srgbClr val="87C9FF"/>
                </ns1:solidFill>
                <ns1:latin typeface="Paperlogy 6 SemiBold"/>
                <ns1:ea typeface="Paperlogy 6 SemiBold"/>
                <ns1:cs typeface="Paperlogy 6 SemiBold"/>
              </ns1:rPr>
              <ns1:t>600만원</ns1:t>
            </ns1:r>
          </ns1:p>
        </ns0:txBody>
      </ns0:sp>
      <ns0:sp>
        <ns0:nvSpPr>
          <ns0:cNvPr id="11" name="">
            <ns1:extLst>
              <ns1:ext uri="{FF2B5EF4-FFF2-40B4-BE49-F238E27FC236}">
                <ns2:creationId id="{E0D74A6B-F3B5-4D28-98A8-C94865BD5CD4}"/>
              </ns1:ext>
            </ns1:extLst>
          </ns0:cNvPr>
          <ns0:cNvSpPr>
            <ns1:spLocks noGrp="1"/>
          </ns0:cNvSpPr>
          <ns0:nvPr/>
        </ns0:nvSpPr>
        <ns0:spPr>
          <ns1:xfrm>
            <ns1:off x="7048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연금저축 납입액 공제 한도</ns1:t>
            </ns1:r>
          </ns1:p>
        </ns0:txBody>
      </ns0:sp>
      <ns0:sp>
        <ns0:nvSpPr>
          <ns0:cNvPr id="12" name="">
            <ns1:extLst>
              <ns1:ext uri="{FF2B5EF4-FFF2-40B4-BE49-F238E27FC236}">
                <ns2:creationId id="{07107089-9306-494C-8D64-6A6455E1A4F0}"/>
              </ns1:ext>
            </ns1:extLst>
          </ns0:cNvPr>
          <ns0:cNvSpPr>
            <ns1:spLocks noGrp="1"/>
          </ns0:cNvSpPr>
          <ns0:nvPr/>
        </ns0:nvSpPr>
        <ns0:spPr>
          <ns1:xfrm>
            <ns1:off x="4305300" y="2114550"/>
            <ns1:ext cx="3581400" cy="3152775"/>
          </ns1:xfrm>
          <ns1:prstGeom prst="roundRect">
            <ns1:avLst>
              <ns1:gd name="adj" fmla="val 2417"/>
            </ns1:avLst>
          </ns1:prstGeom>
          <ns1:solidFill>
            <ns1:srgbClr val="1B3B56"/>
          </ns1:solidFill>
          <ns1:ln w="0">
            <ns1:noFill/>
          </ns1:ln>
        </ns0:spPr>
        <ns0:txBody>
          <ns1:bodyPr/>
          <ns1:p/>
        </ns0:txBody>
      </ns0:sp>
      <ns0:sp>
        <ns0:nvSpPr>
          <ns0:cNvPr id="13" name="">
            <ns1:extLst>
              <ns1:ext uri="{FF2B5EF4-FFF2-40B4-BE49-F238E27FC236}">
                <ns2:creationId id="{3DEABA84-1DEA-462C-B6C3-5FE383910645}"/>
              </ns1:ext>
            </ns1:extLst>
          </ns0:cNvPr>
          <ns0:cNvSpPr>
            <ns1:spLocks noGrp="1"/>
          </ns0:cNvSpPr>
          <ns0:nvPr/>
        </ns0:nvSpPr>
        <ns0:spPr>
          <ns1:xfrm>
            <ns1:off x="4543425" y="2438400"/>
            <ns1:ext cx="3105150" cy="626269"/>
          </ns1:xfrm>
          <ns1:prstGeom prst="rect">
            <ns1:avLst/>
          </ns1:prstGeom>
          <ns1:noFill/>
          <ns1:ln w="0">
            <ns1:noFill/>
          </ns1:ln>
        </ns0:spPr>
        <ns0:txBody>
          <ns1:bodyPr>
            <ns1:noAutofit/>
          </ns1:bodyPr>
          <ns1:lstStyle/>
          <ns1:p>
            <ns1:pPr>
              <ns1:defRPr sz="3375">
                <ns1:solidFill>
                  <ns1:srgbClr val="F1C779"/>
                </ns1:solidFill>
                <ns1:latin typeface="Paperlogy 6 SemiBold"/>
                <ns1:ea typeface="Paperlogy 6 SemiBold"/>
                <ns1:cs typeface="Paperlogy 6 SemiBold"/>
              </ns1:defRPr>
            </ns1:pPr>
            <ns1:r>
              <ns1:rPr sz="3375">
                <ns1:solidFill>
                  <ns1:srgbClr val="F1C779"/>
                </ns1:solidFill>
                <ns1:latin typeface="Paperlogy 6 SemiBold"/>
                <ns1:ea typeface="Paperlogy 6 SemiBold"/>
                <ns1:cs typeface="Paperlogy 6 SemiBold"/>
              </ns1:rPr>
              <ns1:t>900만원</ns1:t>
            </ns1:r>
          </ns1:p>
        </ns0:txBody>
      </ns0:sp>
      <ns0:sp>
        <ns0:nvSpPr>
          <ns0:cNvPr id="14" name="">
            <ns1:extLst>
              <ns1:ext uri="{FF2B5EF4-FFF2-40B4-BE49-F238E27FC236}">
                <ns2:creationId id="{16AA5890-B15D-4AB9-8FC6-775A1E532CDC}"/>
              </ns1:ext>
            </ns1:extLst>
          </ns0:cNvPr>
          <ns0:cNvSpPr>
            <ns1:spLocks noGrp="1"/>
          </ns0:cNvSpPr>
          <ns0:nvPr/>
        </ns0:nvSpPr>
        <ns0:spPr>
          <ns1:xfrm>
            <ns1:off x="45529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연금저축과 퇴직연금계좌 합산</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한도</ns1:t>
            </ns1:r>
          </ns1:p>
        </ns0:txBody>
      </ns0:sp>
      <ns0:sp>
        <ns0:nvSpPr>
          <ns0:cNvPr id="15" name="">
            <ns1:extLst>
              <ns1:ext uri="{FF2B5EF4-FFF2-40B4-BE49-F238E27FC236}">
                <ns2:creationId id="{B984CF46-3B82-4583-801C-3F8EAD6E8E47}"/>
              </ns1:ext>
            </ns1:extLst>
          </ns0:cNvPr>
          <ns0:cNvSpPr>
            <ns1:spLocks noGrp="1"/>
          </ns0:cNvSpPr>
          <ns0:nvPr/>
        </ns0:nvSpPr>
        <ns0:spPr>
          <ns1:xfrm>
            <ns1:off x="8153400" y="2114550"/>
            <ns1:ext cx="3581400" cy="3152775"/>
          </ns1:xfrm>
          <ns1:prstGeom prst="roundRect">
            <ns1:avLst>
              <ns1:gd name="adj" fmla="val 2417"/>
            </ns1:avLst>
          </ns1:prstGeom>
          <ns1:solidFill>
            <ns1:srgbClr val="1B3B56"/>
          </ns1:solidFill>
          <ns1:ln w="0">
            <ns1:noFill/>
          </ns1:ln>
        </ns0:spPr>
        <ns0:txBody>
          <ns1:bodyPr/>
          <ns1:p/>
        </ns0:txBody>
      </ns0:sp>
      <ns0:sp>
        <ns0:nvSpPr>
          <ns0:cNvPr id="16" name="">
            <ns1:extLst>
              <ns1:ext uri="{FF2B5EF4-FFF2-40B4-BE49-F238E27FC236}">
                <ns2:creationId id="{8023BFCB-F6FD-42F5-8CD9-A07A9270B07B}"/>
              </ns1:ext>
            </ns1:extLst>
          </ns0:cNvPr>
          <ns0:cNvSpPr>
            <ns1:spLocks noGrp="1"/>
          </ns0:cNvSpPr>
          <ns0:nvPr/>
        </ns0:nvSpPr>
        <ns0:spPr>
          <ns1:xfrm>
            <ns1:off x="8391525" y="2438400"/>
            <ns1:ext cx="3105150" cy="626269"/>
          </ns1:xfrm>
          <ns1:prstGeom prst="rect">
            <ns1:avLst/>
          </ns1:prstGeom>
          <ns1:noFill/>
          <ns1:ln w="0">
            <ns1:noFill/>
          </ns1:ln>
        </ns0:spPr>
        <ns0:txBody>
          <ns1:bodyPr>
            <ns1:noAutofit/>
          </ns1:bodyPr>
          <ns1:lstStyle/>
          <ns1:p>
            <ns1:pPr>
              <ns1:defRPr sz="3375">
                <ns1:solidFill>
                  <ns1:srgbClr val="87C9FF"/>
                </ns1:solidFill>
                <ns1:latin typeface="Paperlogy 6 SemiBold"/>
                <ns1:ea typeface="Paperlogy 6 SemiBold"/>
                <ns1:cs typeface="Paperlogy 6 SemiBold"/>
              </ns1:defRPr>
            </ns1:pPr>
            <ns1:r>
              <ns1:rPr sz="3375">
                <ns1:solidFill>
                  <ns1:srgbClr val="87C9FF"/>
                </ns1:solidFill>
                <ns1:latin typeface="Paperlogy 6 SemiBold"/>
                <ns1:ea typeface="Paperlogy 6 SemiBold"/>
                <ns1:cs typeface="Paperlogy 6 SemiBold"/>
              </ns1:rPr>
              <ns1:t>본인 납입액</ns1:t>
            </ns1:r>
          </ns1:p>
        </ns0:txBody>
      </ns0:sp>
      <ns0:sp>
        <ns0:nvSpPr>
          <ns0:cNvPr id="17" name="">
            <ns1:extLst>
              <ns1:ext uri="{FF2B5EF4-FFF2-40B4-BE49-F238E27FC236}">
                <ns2:creationId id="{A5A9C01F-EA5C-4CDE-9B98-8982FBA1D404}"/>
              </ns1:ext>
            </ns1:extLst>
          </ns0:cNvPr>
          <ns0:cNvSpPr>
            <ns1:spLocks noGrp="1"/>
          </ns0:cNvSpPr>
          <ns0:nvPr/>
        </ns0:nvSpPr>
        <ns0:spPr>
          <ns1:xfrm>
            <ns1:off x="84010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사용자 부담금과 구분</ns1:t>
            </ns1:r>
          </ns1:p>
        </ns0:txBody>
      </ns0:sp>
      <ns0:sp>
        <ns0:nvSpPr>
          <ns0:cNvPr id="20" name="Rectangle 19"/>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1"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936301967"/>
      </ns0:ext>
    </ns0:extLst>
  </ns0:cSld>
</ns0:sld>
</file>

<file path=ppt/slides/slide17.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7" name="">
            <ns1:extLst>
              <ns1:ext uri="{FF2B5EF4-FFF2-40B4-BE49-F238E27FC236}">
                <ns2:creationId id="{63CB4DF9-E59F-4A88-94B5-9E56BA7CD448}"/>
              </ns1:ext>
            </ns1:extLst>
          </ns0:cNvPr>
          <ns0:cNvSpPr>
            <ns1:spLocks noGrp="1"/>
          </ns0:cNvSpPr>
          <ns0:nvPr/>
        </ns0:nvSpPr>
        <ns0:spPr>
          <ns1:xfrm>
            <ns1:off x="0" y="0"/>
            <ns1:ext cx="12192000" cy="666750"/>
          </ns1:xfrm>
          <ns1:prstGeom prst="rect">
            <ns1:avLst/>
          </ns1:prstGeom>
          <ns1:solidFill>
            <ns1:srgbClr val="102D47"/>
          </ns1:solidFill>
          <ns1:ln w="0">
            <ns1:noFill/>
          </ns1:ln>
        </ns0:spPr>
        <ns0:txBody>
          <ns1:bodyPr/>
          <ns1:p/>
        </ns0:txBody>
      </ns0:sp>
      <ns0:sp>
        <ns0:nvSpPr>
          <ns0:cNvPr id="4" name="">
            <ns1:extLst>
              <ns1:ext uri="{FF2B5EF4-FFF2-40B4-BE49-F238E27FC236}">
                <ns2:creationId id="{F3EFC8B0-53A8-4E0D-9EC1-E0B1A04DB6A2}"/>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2강</ns1:t>
            </ns1:r>
          </ns1:p>
        </ns0:txBody>
      </ns0:sp>
      <ns0:sp>
        <ns0:nvSpPr>
          <ns0:cNvPr id="5" name="">
            <ns1:extLst>
              <ns1:ext uri="{FF2B5EF4-FFF2-40B4-BE49-F238E27FC236}">
                <ns2:creationId id="{2C4DDB9B-051C-4181-A4CA-2D9FF01F7130}"/>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17 / 32</ns1:t>
            </ns1:r>
          </ns1:p>
        </ns0:txBody>
      </ns0:sp>
      <ns0:sp>
        <ns0:nvSpPr>
          <ns0:cNvPr id="6" name="">
            <ns1:extLst>
              <ns1:ext uri="{FF2B5EF4-FFF2-40B4-BE49-F238E27FC236}">
                <ns2:creationId id="{0C214235-5B47-467B-93B1-419CC99FE3AC}"/>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7" name="">
            <ns1:extLst>
              <ns1:ext uri="{FF2B5EF4-FFF2-40B4-BE49-F238E27FC236}">
                <ns2:creationId id="{A0045538-C389-46DA-9B6A-A3F93B9BA244}"/>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연금계좌 세액공제율</ns1:t>
            </ns1:r>
          </ns1:p>
        </ns0:txBody>
      </ns0:sp>
      <ns0:sp>
        <ns0:nvSpPr>
          <ns0:cNvPr id="8" name="">
            <ns1:extLst>
              <ns1:ext uri="{FF2B5EF4-FFF2-40B4-BE49-F238E27FC236}">
                <ns2:creationId id="{6B3542CE-C891-413F-A6D3-4CADE74B32EC}"/>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9" name="">
            <ns1:extLst>
              <ns1:ext uri="{FF2B5EF4-FFF2-40B4-BE49-F238E27FC236}">
                <ns2:creationId id="{B500E9C3-6A3E-43D7-97D6-43CBFE40E602}"/>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txBody>
          <ns1:bodyPr/>
          <ns1:p/>
        </ns0:txBody>
      </ns0:sp>
      <ns0:sp>
        <ns0:nvSpPr>
          <ns0:cNvPr id="10" name="">
            <ns1:extLst>
              <ns1:ext uri="{FF2B5EF4-FFF2-40B4-BE49-F238E27FC236}">
                <ns2:creationId id="{55D70F90-9BEA-485F-BAA3-81A77DD70AA6}"/>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txBody>
          <ns1:bodyPr/>
          <ns1:p/>
        </ns0:txBody>
      </ns0:sp>
      <ns0:sp>
        <ns0:nvSpPr>
          <ns0:cNvPr id="11" name="">
            <ns1:extLst>
              <ns1:ext uri="{FF2B5EF4-FFF2-40B4-BE49-F238E27FC236}">
                <ns2:creationId id="{540C92F8-04FD-42B3-8AE9-E264F3903B8D}"/>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15%</ns1:t>
            </ns1:r>
          </ns1:p>
        </ns0:txBody>
      </ns0:sp>
      <ns0:sp>
        <ns0:nvSpPr>
          <ns0:cNvPr id="12" name="">
            <ns1:extLst>
              <ns1:ext uri="{FF2B5EF4-FFF2-40B4-BE49-F238E27FC236}">
                <ns2:creationId id="{186370B0-AD1C-4963-ADF8-87DB1D422CC9}"/>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종합소득금액 4,500만원 이하 등</ns1:t>
            </ns1:r>
          </ns1:p>
        </ns0:txBody>
      </ns0:sp>
      <ns0:sp>
        <ns0:nvSpPr>
          <ns0:cNvPr id="13" name="">
            <ns1:extLst>
              <ns1:ext uri="{FF2B5EF4-FFF2-40B4-BE49-F238E27FC236}">
                <ns2:creationId id="{09E5B822-38F2-4C43-ACD5-2758D4801384}"/>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txBody>
          <ns1:bodyPr/>
          <ns1:p/>
        </ns0:txBody>
      </ns0:sp>
      <ns0:sp>
        <ns0:nvSpPr>
          <ns0:cNvPr id="14" name="">
            <ns1:extLst>
              <ns1:ext uri="{FF2B5EF4-FFF2-40B4-BE49-F238E27FC236}">
                <ns2:creationId id="{A73DA970-492A-47E3-B7E3-E2342B382885}"/>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5" name="">
            <ns1:extLst>
              <ns1:ext uri="{FF2B5EF4-FFF2-40B4-BE49-F238E27FC236}">
                <ns2:creationId id="{D5EFAE31-D588-4991-89E9-ABF0E4749C02}"/>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12%</ns1:t>
            </ns1:r>
          </ns1:p>
        </ns0:txBody>
      </ns0:sp>
      <ns0:sp>
        <ns0:nvSpPr>
          <ns0:cNvPr id="16" name="">
            <ns1:extLst>
              <ns1:ext uri="{FF2B5EF4-FFF2-40B4-BE49-F238E27FC236}">
                <ns2:creationId id="{2254CACC-FDD1-40EF-AFA7-1B99EAD966B8}"/>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그 밖의 경우 / 지방소득세 별도</ns1:t>
            </ns1:r>
          </ns1:p>
        </ns0:txBody>
      </ns0:sp>
      <ns0:sp>
        <ns0:nvSpPr>
          <ns0:cNvPr id="19" name="Rectangle 18"/>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0"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256898408"/>
      </ns0:ext>
    </ns0:extLst>
  </ns0:cSld>
</ns0:sld>
</file>

<file path=ppt/slides/slide18.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15" name="">
            <ns1:extLst>
              <ns1:ext uri="{FF2B5EF4-FFF2-40B4-BE49-F238E27FC236}">
                <ns2:creationId id="{D77D0517-7A61-4ACA-A08E-FEED30D3E435}"/>
              </ns1:ext>
            </ns1:extLst>
          </ns0:cNvPr>
          <ns0:cNvSpPr>
            <ns1:spLocks noGrp="1"/>
          </ns0:cNvSpPr>
          <ns0:nvPr/>
        </ns0:nvSpPr>
        <ns0:spPr>
          <ns1:xfrm>
            <ns1:off x="0" y="0"/>
            <ns1:ext cx="12192000" cy="666750"/>
          </ns1:xfrm>
          <ns1:prstGeom prst="rect">
            <ns1:avLst/>
          </ns1:prstGeom>
          <ns1:solidFill>
            <ns1:srgbClr val="102D47"/>
          </ns1:solidFill>
          <ns1:ln w="0">
            <ns1:noFill/>
          </ns1:ln>
        </ns0:spPr>
        <ns0:txBody>
          <ns1:bodyPr/>
          <ns1:p/>
        </ns0:txBody>
      </ns0:sp>
      <ns0:sp>
        <ns0:nvSpPr>
          <ns0:cNvPr id="4" name="">
            <ns1:extLst>
              <ns1:ext uri="{FF2B5EF4-FFF2-40B4-BE49-F238E27FC236}">
                <ns2:creationId id="{27F53DEB-B073-4F21-AE2E-B064D2A1731D}"/>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손해보험 2강</ns1:t>
            </ns1:r>
          </ns1:p>
        </ns0:txBody>
      </ns0:sp>
      <ns0:sp>
        <ns0:nvSpPr>
          <ns0:cNvPr id="5" name="">
            <ns1:extLst>
              <ns1:ext uri="{FF2B5EF4-FFF2-40B4-BE49-F238E27FC236}">
                <ns2:creationId id="{04AB85A7-654F-48DA-AD89-D5FA1588C68E}"/>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18 / 32</ns1:t>
            </ns1:r>
          </ns1:p>
        </ns0:txBody>
      </ns0:sp>
      <ns0:sp>
        <ns0:nvSpPr>
          <ns0:cNvPr id="6" name="">
            <ns1:extLst>
              <ns1:ext uri="{FF2B5EF4-FFF2-40B4-BE49-F238E27FC236}">
                <ns2:creationId id="{EAD3A02B-FB04-4086-B671-96FD1C221D76}"/>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txBody>
          <ns1:bodyPr/>
          <ns1:p/>
        </ns0:txBody>
      </ns0:sp>
      <ns0:sp>
        <ns0:nvSpPr>
          <ns0:cNvPr id="7" name="">
            <ns1:extLst>
              <ns1:ext uri="{FF2B5EF4-FFF2-40B4-BE49-F238E27FC236}">
                <ns2:creationId id="{19117E6F-1F35-4A9E-8736-E7F45515BC3B}"/>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계산 예제 · 사업소득 설계사</ns1:t>
            </ns1:r>
          </ns1:p>
        </ns0:txBody>
      </ns0:sp>
      <ns0:sp>
        <ns0:nvSpPr>
          <ns0:cNvPr id="8" name="">
            <ns1:extLst>
              <ns1:ext uri="{FF2B5EF4-FFF2-40B4-BE49-F238E27FC236}">
                <ns2:creationId id="{A7ADC55B-F180-464B-8BA6-05E898CD897C}"/>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9" name="">
            <ns1:extLst>
              <ns1:ext uri="{FF2B5EF4-FFF2-40B4-BE49-F238E27FC236}">
                <ns2:creationId id="{26C25BD4-3F28-4367-B485-6BF510A179DB}"/>
              </ns1:ext>
            </ns1:extLst>
          </ns0:cNvPr>
          <ns0:cNvSpPr>
            <ns1:spLocks noGrp="1"/>
          </ns0:cNvSpPr>
          <ns0:nvPr/>
        </ns0:nvSpPr>
        <ns0:spPr>
          <ns1:xfrm>
            <ns1:off x="457200" y="1847850"/>
            <ns1:ext cx="11277600" cy="2085975"/>
          </ns1:xfrm>
          <ns1:prstGeom prst="roundRect">
            <ns1:avLst>
              <ns1:gd name="adj" fmla="val 3653"/>
            </ns1:avLst>
          </ns1:prstGeom>
          <ns1:solidFill>
            <ns1:srgbClr val="1B3B56"/>
          </ns1:solidFill>
          <ns1:ln w="0">
            <ns1:noFill/>
          </ns1:ln>
        </ns0:spPr>
        <ns0:txBody>
          <ns1:bodyPr/>
          <ns1:p/>
        </ns0:txBody>
      </ns0:sp>
      <ns0:sp>
        <ns0:nvSpPr>
          <ns0:cNvPr id="10" name="">
            <ns1:extLst>
              <ns1:ext uri="{FF2B5EF4-FFF2-40B4-BE49-F238E27FC236}">
                <ns2:creationId id="{AEBFDCF6-1FF5-40D4-A360-C0AC60A03E18}"/>
              </ns1:ext>
            </ns1:extLst>
          </ns0:cNvPr>
          <ns0:cNvSpPr>
            <ns1:spLocks noGrp="1"/>
          </ns0:cNvSpPr>
          <ns0:nvPr/>
        </ns0:nvSpPr>
        <ns0:spPr>
          <ns1:xfrm>
            <ns1:off x="704850" y="2057400"/>
            <ns1:ext cx="10782300" cy="420529"/>
          </ns1:xfrm>
          <ns1:prstGeom prst="rect">
            <ns1:avLst/>
          </ns1:prstGeom>
          <ns1:noFill/>
          <ns1:ln w="0">
            <ns1:noFill/>
          </ns1:ln>
        </ns0:spPr>
        <ns0:txBody>
          <ns1:bodyPr>
            <ns1:noAutofit/>
          </ns1:bodyPr>
          <ns1:lstStyle/>
          <ns1:p>
            <ns1:pPr>
              <ns1:defRPr sz="2175">
                <ns1:solidFill>
                  <ns1:srgbClr val="87C9FF"/>
                </ns1:solidFill>
                <ns1:latin typeface="Paperlogy 6 SemiBold"/>
                <ns1:ea typeface="Paperlogy 6 SemiBold"/>
                <ns1:cs typeface="Paperlogy 6 SemiBold"/>
              </ns1:defRPr>
            </ns1:pPr>
            <ns1:r>
              <ns1:rPr sz="2175">
                <ns1:solidFill>
                  <ns1:srgbClr val="87C9FF"/>
                </ns1:solidFill>
                <ns1:latin typeface="Paperlogy 6 SemiBold"/>
                <ns1:ea typeface="Paperlogy 6 SemiBold"/>
                <ns1:cs typeface="Paperlogy 6 SemiBold"/>
              </ns1:rPr>
              <ns1:t>문제</ns1:t>
            </ns1:r>
          </ns1:p>
        </ns0:txBody>
      </ns0:sp>
      <ns0:sp>
        <ns0:nvSpPr>
          <ns0:cNvPr id="11" name="">
            <ns1:extLst>
              <ns1:ext uri="{FF2B5EF4-FFF2-40B4-BE49-F238E27FC236}">
                <ns2:creationId id="{9FEC0476-0E16-401F-BFEC-17EC8A3F49CC}"/>
              </ns1:ext>
            </ns1:extLst>
          </ns0:cNvPr>
          <ns0:cNvSpPr>
            <ns1:spLocks noGrp="1"/>
          </ns0:cNvSpPr>
          <ns0:nvPr/>
        </ns0:nvSpPr>
        <ns0:spPr>
          <ns1:xfrm>
            <ns1:off x="704850" y="2590800"/>
            <ns1:ext cx="10782300" cy="433388"/>
          </ns1:xfrm>
          <ns1:prstGeom prst="rect">
            <ns1:avLst/>
          </ns1:prstGeom>
          <ns1:noFill/>
          <ns1:ln w="0">
            <ns1:noFill/>
          </ns1:ln>
        </ns0:spPr>
        <ns0:txBody>
          <ns1:bodyPr>
            <ns1:noAutofit/>
          </ns1:bodyPr>
          <ns1:lstStyle/>
          <ns1:p>
            <ns1:pPr>
              <ns1:defRPr sz="2250">
                <ns1:solidFill>
                  <ns1:srgbClr val="FFFFFF"/>
                </ns1:solidFill>
                <ns1:latin typeface="Paperlogy 4 Regular"/>
                <ns1:ea typeface="Paperlogy 4 Regular"/>
                <ns1:cs typeface="Paperlogy 4 Regular"/>
              </ns1:defRPr>
            </ns1:pPr>
            <ns1:r>
              <ns1:rPr sz="2250">
                <ns1:solidFill>
                  <ns1:srgbClr val="FFFFFF"/>
                </ns1:solidFill>
                <ns1:latin typeface="Paperlogy 4 Regular"/>
                <ns1:ea typeface="Paperlogy 4 Regular"/>
                <ns1:cs typeface="Paperlogy 4 Regular"/>
              </ns1:rPr>
              <ns1:t>사업소득금액 3천만원, 연금저축 800만원 납입 시 기본 계산은?</ns1:t>
            </ns1:r>
          </ns1:p>
        </ns0:txBody>
      </ns0:sp>
      <ns0:sp>
        <ns0:nvSpPr>
          <ns0:cNvPr id="12" name="">
            <ns1:extLst>
              <ns1:ext uri="{FF2B5EF4-FFF2-40B4-BE49-F238E27FC236}">
                <ns2:creationId id="{5B269890-464D-4E6B-8D56-F72E899AC4B8}"/>
              </ns1:ext>
            </ns1:extLst>
          </ns0:cNvPr>
          <ns0:cNvSpPr>
            <ns1:spLocks noGrp="1"/>
          </ns0:cNvSpPr>
          <ns0:nvPr/>
        </ns0:nvSpPr>
        <ns0:spPr>
          <ns1:xfrm>
            <ns1:off x="457200" y="4381500"/>
            <ns1:ext cx="11277600" cy="1495425"/>
          </ns1:xfrm>
          <ns1:prstGeom prst="roundRect">
            <ns1:avLst>
              <ns1:gd name="adj" fmla="val 5096"/>
            </ns1:avLst>
          </ns1:prstGeom>
          <ns1:solidFill>
            <ns1:srgbClr val="DFF2ED"/>
          </ns1:solidFill>
          <ns1:ln w="0">
            <ns1:noFill/>
          </ns1:ln>
        </ns0:spPr>
        <ns0:txBody>
          <ns1:bodyPr/>
          <ns1:p/>
        </ns0:txBody>
      </ns0:sp>
      <ns0:sp>
        <ns0:nvSpPr>
          <ns0:cNvPr id="13" name="">
            <ns1:extLst>
              <ns1:ext uri="{FF2B5EF4-FFF2-40B4-BE49-F238E27FC236}">
                <ns2:creationId id="{5A1C66A2-2CD4-401B-9F1F-0A4D60C02836}"/>
              </ns1:ext>
            </ns1:extLst>
          </ns0:cNvPr>
          <ns0:cNvSpPr>
            <ns1:spLocks noGrp="1"/>
          </ns0:cNvSpPr>
          <ns0:nvPr/>
        </ns0:nvSpPr>
        <ns0:spPr>
          <ns1:xfrm>
            <ns1:off x="704850" y="4591050"/>
            <ns1:ext cx="10782300" cy="420529"/>
          </ns1:xfrm>
          <ns1:prstGeom prst="rect">
            <ns1:avLst/>
          </ns1:prstGeom>
          <ns1:noFill/>
          <ns1:ln w="0">
            <ns1:noFill/>
          </ns1:ln>
        </ns0:spPr>
        <ns0:txBody>
          <ns1:bodyPr>
            <ns1:noAutofit/>
          </ns1:bodyPr>
          <ns1:lstStyle/>
          <ns1:p>
            <ns1:pPr>
              <ns1:defRPr sz="2175">
                <ns1:solidFill>
                  <ns1:srgbClr val="087F79"/>
                </ns1:solidFill>
                <ns1:latin typeface="Paperlogy 6 SemiBold"/>
                <ns1:ea typeface="Paperlogy 6 SemiBold"/>
                <ns1:cs typeface="Paperlogy 6 SemiBold"/>
              </ns1:defRPr>
            </ns1:pPr>
            <ns1:r>
              <ns1:rPr sz="2175">
                <ns1:solidFill>
                  <ns1:srgbClr val="087F79"/>
                </ns1:solidFill>
                <ns1:latin typeface="Paperlogy 6 SemiBold"/>
                <ns1:ea typeface="Paperlogy 6 SemiBold"/>
                <ns1:cs typeface="Paperlogy 6 SemiBold"/>
              </ns1:rPr>
              <ns1:t>정답</ns1:t>
            </ns1:r>
          </ns1:p>
        </ns0:txBody>
      </ns0:sp>
      <ns0:sp>
        <ns0:nvSpPr>
          <ns0:cNvPr id="14" name="">
            <ns1:extLst>
              <ns1:ext uri="{FF2B5EF4-FFF2-40B4-BE49-F238E27FC236}">
                <ns2:creationId id="{84BA03A3-909F-4073-AD0A-54487FADEA98}"/>
              </ns1:ext>
            </ns1:extLst>
          </ns0:cNvPr>
          <ns0:cNvSpPr>
            <ns1:spLocks noGrp="1"/>
          </ns0:cNvSpPr>
          <ns0:nvPr/>
        </ns0:nvSpPr>
        <ns0:spPr>
          <ns1:xfrm>
            <ns1:off x="704850" y="5124450"/>
            <ns1:ext cx="10782300" cy="433388"/>
          </ns1:xfrm>
          <ns1:prstGeom prst="rect">
            <ns1:avLst/>
          </ns1:prstGeom>
          <ns1:noFill/>
          <ns1:ln w="0">
            <ns1:noFill/>
          </ns1:ln>
        </ns0:spPr>
        <ns0:txBody>
          <ns1:bodyPr>
            <ns1:noAutofit/>
          </ns1:bodyPr>
          <ns1:lstStyle/>
          <ns1:p>
            <ns1:pPr>
              <ns1:defRPr sz="2250">
                <ns1:solidFill>
                  <ns1:srgbClr val="142F49"/>
                </ns1:solidFill>
                <ns1:latin typeface="Paperlogy 4 Regular"/>
                <ns1:ea typeface="Paperlogy 4 Regular"/>
                <ns1:cs typeface="Paperlogy 4 Regular"/>
              </ns1:defRPr>
            </ns1:pPr>
            <ns1:r>
              <ns1:rPr sz="2250">
                <ns1:solidFill>
                  <ns1:srgbClr val="142F49"/>
                </ns1:solidFill>
                <ns1:latin typeface="Paperlogy 4 Regular"/>
                <ns1:ea typeface="Paperlogy 4 Regular"/>
                <ns1:cs typeface="Paperlogy 4 Regular"/>
              </ns1:rPr>
              <ns1:t>600만원 × 15% = 소득세 공제액 90만원</ns1:t>
            </ns1:r>
          </ns1:p>
        </ns0:txBody>
      </ns0:sp>
      <ns0:sp>
        <ns0:nvSpPr>
          <ns0:cNvPr id="17" name="Rectangle 16"/>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8"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027746569"/>
      </ns0:ext>
    </ns0:extLst>
  </ns0:cSld>
</ns0:sld>
</file>

<file path=ppt/slides/slide19.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18" name="">
            <ns1:extLst>
              <ns1:ext uri="{FF2B5EF4-FFF2-40B4-BE49-F238E27FC236}">
                <ns2:creationId id="{DF2A0642-CC42-4A0C-813E-EFBFC4283885}"/>
              </ns1:ext>
            </ns1:extLst>
          </ns0:cNvPr>
          <ns0:cNvSpPr>
            <ns1:spLocks noGrp="1"/>
          </ns0:cNvSpPr>
          <ns0:nvPr/>
        </ns0:nvSpPr>
        <ns0:spPr>
          <ns1:xfrm>
            <ns1:off x="0" y="0"/>
            <ns1:ext cx="12192000" cy="666750"/>
          </ns1:xfrm>
          <ns1:prstGeom prst="rect">
            <ns1:avLst/>
          </ns1:prstGeom>
          <ns1:solidFill>
            <ns1:srgbClr val="102D47"/>
          </ns1:solidFill>
          <ns1:ln w="0">
            <ns1:noFill/>
          </ns1:ln>
        </ns0:spPr>
        <ns0:txBody>
          <ns1:bodyPr/>
          <ns1:p/>
        </ns0:txBody>
      </ns0:sp>
      <ns0:sp>
        <ns0:nvSpPr>
          <ns0:cNvPr id="4" name="">
            <ns1:extLst>
              <ns1:ext uri="{FF2B5EF4-FFF2-40B4-BE49-F238E27FC236}">
                <ns2:creationId id="{A3212ADF-DEF2-44BC-A9F1-6AF698C382B2}"/>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손해보험 2강</ns1:t>
            </ns1:r>
          </ns1:p>
        </ns0:txBody>
      </ns0:sp>
      <ns0:sp>
        <ns0:nvSpPr>
          <ns0:cNvPr id="5" name="">
            <ns1:extLst>
              <ns1:ext uri="{FF2B5EF4-FFF2-40B4-BE49-F238E27FC236}">
                <ns2:creationId id="{C25CE232-9D18-4901-B8C9-E4652FE65F78}"/>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19 / 32</ns1:t>
            </ns1:r>
          </ns1:p>
        </ns0:txBody>
      </ns0:sp>
      <ns0:sp>
        <ns0:nvSpPr>
          <ns0:cNvPr id="6" name="">
            <ns1:extLst>
              <ns1:ext uri="{FF2B5EF4-FFF2-40B4-BE49-F238E27FC236}">
                <ns2:creationId id="{11E8E63F-328B-4D57-A276-AC53B9FC1409}"/>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txBody>
          <ns1:bodyPr/>
          <ns1:p/>
        </ns0:txBody>
      </ns0:sp>
      <ns0:sp>
        <ns0:nvSpPr>
          <ns0:cNvPr id="7" name="">
            <ns1:extLst>
              <ns1:ext uri="{FF2B5EF4-FFF2-40B4-BE49-F238E27FC236}">
                <ns2:creationId id="{C383349A-54B1-40BD-8221-68E7C5C82672}"/>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연금으로 받기 위한 기본 조건</ns1:t>
            </ns1:r>
          </ns1:p>
        </ns0:txBody>
      </ns0:sp>
      <ns0:sp>
        <ns0:nvSpPr>
          <ns0:cNvPr id="8" name="">
            <ns1:extLst>
              <ns1:ext uri="{FF2B5EF4-FFF2-40B4-BE49-F238E27FC236}">
                <ns2:creationId id="{6765E7F7-5261-44E5-A273-5397EA020F46}"/>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9" name="">
            <ns1:extLst>
              <ns1:ext uri="{FF2B5EF4-FFF2-40B4-BE49-F238E27FC236}">
                <ns2:creationId id="{670F9C8A-B12E-4BB0-AE01-5C459D7B276D}"/>
              </ns1:ext>
            </ns1:extLst>
          </ns0:cNvPr>
          <ns0:cNvSpPr>
            <ns1:spLocks noGrp="1"/>
          </ns0:cNvSpPr>
          <ns0:nvPr/>
        </ns0:nvSpPr>
        <ns0:spPr>
          <ns1:xfrm>
            <ns1:off x="457200" y="2114550"/>
            <ns1:ext cx="3581400" cy="3152775"/>
          </ns1:xfrm>
          <ns1:prstGeom prst="roundRect">
            <ns1:avLst>
              <ns1:gd name="adj" fmla="val 2417"/>
            </ns1:avLst>
          </ns1:prstGeom>
          <ns1:solidFill>
            <ns1:srgbClr val="1B3B56"/>
          </ns1:solidFill>
          <ns1:ln w="0">
            <ns1:noFill/>
          </ns1:ln>
        </ns0:spPr>
        <ns0:txBody>
          <ns1:bodyPr/>
          <ns1:p/>
        </ns0:txBody>
      </ns0:sp>
      <ns0:sp>
        <ns0:nvSpPr>
          <ns0:cNvPr id="10" name="">
            <ns1:extLst>
              <ns1:ext uri="{FF2B5EF4-FFF2-40B4-BE49-F238E27FC236}">
                <ns2:creationId id="{C2EB30F3-70AC-4BAA-8D45-30432B5929F7}"/>
              </ns1:ext>
            </ns1:extLst>
          </ns0:cNvPr>
          <ns0:cNvSpPr>
            <ns1:spLocks noGrp="1"/>
          </ns0:cNvSpPr>
          <ns0:nvPr/>
        </ns0:nvSpPr>
        <ns0:spPr>
          <ns1:xfrm>
            <ns1:off x="695325" y="2438400"/>
            <ns1:ext cx="3105150" cy="626269"/>
          </ns1:xfrm>
          <ns1:prstGeom prst="rect">
            <ns1:avLst/>
          </ns1:prstGeom>
          <ns1:noFill/>
          <ns1:ln w="0">
            <ns1:noFill/>
          </ns1:ln>
        </ns0:spPr>
        <ns0:txBody>
          <ns1:bodyPr>
            <ns1:noAutofit/>
          </ns1:bodyPr>
          <ns1:lstStyle/>
          <ns1:p>
            <ns1:pPr>
              <ns1:defRPr sz="3375">
                <ns1:solidFill>
                  <ns1:srgbClr val="87C9FF"/>
                </ns1:solidFill>
                <ns1:latin typeface="Paperlogy 6 SemiBold"/>
                <ns1:ea typeface="Paperlogy 6 SemiBold"/>
                <ns1:cs typeface="Paperlogy 6 SemiBold"/>
              </ns1:defRPr>
            </ns1:pPr>
            <ns1:r>
              <ns1:rPr sz="3375">
                <ns1:solidFill>
                  <ns1:srgbClr val="87C9FF"/>
                </ns1:solidFill>
                <ns1:latin typeface="Paperlogy 6 SemiBold"/>
                <ns1:ea typeface="Paperlogy 6 SemiBold"/>
                <ns1:cs typeface="Paperlogy 6 SemiBold"/>
              </ns1:rPr>
              <ns1:t>55세 이후</ns1:t>
            </ns1:r>
          </ns1:p>
        </ns0:txBody>
      </ns0:sp>
      <ns0:sp>
        <ns0:nvSpPr>
          <ns0:cNvPr id="11" name="">
            <ns1:extLst>
              <ns1:ext uri="{FF2B5EF4-FFF2-40B4-BE49-F238E27FC236}">
                <ns2:creationId id="{67D07108-3F17-47BE-94AF-9C42C3CDF46F}"/>
              </ns1:ext>
            </ns1:extLst>
          </ns0:cNvPr>
          <ns0:cNvSpPr>
            <ns1:spLocks noGrp="1"/>
          </ns0:cNvSpPr>
          <ns0:nvPr/>
        </ns0:nvSpPr>
        <ns0:spPr>
          <ns1:xfrm>
            <ns1:off x="7048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연금 수령 개시 연령</ns1:t>
            </ns1:r>
          </ns1:p>
        </ns0:txBody>
      </ns0:sp>
      <ns0:sp>
        <ns0:nvSpPr>
          <ns0:cNvPr id="12" name="">
            <ns1:extLst>
              <ns1:ext uri="{FF2B5EF4-FFF2-40B4-BE49-F238E27FC236}">
                <ns2:creationId id="{90A4406E-1DD7-454C-9952-3E0F94D91BCC}"/>
              </ns1:ext>
            </ns1:extLst>
          </ns0:cNvPr>
          <ns0:cNvSpPr>
            <ns1:spLocks noGrp="1"/>
          </ns0:cNvSpPr>
          <ns0:nvPr/>
        </ns0:nvSpPr>
        <ns0:spPr>
          <ns1:xfrm>
            <ns1:off x="4305300" y="2114550"/>
            <ns1:ext cx="3581400" cy="3152775"/>
          </ns1:xfrm>
          <ns1:prstGeom prst="roundRect">
            <ns1:avLst>
              <ns1:gd name="adj" fmla="val 2417"/>
            </ns1:avLst>
          </ns1:prstGeom>
          <ns1:solidFill>
            <ns1:srgbClr val="1B3B56"/>
          </ns1:solidFill>
          <ns1:ln w="0">
            <ns1:noFill/>
          </ns1:ln>
        </ns0:spPr>
        <ns0:txBody>
          <ns1:bodyPr/>
          <ns1:p/>
        </ns0:txBody>
      </ns0:sp>
      <ns0:sp>
        <ns0:nvSpPr>
          <ns0:cNvPr id="13" name="">
            <ns1:extLst>
              <ns1:ext uri="{FF2B5EF4-FFF2-40B4-BE49-F238E27FC236}">
                <ns2:creationId id="{97D65103-5D9F-447C-9ECB-B1DB54B7294B}"/>
              </ns1:ext>
            </ns1:extLst>
          </ns0:cNvPr>
          <ns0:cNvSpPr>
            <ns1:spLocks noGrp="1"/>
          </ns0:cNvSpPr>
          <ns0:nvPr/>
        </ns0:nvSpPr>
        <ns0:spPr>
          <ns1:xfrm>
            <ns1:off x="4543425" y="2438400"/>
            <ns1:ext cx="3105150" cy="471964"/>
          </ns1:xfrm>
          <ns1:prstGeom prst="rect">
            <ns1:avLst/>
          </ns1:prstGeom>
          <ns1:noFill/>
          <ns1:ln w="0">
            <ns1:noFill/>
          </ns1:ln>
        </ns0:spPr>
        <ns0:txBody>
          <ns1:bodyPr>
            <ns1:noAutofit/>
          </ns1:bodyPr>
          <ns1:lstStyle/>
          <ns1:p>
            <ns1:pPr>
              <ns1:defRPr sz="2475">
                <ns1:solidFill>
                  <ns1:srgbClr val="F1C779"/>
                </ns1:solidFill>
                <ns1:latin typeface="Paperlogy 6 SemiBold"/>
                <ns1:ea typeface="Paperlogy 6 SemiBold"/>
                <ns1:cs typeface="Paperlogy 6 SemiBold"/>
              </ns1:defRPr>
            </ns1:pPr>
            <ns1:r>
              <ns1:rPr sz="2475">
                <ns1:solidFill>
                  <ns1:srgbClr val="F1C779"/>
                </ns1:solidFill>
                <ns1:latin typeface="Paperlogy 6 SemiBold"/>
                <ns1:ea typeface="Paperlogy 6 SemiBold"/>
                <ns1:cs typeface="Paperlogy 6 SemiBold"/>
              </ns1:rPr>
              <ns1:t>가입 5년 경과</ns1:t>
            </ns1:r>
          </ns1:p>
        </ns0:txBody>
      </ns0:sp>
      <ns0:sp>
        <ns0:nvSpPr>
          <ns0:cNvPr id="14" name="">
            <ns1:extLst>
              <ns1:ext uri="{FF2B5EF4-FFF2-40B4-BE49-F238E27FC236}">
                <ns2:creationId id="{C7450AB7-9B30-43DC-8138-A1BD4CBF72AB}"/>
              </ns1:ext>
            </ns1:extLst>
          </ns0:cNvPr>
          <ns0:cNvSpPr>
            <ns1:spLocks noGrp="1"/>
          </ns0:cNvSpPr>
          <ns0:nvPr/>
        </ns0:nvSpPr>
        <ns0:spPr>
          <ns1:xfrm>
            <ns1:off x="45529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일반적인 계좌 가입기간 조건</ns1:t>
            </ns1:r>
          </ns1:p>
        </ns0:txBody>
      </ns0:sp>
      <ns0:sp>
        <ns0:nvSpPr>
          <ns0:cNvPr id="15" name="">
            <ns1:extLst>
              <ns1:ext uri="{FF2B5EF4-FFF2-40B4-BE49-F238E27FC236}">
                <ns2:creationId id="{1EC4DE59-F46C-45FB-9E04-072F54060608}"/>
              </ns1:ext>
            </ns1:extLst>
          </ns0:cNvPr>
          <ns0:cNvSpPr>
            <ns1:spLocks noGrp="1"/>
          </ns0:cNvSpPr>
          <ns0:nvPr/>
        </ns0:nvSpPr>
        <ns0:spPr>
          <ns1:xfrm>
            <ns1:off x="8153400" y="2114550"/>
            <ns1:ext cx="3581400" cy="3152775"/>
          </ns1:xfrm>
          <ns1:prstGeom prst="roundRect">
            <ns1:avLst>
              <ns1:gd name="adj" fmla="val 2417"/>
            </ns1:avLst>
          </ns1:prstGeom>
          <ns1:solidFill>
            <ns1:srgbClr val="1B3B56"/>
          </ns1:solidFill>
          <ns1:ln w="0">
            <ns1:noFill/>
          </ns1:ln>
        </ns0:spPr>
        <ns0:txBody>
          <ns1:bodyPr/>
          <ns1:p/>
        </ns0:txBody>
      </ns0:sp>
      <ns0:sp>
        <ns0:nvSpPr>
          <ns0:cNvPr id="16" name="">
            <ns1:extLst>
              <ns1:ext uri="{FF2B5EF4-FFF2-40B4-BE49-F238E27FC236}">
                <ns2:creationId id="{6B4E1090-FD6E-4046-AB59-6EA60E6FEB65}"/>
              </ns1:ext>
            </ns1:extLst>
          </ns0:cNvPr>
          <ns0:cNvSpPr>
            <ns1:spLocks noGrp="1"/>
          </ns0:cNvSpPr>
          <ns0:nvPr/>
        </ns0:nvSpPr>
        <ns0:spPr>
          <ns1:xfrm>
            <ns1:off x="8391525" y="2438400"/>
            <ns1:ext cx="3105150" cy="626269"/>
          </ns1:xfrm>
          <ns1:prstGeom prst="rect">
            <ns1:avLst/>
          </ns1:prstGeom>
          <ns1:noFill/>
          <ns1:ln w="0">
            <ns1:noFill/>
          </ns1:ln>
        </ns0:spPr>
        <ns0:txBody>
          <ns1:bodyPr>
            <ns1:noAutofit/>
          </ns1:bodyPr>
          <ns1:lstStyle/>
          <ns1:p>
            <ns1:pPr>
              <ns1:defRPr sz="3375">
                <ns1:solidFill>
                  <ns1:srgbClr val="87C9FF"/>
                </ns1:solidFill>
                <ns1:latin typeface="Paperlogy 6 SemiBold"/>
                <ns1:ea typeface="Paperlogy 6 SemiBold"/>
                <ns1:cs typeface="Paperlogy 6 SemiBold"/>
              </ns1:defRPr>
            </ns1:pPr>
            <ns1:r>
              <ns1:rPr sz="3375">
                <ns1:solidFill>
                  <ns1:srgbClr val="87C9FF"/>
                </ns1:solidFill>
                <ns1:latin typeface="Paperlogy 6 SemiBold"/>
                <ns1:ea typeface="Paperlogy 6 SemiBold"/>
                <ns1:cs typeface="Paperlogy 6 SemiBold"/>
              </ns1:rPr>
              <ns1:t>수령 한도</ns1:t>
            </ns1:r>
          </ns1:p>
        </ns0:txBody>
      </ns0:sp>
      <ns0:sp>
        <ns0:nvSpPr>
          <ns0:cNvPr id="17" name="">
            <ns1:extLst>
              <ns1:ext uri="{FF2B5EF4-FFF2-40B4-BE49-F238E27FC236}">
                <ns2:creationId id="{F87AA529-3F10-4E8B-9EC9-EFF6F7C2FA75}"/>
              </ns1:ext>
            </ns1:extLst>
          </ns0:cNvPr>
          <ns0:cNvSpPr>
            <ns1:spLocks noGrp="1"/>
          </ns0:cNvSpPr>
          <ns0:nvPr/>
        </ns0:nvSpPr>
        <ns0:spPr>
          <ns1:xfrm>
            <ns1:off x="84010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연도별 연금수령 한도 내 인출</ns1:t>
            </ns1:r>
          </ns1:p>
        </ns0:txBody>
      </ns0:sp>
      <ns0:sp>
        <ns0:nvSpPr>
          <ns0:cNvPr id="20" name="Rectangle 19"/>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1"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655324833"/>
      </ns0:ext>
    </ns0:extLst>
  </ns0:cSld>
</ns0:sld>
</file>

<file path=ppt/slides/slide20.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7" name="">
            <ns1:extLst>
              <ns1:ext uri="{FF2B5EF4-FFF2-40B4-BE49-F238E27FC236}">
                <ns2:creationId id="{38E73A34-981C-4384-961F-F4179DD46249}"/>
              </ns1:ext>
            </ns1:extLst>
          </ns0:cNvPr>
          <ns0:cNvSpPr>
            <ns1:spLocks noGrp="1"/>
          </ns0:cNvSpPr>
          <ns0:nvPr/>
        </ns0:nvSpPr>
        <ns0:spPr>
          <ns1:xfrm>
            <ns1:off x="0" y="0"/>
            <ns1:ext cx="12192000" cy="666750"/>
          </ns1:xfrm>
          <ns1:prstGeom prst="rect">
            <ns1:avLst/>
          </ns1:prstGeom>
          <ns1:solidFill>
            <ns1:srgbClr val="102D47"/>
          </ns1:solidFill>
          <ns1:ln w="0">
            <ns1:noFill/>
          </ns1:ln>
        </ns0:spPr>
        <ns0:txBody>
          <ns1:bodyPr/>
          <ns1:p/>
        </ns0:txBody>
      </ns0:sp>
      <ns0:sp>
        <ns0:nvSpPr>
          <ns0:cNvPr id="4" name="">
            <ns1:extLst>
              <ns1:ext uri="{FF2B5EF4-FFF2-40B4-BE49-F238E27FC236}">
                <ns2:creationId id="{EC63A57B-B5E3-427C-A7D9-FD77CD3982E9}"/>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2강</ns1:t>
            </ns1:r>
          </ns1:p>
        </ns0:txBody>
      </ns0:sp>
      <ns0:sp>
        <ns0:nvSpPr>
          <ns0:cNvPr id="5" name="">
            <ns1:extLst>
              <ns1:ext uri="{FF2B5EF4-FFF2-40B4-BE49-F238E27FC236}">
                <ns2:creationId id="{9A151598-BA60-4744-AB80-ABA7F026BEE6}"/>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20 / 32</ns1:t>
            </ns1:r>
          </ns1:p>
        </ns0:txBody>
      </ns0:sp>
      <ns0:sp>
        <ns0:nvSpPr>
          <ns0:cNvPr id="6" name="">
            <ns1:extLst>
              <ns1:ext uri="{FF2B5EF4-FFF2-40B4-BE49-F238E27FC236}">
                <ns2:creationId id="{318CC4B0-D5D3-406C-BBE3-421A7550AC8D}"/>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7" name="">
            <ns1:extLst>
              <ns1:ext uri="{FF2B5EF4-FFF2-40B4-BE49-F238E27FC236}">
                <ns2:creationId id="{8C01C4BB-860F-447F-9A12-0FF120C96E64}"/>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연금수령 한도 계산</ns1:t>
            </ns1:r>
          </ns1:p>
        </ns0:txBody>
      </ns0:sp>
      <ns0:sp>
        <ns0:nvSpPr>
          <ns0:cNvPr id="8" name="">
            <ns1:extLst>
              <ns1:ext uri="{FF2B5EF4-FFF2-40B4-BE49-F238E27FC236}">
                <ns2:creationId id="{5EC066BB-2A69-4717-A794-1C1CF99A04FC}"/>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9" name="">
            <ns1:extLst>
              <ns1:ext uri="{FF2B5EF4-FFF2-40B4-BE49-F238E27FC236}">
                <ns2:creationId id="{FE69FC45-42F4-43C2-8590-05ED5E3BD69F}"/>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txBody>
          <ns1:bodyPr/>
          <ns1:p/>
        </ns0:txBody>
      </ns0:sp>
      <ns0:sp>
        <ns0:nvSpPr>
          <ns0:cNvPr id="10" name="">
            <ns1:extLst>
              <ns1:ext uri="{FF2B5EF4-FFF2-40B4-BE49-F238E27FC236}">
                <ns2:creationId id="{59136724-CCB0-4E88-88C7-FCF679912B74}"/>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txBody>
          <ns1:bodyPr/>
          <ns1:p/>
        </ns0:txBody>
      </ns0:sp>
      <ns0:sp>
        <ns0:nvSpPr>
          <ns0:cNvPr id="11" name="">
            <ns1:extLst>
              <ns1:ext uri="{FF2B5EF4-FFF2-40B4-BE49-F238E27FC236}">
                <ns2:creationId id="{15D27CCC-965A-4C83-BEF9-B99F711711A3}"/>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기본 계산</ns1:t>
            </ns1:r>
          </ns1:p>
        </ns0:txBody>
      </ns0:sp>
      <ns0:sp>
        <ns0:nvSpPr>
          <ns0:cNvPr id="12" name="">
            <ns1:extLst>
              <ns1:ext uri="{FF2B5EF4-FFF2-40B4-BE49-F238E27FC236}">
                <ns2:creationId id="{73EBD72D-C991-41B1-AA3D-6F16A5CF99E7}"/>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계좌 평가액 ÷ (11 − 수령연차) × 120%</ns1:t>
            </ns1:r>
          </ns1:p>
        </ns0:txBody>
      </ns0:sp>
      <ns0:sp>
        <ns0:nvSpPr>
          <ns0:cNvPr id="13" name="">
            <ns1:extLst>
              <ns1:ext uri="{FF2B5EF4-FFF2-40B4-BE49-F238E27FC236}">
                <ns2:creationId id="{29FCF889-B64B-4F99-8316-104C9CCE1BAA}"/>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txBody>
          <ns1:bodyPr/>
          <ns1:p/>
        </ns0:txBody>
      </ns0:sp>
      <ns0:sp>
        <ns0:nvSpPr>
          <ns0:cNvPr id="14" name="">
            <ns1:extLst>
              <ns1:ext uri="{FF2B5EF4-FFF2-40B4-BE49-F238E27FC236}">
                <ns2:creationId id="{238357E0-D020-4BA5-8515-8105BCD8DC6C}"/>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5" name="">
            <ns1:extLst>
              <ns1:ext uri="{FF2B5EF4-FFF2-40B4-BE49-F238E27FC236}">
                <ns2:creationId id="{4F0922FF-43D3-43F1-A739-DC9D62AE47C3}"/>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예시</ns1:t>
            </ns1:r>
          </ns1:p>
        </ns0:txBody>
      </ns0:sp>
      <ns0:sp>
        <ns0:nvSpPr>
          <ns0:cNvPr id="16" name="">
            <ns1:extLst>
              <ns1:ext uri="{FF2B5EF4-FFF2-40B4-BE49-F238E27FC236}">
                <ns2:creationId id="{660746C0-D051-4CB3-ADDF-26B1B12F90CA}"/>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평가액 1억원, 6년차이면 2,400만원</ns1:t>
            </ns1:r>
          </ns1:p>
        </ns0:txBody>
      </ns0:sp>
      <ns0:sp>
        <ns0:nvSpPr>
          <ns0:cNvPr id="19" name="Rectangle 18"/>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0"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539092867"/>
      </ns0:ext>
    </ns0:extLst>
  </ns0:cSld>
</ns0:sld>
</file>

<file path=ppt/slides/slide21.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19" name="">
            <ns1:extLst>
              <ns1:ext uri="{FF2B5EF4-FFF2-40B4-BE49-F238E27FC236}">
                <ns2:creationId id="{4F624156-7B5A-4FE4-BCA8-BCCFF12D750A}"/>
              </ns1:ext>
            </ns1:extLst>
          </ns0:cNvPr>
          <ns0:cNvSpPr>
            <ns1:spLocks noGrp="1"/>
          </ns0:cNvSpPr>
          <ns0:nvPr/>
        </ns0:nvSpPr>
        <ns0:spPr>
          <ns1:xfrm>
            <ns1:off x="0" y="0"/>
            <ns1:ext cx="12192000" cy="666750"/>
          </ns1:xfrm>
          <ns1:prstGeom prst="rect">
            <ns1:avLst/>
          </ns1:prstGeom>
          <ns1:solidFill>
            <ns1:srgbClr val="102D47"/>
          </ns1:solidFill>
          <ns1:ln w="0">
            <ns1:noFill/>
          </ns1:ln>
        </ns0:spPr>
        <ns0:txBody>
          <ns1:bodyPr/>
          <ns1:p/>
        </ns0:txBody>
      </ns0:sp>
      <ns0:sp>
        <ns0:nvSpPr>
          <ns0:cNvPr id="4" name="">
            <ns1:extLst>
              <ns1:ext uri="{FF2B5EF4-FFF2-40B4-BE49-F238E27FC236}">
                <ns2:creationId id="{0761B639-6D33-4F6E-80C6-D1B10889701D}"/>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손해보험 2강</ns1:t>
            </ns1:r>
          </ns1:p>
        </ns0:txBody>
      </ns0:sp>
      <ns0:sp>
        <ns0:nvSpPr>
          <ns0:cNvPr id="5" name="">
            <ns1:extLst>
              <ns1:ext uri="{FF2B5EF4-FFF2-40B4-BE49-F238E27FC236}">
                <ns2:creationId id="{16CC312A-7FE6-4875-B6E8-9D44DCE36FD6}"/>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21 / 32</ns1:t>
            </ns1:r>
          </ns1:p>
        </ns0:txBody>
      </ns0:sp>
      <ns0:sp>
        <ns0:nvSpPr>
          <ns0:cNvPr id="6" name="">
            <ns1:extLst>
              <ns1:ext uri="{FF2B5EF4-FFF2-40B4-BE49-F238E27FC236}">
                <ns2:creationId id="{28C25DCA-4DFD-4CB7-B021-B55519346FDB}"/>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txBody>
          <ns1:bodyPr/>
          <ns1:p/>
        </ns0:txBody>
      </ns0:sp>
      <ns0:sp>
        <ns0:nvSpPr>
          <ns0:cNvPr id="7" name="">
            <ns1:extLst>
              <ns1:ext uri="{FF2B5EF4-FFF2-40B4-BE49-F238E27FC236}">
                <ns2:creationId id="{7959FB10-6E06-4DA4-B516-361E4AD020F6}"/>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사적연금의 원천징수 세율</ns1:t>
            </ns1:r>
          </ns1:p>
        </ns0:txBody>
      </ns0:sp>
      <ns0:sp>
        <ns0:nvSpPr>
          <ns0:cNvPr id="8" name="">
            <ns1:extLst>
              <ns1:ext uri="{FF2B5EF4-FFF2-40B4-BE49-F238E27FC236}">
                <ns2:creationId id="{FD37C28D-43B6-423E-A0B7-2DF6579D3D2B}"/>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9" name="">
            <ns1:extLst>
              <ns1:ext uri="{FF2B5EF4-FFF2-40B4-BE49-F238E27FC236}">
                <ns2:creationId id="{71BA97CB-EEC6-4526-87BF-9D6F916C5F32}"/>
              </ns1:ext>
            </ns1:extLst>
          </ns0:cNvPr>
          <ns0:cNvSpPr>
            <ns1:spLocks noGrp="1"/>
          </ns0:cNvSpPr>
          <ns0:nvPr/>
        </ns0:nvSpPr>
        <ns0:spPr>
          <ns1:xfrm>
            <ns1:off x="457200" y="2114550"/>
            <ns1:ext cx="3581400" cy="3152775"/>
          </ns1:xfrm>
          <ns1:prstGeom prst="roundRect">
            <ns1:avLst>
              <ns1:gd name="adj" fmla="val 2417"/>
            </ns1:avLst>
          </ns1:prstGeom>
          <ns1:solidFill>
            <ns1:srgbClr val="1B3B56"/>
          </ns1:solidFill>
          <ns1:ln w="0">
            <ns1:noFill/>
          </ns1:ln>
        </ns0:spPr>
        <ns0:txBody>
          <ns1:bodyPr/>
          <ns1:p/>
        </ns0:txBody>
      </ns0:sp>
      <ns0:sp>
        <ns0:nvSpPr>
          <ns0:cNvPr id="10" name="">
            <ns1:extLst>
              <ns1:ext uri="{FF2B5EF4-FFF2-40B4-BE49-F238E27FC236}">
                <ns2:creationId id="{7408B38F-7664-457D-8C69-B04412AD7786}"/>
              </ns1:ext>
            </ns1:extLst>
          </ns0:cNvPr>
          <ns0:cNvSpPr>
            <ns1:spLocks noGrp="1"/>
          </ns0:cNvSpPr>
          <ns0:nvPr/>
        </ns0:nvSpPr>
        <ns0:spPr>
          <ns1:xfrm>
            <ns1:off x="695325" y="2438400"/>
            <ns1:ext cx="3105150" cy="973455"/>
          </ns1:xfrm>
          <ns1:prstGeom prst="rect">
            <ns1:avLst/>
          </ns1:prstGeom>
          <ns1:noFill/>
          <ns1:ln w="0">
            <ns1:noFill/>
          </ns1:ln>
        </ns0:spPr>
        <ns0:txBody>
          <ns1:bodyPr>
            <ns1:noAutofit/>
          </ns1:bodyPr>
          <ns1:lstStyle/>
          <ns1:p>
            <ns1:pPr>
              <ns1:defRPr sz="5400">
                <ns1:solidFill>
                  <ns1:srgbClr val="87C9FF"/>
                </ns1:solidFill>
                <ns1:latin typeface="Paperlogy 6 SemiBold"/>
                <ns1:ea typeface="Paperlogy 6 SemiBold"/>
                <ns1:cs typeface="Paperlogy 6 SemiBold"/>
              </ns1:defRPr>
            </ns1:pPr>
            <ns1:r>
              <ns1:rPr sz="5400">
                <ns1:solidFill>
                  <ns1:srgbClr val="87C9FF"/>
                </ns1:solidFill>
                <ns1:latin typeface="Paperlogy 6 SemiBold"/>
                <ns1:ea typeface="Paperlogy 6 SemiBold"/>
                <ns1:cs typeface="Paperlogy 6 SemiBold"/>
              </ns1:rPr>
              <ns1:t>5%</ns1:t>
            </ns1:r>
          </ns1:p>
        </ns0:txBody>
      </ns0:sp>
      <ns0:sp>
        <ns0:nvSpPr>
          <ns0:cNvPr id="11" name="">
            <ns1:extLst>
              <ns1:ext uri="{FF2B5EF4-FFF2-40B4-BE49-F238E27FC236}">
                <ns2:creationId id="{D7BAAA11-8194-47E5-A2E9-BF247751E7F5}"/>
              </ns1:ext>
            </ns1:extLst>
          </ns0:cNvPr>
          <ns0:cNvSpPr>
            <ns1:spLocks noGrp="1"/>
          </ns0:cNvSpPr>
          <ns0:nvPr/>
        </ns0:nvSpPr>
        <ns0:spPr>
          <ns1:xfrm>
            <ns1:off x="7048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70세 미만</ns1:t>
            </ns1:r>
          </ns1:p>
        </ns0:txBody>
      </ns0:sp>
      <ns0:sp>
        <ns0:nvSpPr>
          <ns0:cNvPr id="12" name="">
            <ns1:extLst>
              <ns1:ext uri="{FF2B5EF4-FFF2-40B4-BE49-F238E27FC236}">
                <ns2:creationId id="{E5C1868E-C7A2-476D-A1E3-08E59C1B7D16}"/>
              </ns1:ext>
            </ns1:extLst>
          </ns0:cNvPr>
          <ns0:cNvSpPr>
            <ns1:spLocks noGrp="1"/>
          </ns0:cNvSpPr>
          <ns0:nvPr/>
        </ns0:nvSpPr>
        <ns0:spPr>
          <ns1:xfrm>
            <ns1:off x="4305300" y="2114550"/>
            <ns1:ext cx="3581400" cy="3152775"/>
          </ns1:xfrm>
          <ns1:prstGeom prst="roundRect">
            <ns1:avLst>
              <ns1:gd name="adj" fmla="val 2417"/>
            </ns1:avLst>
          </ns1:prstGeom>
          <ns1:solidFill>
            <ns1:srgbClr val="1B3B56"/>
          </ns1:solidFill>
          <ns1:ln w="0">
            <ns1:noFill/>
          </ns1:ln>
        </ns0:spPr>
        <ns0:txBody>
          <ns1:bodyPr/>
          <ns1:p/>
        </ns0:txBody>
      </ns0:sp>
      <ns0:sp>
        <ns0:nvSpPr>
          <ns0:cNvPr id="13" name="">
            <ns1:extLst>
              <ns1:ext uri="{FF2B5EF4-FFF2-40B4-BE49-F238E27FC236}">
                <ns2:creationId id="{A40C7302-A8B2-4C36-B91D-4CF2B9BC6BFA}"/>
              </ns1:ext>
            </ns1:extLst>
          </ns0:cNvPr>
          <ns0:cNvSpPr>
            <ns1:spLocks noGrp="1"/>
          </ns0:cNvSpPr>
          <ns0:nvPr/>
        </ns0:nvSpPr>
        <ns0:spPr>
          <ns1:xfrm>
            <ns1:off x="4543425" y="2438400"/>
            <ns1:ext cx="3105150" cy="973455"/>
          </ns1:xfrm>
          <ns1:prstGeom prst="rect">
            <ns1:avLst/>
          </ns1:prstGeom>
          <ns1:noFill/>
          <ns1:ln w="0">
            <ns1:noFill/>
          </ns1:ln>
        </ns0:spPr>
        <ns0:txBody>
          <ns1:bodyPr>
            <ns1:noAutofit/>
          </ns1:bodyPr>
          <ns1:lstStyle/>
          <ns1:p>
            <ns1:pPr>
              <ns1:defRPr sz="5400">
                <ns1:solidFill>
                  <ns1:srgbClr val="F1C779"/>
                </ns1:solidFill>
                <ns1:latin typeface="Paperlogy 6 SemiBold"/>
                <ns1:ea typeface="Paperlogy 6 SemiBold"/>
                <ns1:cs typeface="Paperlogy 6 SemiBold"/>
              </ns1:defRPr>
            </ns1:pPr>
            <ns1:r>
              <ns1:rPr sz="5400">
                <ns1:solidFill>
                  <ns1:srgbClr val="F1C779"/>
                </ns1:solidFill>
                <ns1:latin typeface="Paperlogy 6 SemiBold"/>
                <ns1:ea typeface="Paperlogy 6 SemiBold"/>
                <ns1:cs typeface="Paperlogy 6 SemiBold"/>
              </ns1:rPr>
              <ns1:t>4%</ns1:t>
            </ns1:r>
          </ns1:p>
        </ns0:txBody>
      </ns0:sp>
      <ns0:sp>
        <ns0:nvSpPr>
          <ns0:cNvPr id="14" name="">
            <ns1:extLst>
              <ns1:ext uri="{FF2B5EF4-FFF2-40B4-BE49-F238E27FC236}">
                <ns2:creationId id="{8F291B81-D9EA-451D-9709-3B1D54CE8DCD}"/>
              </ns1:ext>
            </ns1:extLst>
          </ns0:cNvPr>
          <ns0:cNvSpPr>
            <ns1:spLocks noGrp="1"/>
          </ns0:cNvSpPr>
          <ns0:nvPr/>
        </ns0:nvSpPr>
        <ns0:spPr>
          <ns1:xfrm>
            <ns1:off x="45529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70세 이상 80세 미만</ns1:t>
            </ns1:r>
          </ns1:p>
        </ns0:txBody>
      </ns0:sp>
      <ns0:sp>
        <ns0:nvSpPr>
          <ns0:cNvPr id="15" name="">
            <ns1:extLst>
              <ns1:ext uri="{FF2B5EF4-FFF2-40B4-BE49-F238E27FC236}">
                <ns2:creationId id="{498D62C2-D37E-418F-9173-9D0B9FC5267B}"/>
              </ns1:ext>
            </ns1:extLst>
          </ns0:cNvPr>
          <ns0:cNvSpPr>
            <ns1:spLocks noGrp="1"/>
          </ns0:cNvSpPr>
          <ns0:nvPr/>
        </ns0:nvSpPr>
        <ns0:spPr>
          <ns1:xfrm>
            <ns1:off x="8153400" y="2114550"/>
            <ns1:ext cx="3581400" cy="3152775"/>
          </ns1:xfrm>
          <ns1:prstGeom prst="roundRect">
            <ns1:avLst>
              <ns1:gd name="adj" fmla="val 2417"/>
            </ns1:avLst>
          </ns1:prstGeom>
          <ns1:solidFill>
            <ns1:srgbClr val="1B3B56"/>
          </ns1:solidFill>
          <ns1:ln w="0">
            <ns1:noFill/>
          </ns1:ln>
        </ns0:spPr>
        <ns0:txBody>
          <ns1:bodyPr/>
          <ns1:p/>
        </ns0:txBody>
      </ns0:sp>
      <ns0:sp>
        <ns0:nvSpPr>
          <ns0:cNvPr id="16" name="">
            <ns1:extLst>
              <ns1:ext uri="{FF2B5EF4-FFF2-40B4-BE49-F238E27FC236}">
                <ns2:creationId id="{6BA166A1-51A4-4189-97F6-70DC2895D55D}"/>
              </ns1:ext>
            </ns1:extLst>
          </ns0:cNvPr>
          <ns0:cNvSpPr>
            <ns1:spLocks noGrp="1"/>
          </ns0:cNvSpPr>
          <ns0:nvPr/>
        </ns0:nvSpPr>
        <ns0:spPr>
          <ns1:xfrm>
            <ns1:off x="8391525" y="2438400"/>
            <ns1:ext cx="3105150" cy="973455"/>
          </ns1:xfrm>
          <ns1:prstGeom prst="rect">
            <ns1:avLst/>
          </ns1:prstGeom>
          <ns1:noFill/>
          <ns1:ln w="0">
            <ns1:noFill/>
          </ns1:ln>
        </ns0:spPr>
        <ns0:txBody>
          <ns1:bodyPr>
            <ns1:noAutofit/>
          </ns1:bodyPr>
          <ns1:lstStyle/>
          <ns1:p>
            <ns1:pPr>
              <ns1:defRPr sz="5400">
                <ns1:solidFill>
                  <ns1:srgbClr val="87C9FF"/>
                </ns1:solidFill>
                <ns1:latin typeface="Paperlogy 6 SemiBold"/>
                <ns1:ea typeface="Paperlogy 6 SemiBold"/>
                <ns1:cs typeface="Paperlogy 6 SemiBold"/>
              </ns1:defRPr>
            </ns1:pPr>
            <ns1:r>
              <ns1:rPr sz="5400">
                <ns1:solidFill>
                  <ns1:srgbClr val="87C9FF"/>
                </ns1:solidFill>
                <ns1:latin typeface="Paperlogy 6 SemiBold"/>
                <ns1:ea typeface="Paperlogy 6 SemiBold"/>
                <ns1:cs typeface="Paperlogy 6 SemiBold"/>
              </ns1:rPr>
              <ns1:t>3%</ns1:t>
            </ns1:r>
          </ns1:p>
        </ns0:txBody>
      </ns0:sp>
      <ns0:sp>
        <ns0:nvSpPr>
          <ns0:cNvPr id="17" name="">
            <ns1:extLst>
              <ns1:ext uri="{FF2B5EF4-FFF2-40B4-BE49-F238E27FC236}">
                <ns2:creationId id="{8E3B635B-C27E-4871-8863-B7AF2EA385D9}"/>
              </ns1:ext>
            </ns1:extLst>
          </ns0:cNvPr>
          <ns0:cNvSpPr>
            <ns1:spLocks noGrp="1"/>
          </ns0:cNvSpPr>
          <ns0:nvPr/>
        </ns0:nvSpPr>
        <ns0:spPr>
          <ns1:xfrm>
            <ns1:off x="84010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80세 이상 / 요건 충족</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종신계약</ns1:t>
            </ns1:r>
          </ns1:p>
        </ns0:txBody>
      </ns0:sp>
      <ns0:sp>
        <ns0:nvSpPr>
          <ns0:cNvPr id="18" name="">
            <ns1:extLst>
              <ns1:ext uri="{FF2B5EF4-FFF2-40B4-BE49-F238E27FC236}">
                <ns2:creationId id="{F2E9FC1F-253F-4F07-8C55-5024C637EA37}"/>
              </ns1:ext>
            </ns1:extLst>
          </ns0:cNvPr>
          <ns0:cNvSpPr>
            <ns1:spLocks noGrp="1"/>
          </ns0:cNvSpPr>
          <ns0:nvPr/>
        </ns0:nvSpPr>
        <ns0:spPr>
          <ns1:xfrm>
            <ns1:off x="466725" y="5962650"/>
            <ns1:ext cx="11258550" cy="214789"/>
          </ns1:xfrm>
          <ns1:prstGeom prst="rect">
            <ns1:avLst/>
          </ns1:prstGeom>
          <ns1:noFill/>
          <ns1:ln w="0">
            <ns1:noFill/>
          </ns1:ln>
        </ns0:spPr>
        <ns0:txBody>
          <ns1:bodyPr>
            <ns1:noAutofit/>
          </ns1:bodyPr>
          <ns1:lstStyle/>
          <ns1:p>
            <ns1:pPr>
              <ns1:defRPr sz="975">
                <ns1:solidFill>
                  <ns1:srgbClr val="B6CDDF"/>
                </ns1:solidFill>
                <ns1:latin typeface="Paperlogy 4 Regular"/>
                <ns1:ea typeface="Paperlogy 4 Regular"/>
                <ns1:cs typeface="Paperlogy 4 Regular"/>
              </ns1:defRPr>
            </ns1:pPr>
            <ns1:r>
              <ns1:rPr sz="975">
                <ns1:solidFill>
                  <ns1:srgbClr val="B6CDDF"/>
                </ns1:solidFill>
                <ns1:latin typeface="Paperlogy 4 Regular"/>
                <ns1:ea typeface="Paperlogy 4 Regular"/>
                <ns1:cs typeface="Paperlogy 4 Regular"/>
              </ns1:rPr>
              <ns1:t>2026년 국세청 안내 대조 · 지방소득세 제외</ns1:t>
            </ns1:r>
          </ns1:p>
        </ns0:txBody>
      </ns0:sp>
      <ns0:sp>
        <ns0:nvSpPr>
          <ns0:cNvPr id="21" name="Rectangle 20"/>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778650156"/>
      </ns0:ext>
    </ns0:extLst>
  </ns0:cSld>
</ns0:sld>
</file>

<file path=ppt/slides/slide22.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7" name="">
            <ns1:extLst>
              <ns1:ext uri="{FF2B5EF4-FFF2-40B4-BE49-F238E27FC236}">
                <ns2:creationId id="{FA01330C-911B-4DFF-83C7-51278261D8DA}"/>
              </ns1:ext>
            </ns1:extLst>
          </ns0:cNvPr>
          <ns0:cNvSpPr>
            <ns1:spLocks noGrp="1"/>
          </ns0:cNvSpPr>
          <ns0:nvPr/>
        </ns0:nvSpPr>
        <ns0:spPr>
          <ns1:xfrm>
            <ns1:off x="0" y="0"/>
            <ns1:ext cx="12192000" cy="666750"/>
          </ns1:xfrm>
          <ns1:prstGeom prst="rect">
            <ns1:avLst/>
          </ns1:prstGeom>
          <ns1:solidFill>
            <ns1:srgbClr val="102D47"/>
          </ns1:solidFill>
          <ns1:ln w="0">
            <ns1:noFill/>
          </ns1:ln>
        </ns0:spPr>
        <ns0:txBody>
          <ns1:bodyPr/>
          <ns1:p/>
        </ns0:txBody>
      </ns0:sp>
      <ns0:sp>
        <ns0:nvSpPr>
          <ns0:cNvPr id="4" name="">
            <ns1:extLst>
              <ns1:ext uri="{FF2B5EF4-FFF2-40B4-BE49-F238E27FC236}">
                <ns2:creationId id="{A63F1FD9-F700-45E7-9D51-3F9D171ECACE}"/>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2강</ns1:t>
            </ns1:r>
          </ns1:p>
        </ns0:txBody>
      </ns0:sp>
      <ns0:sp>
        <ns0:nvSpPr>
          <ns0:cNvPr id="5" name="">
            <ns1:extLst>
              <ns1:ext uri="{FF2B5EF4-FFF2-40B4-BE49-F238E27FC236}">
                <ns2:creationId id="{8187AFA9-04C1-4324-BDF9-066CE9BFC39B}"/>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22 / 32</ns1:t>
            </ns1:r>
          </ns1:p>
        </ns0:txBody>
      </ns0:sp>
      <ns0:sp>
        <ns0:nvSpPr>
          <ns0:cNvPr id="6" name="">
            <ns1:extLst>
              <ns1:ext uri="{FF2B5EF4-FFF2-40B4-BE49-F238E27FC236}">
                <ns2:creationId id="{0A504CBE-7A4A-4A06-94C0-F234FBA429F9}"/>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7" name="">
            <ns1:extLst>
              <ns1:ext uri="{FF2B5EF4-FFF2-40B4-BE49-F238E27FC236}">
                <ns2:creationId id="{E390A8C3-950A-4486-9F94-DE10855CACA9}"/>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연 1,500만원 기준의 의미</ns1:t>
            </ns1:r>
          </ns1:p>
        </ns0:txBody>
      </ns0:sp>
      <ns0:sp>
        <ns0:nvSpPr>
          <ns0:cNvPr id="8" name="">
            <ns1:extLst>
              <ns1:ext uri="{FF2B5EF4-FFF2-40B4-BE49-F238E27FC236}">
                <ns2:creationId id="{791430B0-51E8-4132-BED9-932CA9DC18FF}"/>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9" name="">
            <ns1:extLst>
              <ns1:ext uri="{FF2B5EF4-FFF2-40B4-BE49-F238E27FC236}">
                <ns2:creationId id="{140C71B1-411F-4708-AE7F-270B39F51C85}"/>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txBody>
          <ns1:bodyPr/>
          <ns1:p/>
        </ns0:txBody>
      </ns0:sp>
      <ns0:sp>
        <ns0:nvSpPr>
          <ns0:cNvPr id="10" name="">
            <ns1:extLst>
              <ns1:ext uri="{FF2B5EF4-FFF2-40B4-BE49-F238E27FC236}">
                <ns2:creationId id="{2B41D2E1-275B-4654-BA9B-AE5E5AB48679}"/>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txBody>
          <ns1:bodyPr/>
          <ns1:p/>
        </ns0:txBody>
      </ns0:sp>
      <ns0:sp>
        <ns0:nvSpPr>
          <ns0:cNvPr id="11" name="">
            <ns1:extLst>
              <ns1:ext uri="{FF2B5EF4-FFF2-40B4-BE49-F238E27FC236}">
                <ns2:creationId id="{0E00E649-E783-481A-93F3-C899E7235F25}"/>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기준 이하</ns1:t>
            </ns1:r>
          </ns1:p>
        </ns0:txBody>
      </ns0:sp>
      <ns0:sp>
        <ns0:nvSpPr>
          <ns0:cNvPr id="12" name="">
            <ns1:extLst>
              <ns1:ext uri="{FF2B5EF4-FFF2-40B4-BE49-F238E27FC236}">
                <ns2:creationId id="{D43060EE-913B-41F3-B241-E9B791E3C873}"/>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대상 사적연금의 분리과세 기준 확인</ns1:t>
            </ns1:r>
          </ns1:p>
        </ns0:txBody>
      </ns0:sp>
      <ns0:sp>
        <ns0:nvSpPr>
          <ns0:cNvPr id="13" name="">
            <ns1:extLst>
              <ns1:ext uri="{FF2B5EF4-FFF2-40B4-BE49-F238E27FC236}">
                <ns2:creationId id="{FC171218-A6D7-4DD1-981F-550E1EFEA1B8}"/>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txBody>
          <ns1:bodyPr/>
          <ns1:p/>
        </ns0:txBody>
      </ns0:sp>
      <ns0:sp>
        <ns0:nvSpPr>
          <ns0:cNvPr id="14" name="">
            <ns1:extLst>
              <ns1:ext uri="{FF2B5EF4-FFF2-40B4-BE49-F238E27FC236}">
                <ns2:creationId id="{070F0C01-2229-448F-9633-DBF16825B4C0}"/>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5" name="">
            <ns1:extLst>
              <ns1:ext uri="{FF2B5EF4-FFF2-40B4-BE49-F238E27FC236}">
                <ns2:creationId id="{D6B3141E-4A85-4CB7-AB67-E7CF768019EB}"/>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기준 초과</ns1:t>
            </ns1:r>
          </ns1:p>
        </ns0:txBody>
      </ns0:sp>
      <ns0:sp>
        <ns0:nvSpPr>
          <ns0:cNvPr id="16" name="">
            <ns1:extLst>
              <ns1:ext uri="{FF2B5EF4-FFF2-40B4-BE49-F238E27FC236}">
                <ns2:creationId id="{CDA77F1C-3850-4EB7-81D0-40D20AC3143E}"/>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종합과세 또는 15% 분리과세 선택</ns1:t>
            </ns1:r>
          </ns1:p>
        </ns0:txBody>
      </ns0:sp>
      <ns0:sp>
        <ns0:nvSpPr>
          <ns0:cNvPr id="19" name="Rectangle 18"/>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0"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861782205"/>
      </ns0:ext>
    </ns0:extLst>
  </ns0:cSld>
</ns0:sld>
</file>

<file path=ppt/slides/slide23.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8" name="">
            <ns1:extLst>
              <ns1:ext uri="{FF2B5EF4-FFF2-40B4-BE49-F238E27FC236}">
                <ns2:creationId id="{1D188482-3D87-4C85-9483-71CA53C1744E}"/>
              </ns1:ext>
            </ns1:extLst>
          </ns0:cNvPr>
          <ns0:cNvSpPr>
            <ns1:spLocks noGrp="1"/>
          </ns0:cNvSpPr>
          <ns0:nvPr/>
        </ns0:nvSpPr>
        <ns0:spPr>
          <ns1:xfrm>
            <ns1:off x="0" y="0"/>
            <ns1:ext cx="12192000" cy="666750"/>
          </ns1:xfrm>
          <ns1:prstGeom prst="rect">
            <ns1:avLst/>
          </ns1:prstGeom>
          <ns1:solidFill>
            <ns1:srgbClr val="102D47"/>
          </ns1:solidFill>
          <ns1:ln w="0">
            <ns1:noFill/>
          </ns1:ln>
        </ns0:spPr>
        <ns0:txBody>
          <ns1:bodyPr/>
          <ns1:p/>
        </ns0:txBody>
      </ns0:sp>
      <ns0:sp>
        <ns0:nvSpPr>
          <ns0:cNvPr id="4" name="">
            <ns1:extLst>
              <ns1:ext uri="{FF2B5EF4-FFF2-40B4-BE49-F238E27FC236}">
                <ns2:creationId id="{C61754D0-452F-4EC4-902C-3464EDF2E6E0}"/>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2강</ns1:t>
            </ns1:r>
          </ns1:p>
        </ns0:txBody>
      </ns0:sp>
      <ns0:sp>
        <ns0:nvSpPr>
          <ns0:cNvPr id="5" name="">
            <ns1:extLst>
              <ns1:ext uri="{FF2B5EF4-FFF2-40B4-BE49-F238E27FC236}">
                <ns2:creationId id="{EEE8B6B9-D78C-454C-9951-C66ED47B3028}"/>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23 / 32</ns1:t>
            </ns1:r>
          </ns1:p>
        </ns0:txBody>
      </ns0:sp>
      <ns0:sp>
        <ns0:nvSpPr>
          <ns0:cNvPr id="6" name="">
            <ns1:extLst>
              <ns1:ext uri="{FF2B5EF4-FFF2-40B4-BE49-F238E27FC236}">
                <ns2:creationId id="{886531E2-D1FA-4537-B0FF-DDCBCDB7A99D}"/>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pic>
        <ns0:nvPicPr>
          <ns0:cNvPr id="24" name=""/>
          <ns0:cNvPicPr>
            <ns1:picLocks noChangeAspect="1"/>
          </ns0:cNvPicPr>
          <ns0:nvPr/>
        </ns0:nvPicPr>
        <ns0:blipFill>
          <ns1:blip ns3:embed="R2c368dfe33084ef6"/>
          <ns1:srcRect l="23924" t="0" r="23924" b="0"/>
          <ns1:stretch>
            <ns1:fillRect l="0" t="0" r="0" b="0"/>
          </ns1:stretch>
        </ns0:blipFill>
        <ns0:spPr>
          <ns1:xfrm>
            <ns1:off x="7762875" y="1724025"/>
            <ns1:ext cx="3971925" cy="4286250"/>
          </ns1:xfrm>
          <ns1:prstGeom prst="rect">
            <ns1:avLst/>
          </ns1:prstGeom>
        </ns0:spPr>
      </ns0:pic>
      <ns0:sp>
        <ns0:nvSpPr>
          <ns0:cNvPr id="8" name="">
            <ns1:extLst>
              <ns1:ext uri="{FF2B5EF4-FFF2-40B4-BE49-F238E27FC236}">
                <ns2:creationId id="{18EA2FD5-E92E-44F9-8061-3B43F0ACA519}"/>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연금 외 인출은 재원별로</ns1:t>
            </ns1:r>
          </ns1:p>
        </ns0:txBody>
      </ns0:sp>
      <ns0:sp>
        <ns0:nvSpPr>
          <ns0:cNvPr id="9" name="">
            <ns1:extLst>
              <ns1:ext uri="{FF2B5EF4-FFF2-40B4-BE49-F238E27FC236}">
                <ns2:creationId id="{37240340-F175-49D9-B72C-1BF69DD7CA6A}"/>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10" name="">
            <ns1:extLst>
              <ns1:ext uri="{FF2B5EF4-FFF2-40B4-BE49-F238E27FC236}">
                <ns2:creationId id="{E0ADDB1B-31C8-4938-8E8E-EF705AC6F268}"/>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txBody>
          <ns1:bodyPr/>
          <ns1:p/>
        </ns0:txBody>
      </ns0:sp>
      <ns0:sp>
        <ns0:nvSpPr>
          <ns0:cNvPr id="11" name="">
            <ns1:extLst>
              <ns1:ext uri="{FF2B5EF4-FFF2-40B4-BE49-F238E27FC236}">
                <ns2:creationId id="{E7F8E134-DAB9-46B1-A508-4D150ED49FE7}"/>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txBody>
          <ns1:bodyPr/>
          <ns1:p/>
        </ns0:txBody>
      </ns0:sp>
      <ns0:sp>
        <ns0:nvSpPr>
          <ns0:cNvPr id="12" name="">
            <ns1:extLst>
              <ns1:ext uri="{FF2B5EF4-FFF2-40B4-BE49-F238E27FC236}">
                <ns2:creationId id="{C9284622-D900-4D9E-94E4-3A148426723F}"/>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공제받은 원금·수익</ns1:t>
            </ns1:r>
          </ns1:p>
        </ns0:txBody>
      </ns0:sp>
      <ns0:sp>
        <ns0:nvSpPr>
          <ns0:cNvPr id="13" name="">
            <ns1:extLst>
              <ns1:ext uri="{FF2B5EF4-FFF2-40B4-BE49-F238E27FC236}">
                <ns2:creationId id="{56C96943-1718-4005-9569-8FB4C42EC6EB}"/>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일반적인 연금 외 수령은 기타소득 과세</ns1:t>
            </ns1:r>
          </ns1:p>
        </ns0:txBody>
      </ns0:sp>
      <ns0:sp>
        <ns0:nvSpPr>
          <ns0:cNvPr id="14" name="">
            <ns1:extLst>
              <ns1:ext uri="{FF2B5EF4-FFF2-40B4-BE49-F238E27FC236}">
                <ns2:creationId id="{A8C49DE6-32FF-4E8C-B7ED-78B424A1BED6}"/>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txBody>
          <ns1:bodyPr/>
          <ns1:p/>
        </ns0:txBody>
      </ns0:sp>
      <ns0:sp>
        <ns0:nvSpPr>
          <ns0:cNvPr id="15" name="">
            <ns1:extLst>
              <ns1:ext uri="{FF2B5EF4-FFF2-40B4-BE49-F238E27FC236}">
                <ns2:creationId id="{9678FE21-8A36-4309-AE1B-D88C7664A478}"/>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6" name="">
            <ns1:extLst>
              <ns1:ext uri="{FF2B5EF4-FFF2-40B4-BE49-F238E27FC236}">
                <ns2:creationId id="{C1E60FC3-EB1C-49EC-9F32-8CB86D0EF79F}"/>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공제 안 받은 원금</ns1:t>
            </ns1:r>
          </ns1:p>
        </ns0:txBody>
      </ns0:sp>
      <ns0:sp>
        <ns0:nvSpPr>
          <ns0:cNvPr id="17" name="">
            <ns1:extLst>
              <ns1:ext uri="{FF2B5EF4-FFF2-40B4-BE49-F238E27FC236}">
                <ns2:creationId id="{16582CCE-7676-4E70-AF47-C77084F7BBAD}"/>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중복 과세하지 않도록 재원 확인</ns1:t>
            </ns1:r>
          </ns1:p>
        </ns0:txBody>
      </ns0:sp>
      <ns0:sp>
        <ns0:nvSpPr>
          <ns0:cNvPr id="25" name="Rectangle 24"/>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6"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567036082"/>
      </ns0:ext>
    </ns0:extLst>
  </ns0:cSld>
</ns0:sld>
</file>

<file path=ppt/slides/slide24.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8" name="">
            <ns1:extLst>
              <ns1:ext uri="{FF2B5EF4-FFF2-40B4-BE49-F238E27FC236}">
                <ns2:creationId id="{9E869F51-56B3-48AE-83ED-5F0966C77590}"/>
              </ns1:ext>
            </ns1:extLst>
          </ns0:cNvPr>
          <ns0:cNvSpPr>
            <ns1:spLocks noGrp="1"/>
          </ns0:cNvSpPr>
          <ns0:nvPr/>
        </ns0:nvSpPr>
        <ns0:spPr>
          <ns1:xfrm>
            <ns1:off x="0" y="0"/>
            <ns1:ext cx="12192000" cy="666750"/>
          </ns1:xfrm>
          <ns1:prstGeom prst="rect">
            <ns1:avLst/>
          </ns1:prstGeom>
          <ns1:solidFill>
            <ns1:srgbClr val="102D47"/>
          </ns1:solidFill>
          <ns1:ln w="0">
            <ns1:noFill/>
          </ns1:ln>
        </ns0:spPr>
        <ns0:txBody>
          <ns1:bodyPr/>
          <ns1:p/>
        </ns0:txBody>
      </ns0:sp>
      <ns0:sp>
        <ns0:nvSpPr>
          <ns0:cNvPr id="4" name="">
            <ns1:extLst>
              <ns1:ext uri="{FF2B5EF4-FFF2-40B4-BE49-F238E27FC236}">
                <ns2:creationId id="{8792DE92-8655-410B-9500-0CE27B16D016}"/>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2강</ns1:t>
            </ns1:r>
          </ns1:p>
        </ns0:txBody>
      </ns0:sp>
      <ns0:sp>
        <ns0:nvSpPr>
          <ns0:cNvPr id="5" name="">
            <ns1:extLst>
              <ns1:ext uri="{FF2B5EF4-FFF2-40B4-BE49-F238E27FC236}">
                <ns2:creationId id="{4A288208-58BF-4E1E-945D-313E0B1EC2C0}"/>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24 / 32</ns1:t>
            </ns1:r>
          </ns1:p>
        </ns0:txBody>
      </ns0:sp>
      <ns0:sp>
        <ns0:nvSpPr>
          <ns0:cNvPr id="6" name="">
            <ns1:extLst>
              <ns1:ext uri="{FF2B5EF4-FFF2-40B4-BE49-F238E27FC236}">
                <ns2:creationId id="{891829EE-4918-473C-A0A5-600823C2D659}"/>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pic>
        <ns0:nvPicPr>
          <ns0:cNvPr id="24" name=""/>
          <ns0:cNvPicPr>
            <ns1:picLocks noChangeAspect="1"/>
          </ns0:cNvPicPr>
          <ns0:nvPr/>
        </ns0:nvPicPr>
        <ns0:blipFill>
          <ns1:blip ns3:embed="Ra8bc56454c4a44dc"/>
          <ns1:srcRect l="23924" t="0" r="23924" b="0"/>
          <ns1:stretch>
            <ns1:fillRect l="0" t="0" r="0" b="0"/>
          </ns1:stretch>
        </ns0:blipFill>
        <ns0:spPr>
          <ns1:xfrm>
            <ns1:off x="7762875" y="1724025"/>
            <ns1:ext cx="3971925" cy="4286250"/>
          </ns1:xfrm>
          <ns1:prstGeom prst="rect">
            <ns1:avLst/>
          </ns1:prstGeom>
        </ns0:spPr>
      </ns0:pic>
      <ns0:sp>
        <ns0:nvSpPr>
          <ns0:cNvPr id="8" name="">
            <ns1:extLst>
              <ns1:ext uri="{FF2B5EF4-FFF2-40B4-BE49-F238E27FC236}">
                <ns2:creationId id="{8EC5EB3A-395B-4D46-BDF1-A0DC0A5940C9}"/>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퇴직연금은 외부에 적립</ns1:t>
            </ns1:r>
          </ns1:p>
        </ns0:txBody>
      </ns0:sp>
      <ns0:sp>
        <ns0:nvSpPr>
          <ns0:cNvPr id="9" name="">
            <ns1:extLst>
              <ns1:ext uri="{FF2B5EF4-FFF2-40B4-BE49-F238E27FC236}">
                <ns2:creationId id="{BE9306DB-EEA1-4391-923B-4CCAD456B0DD}"/>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10" name="">
            <ns1:extLst>
              <ns1:ext uri="{FF2B5EF4-FFF2-40B4-BE49-F238E27FC236}">
                <ns2:creationId id="{EF6C1FE8-A089-4518-AAC1-830FCD102F20}"/>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txBody>
          <ns1:bodyPr/>
          <ns1:p/>
        </ns0:txBody>
      </ns0:sp>
      <ns0:sp>
        <ns0:nvSpPr>
          <ns0:cNvPr id="11" name="">
            <ns1:extLst>
              <ns1:ext uri="{FF2B5EF4-FFF2-40B4-BE49-F238E27FC236}">
                <ns2:creationId id="{41FE709B-9706-4EF6-A544-04D018B64F68}"/>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txBody>
          <ns1:bodyPr/>
          <ns1:p/>
        </ns0:txBody>
      </ns0:sp>
      <ns0:sp>
        <ns0:nvSpPr>
          <ns0:cNvPr id="12" name="">
            <ns1:extLst>
              <ns1:ext uri="{FF2B5EF4-FFF2-40B4-BE49-F238E27FC236}">
                <ns2:creationId id="{B4757B38-A614-4AAF-9CFD-4D859935CB08}"/>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운영 구조</ns1:t>
            </ns1:r>
          </ns1:p>
        </ns0:txBody>
      </ns0:sp>
      <ns0:sp>
        <ns0:nvSpPr>
          <ns0:cNvPr id="13" name="">
            <ns1:extLst>
              <ns1:ext uri="{FF2B5EF4-FFF2-40B4-BE49-F238E27FC236}">
                <ns2:creationId id="{49F3F469-F897-4A80-8A2C-A06330F8FBAF}"/>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퇴직급여 재원을 외부 금융기관에 적립</ns1:t>
            </ns1:r>
          </ns1:p>
        </ns0:txBody>
      </ns0:sp>
      <ns0:sp>
        <ns0:nvSpPr>
          <ns0:cNvPr id="14" name="">
            <ns1:extLst>
              <ns1:ext uri="{FF2B5EF4-FFF2-40B4-BE49-F238E27FC236}">
                <ns2:creationId id="{B8F77D60-11BA-4152-9EDC-4C06B11F5C98}"/>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txBody>
          <ns1:bodyPr/>
          <ns1:p/>
        </ns0:txBody>
      </ns0:sp>
      <ns0:sp>
        <ns0:nvSpPr>
          <ns0:cNvPr id="15" name="">
            <ns1:extLst>
              <ns1:ext uri="{FF2B5EF4-FFF2-40B4-BE49-F238E27FC236}">
                <ns2:creationId id="{F5408A06-54C4-4901-A1B9-9E97FA9CD661}"/>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6" name="">
            <ns1:extLst>
              <ns1:ext uri="{FF2B5EF4-FFF2-40B4-BE49-F238E27FC236}">
                <ns2:creationId id="{F3FD2365-6E66-4540-9587-43F21BFBE875}"/>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수령 방식</ns1:t>
            </ns1:r>
          </ns1:p>
        </ns0:txBody>
      </ns0:sp>
      <ns0:sp>
        <ns0:nvSpPr>
          <ns0:cNvPr id="17" name="">
            <ns1:extLst>
              <ns1:ext uri="{FF2B5EF4-FFF2-40B4-BE49-F238E27FC236}">
                <ns2:creationId id="{1806DFC6-D878-4C27-A2C9-C4EEF6C71323}"/>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요건에 따라 연금 또는 일시금</ns1:t>
            </ns1:r>
          </ns1:p>
        </ns0:txBody>
      </ns0:sp>
      <ns0:sp>
        <ns0:nvSpPr>
          <ns0:cNvPr id="25" name="Rectangle 24"/>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6"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504229722"/>
      </ns0:ext>
    </ns0:extLst>
  </ns0:cSld>
</ns0:sld>
</file>

<file path=ppt/slides/slide25.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7" name="">
            <ns1:extLst>
              <ns1:ext uri="{FF2B5EF4-FFF2-40B4-BE49-F238E27FC236}">
                <ns2:creationId id="{CF959F98-59AD-4EE8-8604-8580BEDA8ACF}"/>
              </ns1:ext>
            </ns1:extLst>
          </ns0:cNvPr>
          <ns0:cNvSpPr>
            <ns1:spLocks noGrp="1"/>
          </ns0:cNvSpPr>
          <ns0:nvPr/>
        </ns0:nvSpPr>
        <ns0:spPr>
          <ns1:xfrm>
            <ns1:off x="0" y="0"/>
            <ns1:ext cx="12192000" cy="666750"/>
          </ns1:xfrm>
          <ns1:prstGeom prst="rect">
            <ns1:avLst/>
          </ns1:prstGeom>
          <ns1:solidFill>
            <ns1:srgbClr val="102D47"/>
          </ns1:solidFill>
          <ns1:ln w="0">
            <ns1:noFill/>
          </ns1:ln>
        </ns0:spPr>
        <ns0:txBody>
          <ns1:bodyPr/>
          <ns1:p/>
        </ns0:txBody>
      </ns0:sp>
      <ns0:sp>
        <ns0:nvSpPr>
          <ns0:cNvPr id="4" name="">
            <ns1:extLst>
              <ns1:ext uri="{FF2B5EF4-FFF2-40B4-BE49-F238E27FC236}">
                <ns2:creationId id="{9EFFC60A-FDF9-40D8-B66A-B879E2125D4A}"/>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2강</ns1:t>
            </ns1:r>
          </ns1:p>
        </ns0:txBody>
      </ns0:sp>
      <ns0:sp>
        <ns0:nvSpPr>
          <ns0:cNvPr id="5" name="">
            <ns1:extLst>
              <ns1:ext uri="{FF2B5EF4-FFF2-40B4-BE49-F238E27FC236}">
                <ns2:creationId id="{9A8C3103-1B6A-4116-9E26-1EC3F03313ED}"/>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25 / 32</ns1:t>
            </ns1:r>
          </ns1:p>
        </ns0:txBody>
      </ns0:sp>
      <ns0:sp>
        <ns0:nvSpPr>
          <ns0:cNvPr id="6" name="">
            <ns1:extLst>
              <ns1:ext uri="{FF2B5EF4-FFF2-40B4-BE49-F238E27FC236}">
                <ns2:creationId id="{66217986-A617-4F80-BB66-D64A1FD73790}"/>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7" name="">
            <ns1:extLst>
              <ns1:ext uri="{FF2B5EF4-FFF2-40B4-BE49-F238E27FC236}">
                <ns2:creationId id="{6C9E4F9A-2788-4078-B732-3FA007763B96}"/>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DB와 DC의 책임 구조</ns1:t>
            </ns1:r>
          </ns1:p>
        </ns0:txBody>
      </ns0:sp>
      <ns0:sp>
        <ns0:nvSpPr>
          <ns0:cNvPr id="8" name="">
            <ns1:extLst>
              <ns1:ext uri="{FF2B5EF4-FFF2-40B4-BE49-F238E27FC236}">
                <ns2:creationId id="{865F1058-6FDB-4412-9733-905816FA5416}"/>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9" name="">
            <ns1:extLst>
              <ns1:ext uri="{FF2B5EF4-FFF2-40B4-BE49-F238E27FC236}">
                <ns2:creationId id="{5ADED2A7-4814-4D85-9186-6C529770B204}"/>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txBody>
          <ns1:bodyPr/>
          <ns1:p/>
        </ns0:txBody>
      </ns0:sp>
      <ns0:sp>
        <ns0:nvSpPr>
          <ns0:cNvPr id="10" name="">
            <ns1:extLst>
              <ns1:ext uri="{FF2B5EF4-FFF2-40B4-BE49-F238E27FC236}">
                <ns2:creationId id="{4FFA425D-94E4-4CC3-A454-CF8DCED6C3BE}"/>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txBody>
          <ns1:bodyPr/>
          <ns1:p/>
        </ns0:txBody>
      </ns0:sp>
      <ns0:sp>
        <ns0:nvSpPr>
          <ns0:cNvPr id="11" name="">
            <ns1:extLst>
              <ns1:ext uri="{FF2B5EF4-FFF2-40B4-BE49-F238E27FC236}">
                <ns2:creationId id="{949221EC-9FCA-41B3-A82D-38F358BE2324}"/>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확정급여형 DB</ns1:t>
            </ns1:r>
          </ns1:p>
        </ns0:txBody>
      </ns0:sp>
      <ns0:sp>
        <ns0:nvSpPr>
          <ns0:cNvPr id="12" name="">
            <ns1:extLst>
              <ns1:ext uri="{FF2B5EF4-FFF2-40B4-BE49-F238E27FC236}">
                <ns2:creationId id="{80CAAAC3-4AA6-49ED-B82C-93C293C1A3AA}"/>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급여 산식이 정해짐, 사용자가 운용위험 부담</ns1:t>
            </ns1:r>
          </ns1:p>
        </ns0:txBody>
      </ns0:sp>
      <ns0:sp>
        <ns0:nvSpPr>
          <ns0:cNvPr id="13" name="">
            <ns1:extLst>
              <ns1:ext uri="{FF2B5EF4-FFF2-40B4-BE49-F238E27FC236}">
                <ns2:creationId id="{EAD81051-B5AF-4CE8-A268-D7497E9C86BA}"/>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txBody>
          <ns1:bodyPr/>
          <ns1:p/>
        </ns0:txBody>
      </ns0:sp>
      <ns0:sp>
        <ns0:nvSpPr>
          <ns0:cNvPr id="14" name="">
            <ns1:extLst>
              <ns1:ext uri="{FF2B5EF4-FFF2-40B4-BE49-F238E27FC236}">
                <ns2:creationId id="{1125E6C8-D197-4A77-821E-AAD33D74CD08}"/>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5" name="">
            <ns1:extLst>
              <ns1:ext uri="{FF2B5EF4-FFF2-40B4-BE49-F238E27FC236}">
                <ns2:creationId id="{7FDF6268-EA99-41D3-B8ED-E39EF0240DF0}"/>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확정기여형 DC</ns1:t>
            </ns1:r>
          </ns1:p>
        </ns0:txBody>
      </ns0:sp>
      <ns0:sp>
        <ns0:nvSpPr>
          <ns0:cNvPr id="16" name="">
            <ns1:extLst>
              <ns1:ext uri="{FF2B5EF4-FFF2-40B4-BE49-F238E27FC236}">
                <ns2:creationId id="{9960B634-2B5E-4A30-A55E-5070C8482756}"/>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사용자 부담금 기준이 정해짐, 근로자가 운용</ns1:t>
            </ns1:r>
          </ns1:p>
        </ns0:txBody>
      </ns0:sp>
      <ns0:sp>
        <ns0:nvSpPr>
          <ns0:cNvPr id="19" name="Rectangle 18"/>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0"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568594372"/>
      </ns0:ext>
    </ns0:extLst>
  </ns0:cSld>
</ns0:sld>
</file>

<file path=ppt/slides/slide26.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7" name="">
            <ns1:extLst>
              <ns1:ext uri="{FF2B5EF4-FFF2-40B4-BE49-F238E27FC236}">
                <ns2:creationId id="{7FE4140D-1A5E-4BFB-A88A-85948566E7D6}"/>
              </ns1:ext>
            </ns1:extLst>
          </ns0:cNvPr>
          <ns0:cNvSpPr>
            <ns1:spLocks noGrp="1"/>
          </ns0:cNvSpPr>
          <ns0:nvPr/>
        </ns0:nvSpPr>
        <ns0:spPr>
          <ns1:xfrm>
            <ns1:off x="0" y="0"/>
            <ns1:ext cx="12192000" cy="666750"/>
          </ns1:xfrm>
          <ns1:prstGeom prst="rect">
            <ns1:avLst/>
          </ns1:prstGeom>
          <ns1:solidFill>
            <ns1:srgbClr val="102D47"/>
          </ns1:solidFill>
          <ns1:ln w="0">
            <ns1:noFill/>
          </ns1:ln>
        </ns0:spPr>
        <ns0:txBody>
          <ns1:bodyPr/>
          <ns1:p/>
        </ns0:txBody>
      </ns0:sp>
      <ns0:sp>
        <ns0:nvSpPr>
          <ns0:cNvPr id="4" name="">
            <ns1:extLst>
              <ns1:ext uri="{FF2B5EF4-FFF2-40B4-BE49-F238E27FC236}">
                <ns2:creationId id="{AE7799AE-E65F-4162-8775-F347DBD61FE3}"/>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2강</ns1:t>
            </ns1:r>
          </ns1:p>
        </ns0:txBody>
      </ns0:sp>
      <ns0:sp>
        <ns0:nvSpPr>
          <ns0:cNvPr id="5" name="">
            <ns1:extLst>
              <ns1:ext uri="{FF2B5EF4-FFF2-40B4-BE49-F238E27FC236}">
                <ns2:creationId id="{7D26DEDE-DB0F-4CC8-AC2D-2395BD082D49}"/>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26 / 32</ns1:t>
            </ns1:r>
          </ns1:p>
        </ns0:txBody>
      </ns0:sp>
      <ns0:sp>
        <ns0:nvSpPr>
          <ns0:cNvPr id="6" name="">
            <ns1:extLst>
              <ns1:ext uri="{FF2B5EF4-FFF2-40B4-BE49-F238E27FC236}">
                <ns2:creationId id="{854B3F2C-F08D-4785-BFF6-52EC560EB2FC}"/>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7" name="">
            <ns1:extLst>
              <ns1:ext uri="{FF2B5EF4-FFF2-40B4-BE49-F238E27FC236}">
                <ns2:creationId id="{689BF65E-C604-4A3F-92AF-A24436A34BB1}"/>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개인형 IRP와 기업형 IRP</ns1:t>
            </ns1:r>
          </ns1:p>
        </ns0:txBody>
      </ns0:sp>
      <ns0:sp>
        <ns0:nvSpPr>
          <ns0:cNvPr id="8" name="">
            <ns1:extLst>
              <ns1:ext uri="{FF2B5EF4-FFF2-40B4-BE49-F238E27FC236}">
                <ns2:creationId id="{8A595C91-7468-44FB-BF6C-89B5AE2CAE0B}"/>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9" name="">
            <ns1:extLst>
              <ns1:ext uri="{FF2B5EF4-FFF2-40B4-BE49-F238E27FC236}">
                <ns2:creationId id="{635A206C-1D70-4DC5-8FB7-09C0957EA861}"/>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txBody>
          <ns1:bodyPr/>
          <ns1:p/>
        </ns0:txBody>
      </ns0:sp>
      <ns0:sp>
        <ns0:nvSpPr>
          <ns0:cNvPr id="10" name="">
            <ns1:extLst>
              <ns1:ext uri="{FF2B5EF4-FFF2-40B4-BE49-F238E27FC236}">
                <ns2:creationId id="{1DF17B6C-7727-452A-9847-AA30475D37B0}"/>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txBody>
          <ns1:bodyPr/>
          <ns1:p/>
        </ns0:txBody>
      </ns0:sp>
      <ns0:sp>
        <ns0:nvSpPr>
          <ns0:cNvPr id="11" name="">
            <ns1:extLst>
              <ns1:ext uri="{FF2B5EF4-FFF2-40B4-BE49-F238E27FC236}">
                <ns2:creationId id="{B0931410-B3F0-4A53-9508-672B0EA359E4}"/>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개인형 IRP</ns1:t>
            </ns1:r>
          </ns1:p>
        </ns0:txBody>
      </ns0:sp>
      <ns0:sp>
        <ns0:nvSpPr>
          <ns0:cNvPr id="12" name="">
            <ns1:extLst>
              <ns1:ext uri="{FF2B5EF4-FFF2-40B4-BE49-F238E27FC236}">
                <ns2:creationId id="{2CB111F0-3FB5-40B6-AE2F-6E0D04AEBE00}"/>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퇴직급여 이전과 본인 추가 납입 등에 활용</ns1:t>
            </ns1:r>
          </ns1:p>
        </ns0:txBody>
      </ns0:sp>
      <ns0:sp>
        <ns0:nvSpPr>
          <ns0:cNvPr id="13" name="">
            <ns1:extLst>
              <ns1:ext uri="{FF2B5EF4-FFF2-40B4-BE49-F238E27FC236}">
                <ns2:creationId id="{CBACBE01-4533-40DB-908B-AA1A12DF4E16}"/>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txBody>
          <ns1:bodyPr/>
          <ns1:p/>
        </ns0:txBody>
      </ns0:sp>
      <ns0:sp>
        <ns0:nvSpPr>
          <ns0:cNvPr id="14" name="">
            <ns1:extLst>
              <ns1:ext uri="{FF2B5EF4-FFF2-40B4-BE49-F238E27FC236}">
                <ns2:creationId id="{5DC73486-F45F-44AF-AD61-B0C3A0772184}"/>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5" name="">
            <ns1:extLst>
              <ns1:ext uri="{FF2B5EF4-FFF2-40B4-BE49-F238E27FC236}">
                <ns2:creationId id="{9607982C-7E63-4D65-8BF0-933002F33BF7}"/>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기업형 IRP</ns1:t>
            </ns1:r>
          </ns1:p>
        </ns0:txBody>
      </ns0:sp>
      <ns0:sp>
        <ns0:nvSpPr>
          <ns0:cNvPr id="16" name="">
            <ns1:extLst>
              <ns1:ext uri="{FF2B5EF4-FFF2-40B4-BE49-F238E27FC236}">
                <ns2:creationId id="{C42D8B5A-99A6-4E77-A8B9-C1047AFEFBC2}"/>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상시근로자 10인 미만 사업장 특례</ns1:t>
            </ns1:r>
          </ns1:p>
        </ns0:txBody>
      </ns0:sp>
      <ns0:sp>
        <ns0:nvSpPr>
          <ns0:cNvPr id="19" name="Rectangle 18"/>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0"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770317091"/>
      </ns0:ext>
    </ns0:extLst>
  </ns0:cSld>
</ns0:sld>
</file>

<file path=ppt/slides/slide27.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2" name="">
            <ns1:extLst>
              <ns1:ext uri="{FF2B5EF4-FFF2-40B4-BE49-F238E27FC236}">
                <ns2:creationId id="{1B066223-0D26-4998-ADAE-9ACA1FFDA115}"/>
              </ns1:ext>
            </ns1:extLst>
          </ns0:cNvPr>
          <ns0:cNvSpPr>
            <ns1:spLocks noGrp="1"/>
          </ns0:cNvSpPr>
          <ns0:nvPr/>
        </ns0:nvSpPr>
        <ns0:spPr>
          <ns1:xfrm>
            <ns1:off x="0" y="0"/>
            <ns1:ext cx="12192000" cy="666750"/>
          </ns1:xfrm>
          <ns1:prstGeom prst="rect">
            <ns1:avLst/>
          </ns1:prstGeom>
          <ns1:solidFill>
            <ns1:srgbClr val="102D47"/>
          </ns1:solidFill>
          <ns1:ln w="0">
            <ns1:noFill/>
          </ns1:ln>
        </ns0:spPr>
        <ns0:txBody>
          <ns1:bodyPr/>
          <ns1:p/>
        </ns0:txBody>
      </ns0:sp>
      <ns0:sp>
        <ns0:nvSpPr>
          <ns0:cNvPr id="4" name="">
            <ns1:extLst>
              <ns1:ext uri="{FF2B5EF4-FFF2-40B4-BE49-F238E27FC236}">
                <ns2:creationId id="{5522D5E1-E3B8-4AB5-9062-91259790913D}"/>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2강</ns1:t>
            </ns1:r>
          </ns1:p>
        </ns0:txBody>
      </ns0:sp>
      <ns0:sp>
        <ns0:nvSpPr>
          <ns0:cNvPr id="5" name="">
            <ns1:extLst>
              <ns1:ext uri="{FF2B5EF4-FFF2-40B4-BE49-F238E27FC236}">
                <ns2:creationId id="{0AFF5E68-334E-4794-81B6-539D42678808}"/>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27 / 32</ns1:t>
            </ns1:r>
          </ns1:p>
        </ns0:txBody>
      </ns0:sp>
      <ns0:sp>
        <ns0:nvSpPr>
          <ns0:cNvPr id="6" name="">
            <ns1:extLst>
              <ns1:ext uri="{FF2B5EF4-FFF2-40B4-BE49-F238E27FC236}">
                <ns2:creationId id="{086173B7-C07E-4083-BD19-2AC5B3704F75}"/>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7" name="">
            <ns1:extLst>
              <ns1:ext uri="{FF2B5EF4-FFF2-40B4-BE49-F238E27FC236}">
                <ns2:creationId id="{B496CAF0-D183-4B54-9634-468B5371E439}"/>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퇴직연금 교육과 세금</ns1:t>
            </ns1:r>
          </ns1:p>
        </ns0:txBody>
      </ns0:sp>
      <ns0:sp>
        <ns0:nvSpPr>
          <ns0:cNvPr id="8" name="">
            <ns1:extLst>
              <ns1:ext uri="{FF2B5EF4-FFF2-40B4-BE49-F238E27FC236}">
                <ns2:creationId id="{08E23D3D-322A-4238-8BA7-736F13ECCBD2}"/>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9" name="">
            <ns1:extLst>
              <ns1:ext uri="{FF2B5EF4-FFF2-40B4-BE49-F238E27FC236}">
                <ns2:creationId id="{74F3F855-4258-42BA-B2C8-B4962225027C}"/>
              </ns1:ext>
            </ns1:extLst>
          </ns0:cNvPr>
          <ns0:cNvSpPr>
            <ns1:spLocks noGrp="1"/>
          </ns0:cNvSpPr>
          <ns0:nvPr/>
        </ns0:nvSpPr>
        <ns0:spPr>
          <ns1:xfrm>
            <ns1:off x="5334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01</ns1:t>
            </ns1:r>
          </ns1:p>
        </ns0:txBody>
      </ns0:sp>
      <ns0:sp>
        <ns0:nvSpPr>
          <ns0:cNvPr id="10" name="">
            <ns1:extLst>
              <ns1:ext uri="{FF2B5EF4-FFF2-40B4-BE49-F238E27FC236}">
                <ns2:creationId id="{056443A4-14DD-471F-9529-7C0A0BBB6396}"/>
              </ns1:ext>
            </ns1:extLst>
          </ns0:cNvPr>
          <ns0:cNvSpPr>
            <ns1:spLocks noGrp="1"/>
          </ns0:cNvSpPr>
          <ns0:nvPr/>
        </ns0:nvSpPr>
        <ns0:spPr>
          <ns1:xfrm>
            <ns1:off x="457200" y="2752725"/>
            <ns1:ext cx="3594100" cy="2819400"/>
          </ns1:xfrm>
          <ns1:prstGeom prst="roundRect">
            <ns1:avLst>
              <ns1:gd name="adj" fmla="val 2703"/>
            </ns1:avLst>
          </ns1:prstGeom>
          <ns1:solidFill>
            <ns1:srgbClr val="FFFFFF"/>
          </ns1:solidFill>
          <ns1:ln w="0">
            <ns1:noFill/>
          </ns1:ln>
        </ns0:spPr>
        <ns0:txBody>
          <ns1:bodyPr/>
          <ns1:p/>
        </ns0:txBody>
      </ns0:sp>
      <ns0:sp>
        <ns0:nvSpPr>
          <ns0:cNvPr id="11" name="">
            <ns1:extLst>
              <ns1:ext uri="{FF2B5EF4-FFF2-40B4-BE49-F238E27FC236}">
                <ns2:creationId id="{1A019979-BCB0-4BA8-8839-D533C1AD45C5}"/>
              </ns1:ext>
            </ns1:extLst>
          </ns0:cNvPr>
          <ns0:cNvSpPr>
            <ns1:spLocks noGrp="1"/>
          </ns0:cNvSpPr>
          <ns0:nvPr/>
        </ns0:nvSpPr>
        <ns0:spPr>
          <ns1:xfrm>
            <ns1:off x="69532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연 1회 이상</ns1:t>
            </ns1:r>
          </ns1:p>
        </ns0:txBody>
      </ns0:sp>
      <ns0:sp>
        <ns0:nvSpPr>
          <ns0:cNvPr id="12" name="">
            <ns1:extLst>
              <ns1:ext uri="{FF2B5EF4-FFF2-40B4-BE49-F238E27FC236}">
                <ns2:creationId id="{B2EB8169-2B1F-4BA2-821D-2082020306D4}"/>
              </ns1:ext>
            </ns1:extLst>
          </ns0:cNvPr>
          <ns0:cNvSpPr>
            <ns1:spLocks noGrp="1"/>
          </ns0:cNvSpPr>
          <ns0:nvPr/>
        </ns0:nvSpPr>
        <ns0:spPr>
          <ns1:xfrm>
            <ns1:off x="69532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가입자 교육, 사업자 위탁 가능</ns1:t>
            </ns1:r>
          </ns1:p>
        </ns0:txBody>
      </ns0:sp>
      <ns0:sp>
        <ns0:nvSpPr>
          <ns0:cNvPr id="13" name="">
            <ns1:extLst>
              <ns1:ext uri="{FF2B5EF4-FFF2-40B4-BE49-F238E27FC236}">
                <ns2:creationId id="{A500B246-B87A-4579-B852-2D455E386B60}"/>
              </ns1:ext>
            </ns1:extLst>
          </ns0:cNvPr>
          <ns0:cNvSpPr>
            <ns1:spLocks noGrp="1"/>
          </ns0:cNvSpPr>
          <ns0:nvPr/>
        </ns0:nvSpPr>
        <ns0:spPr>
          <ns1:xfrm>
            <ns1:off x="437515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02</ns1:t>
            </ns1:r>
          </ns1:p>
        </ns0:txBody>
      </ns0:sp>
      <ns0:sp>
        <ns0:nvSpPr>
          <ns0:cNvPr id="14" name="">
            <ns1:extLst>
              <ns1:ext uri="{FF2B5EF4-FFF2-40B4-BE49-F238E27FC236}">
                <ns2:creationId id="{E2A55531-763A-407A-B47E-72C0BCA3A74F}"/>
              </ns1:ext>
            </ns1:extLst>
          </ns0:cNvPr>
          <ns0:cNvSpPr>
            <ns1:spLocks noGrp="1"/>
          </ns0:cNvSpPr>
          <ns0:nvPr/>
        </ns0:nvSpPr>
        <ns0:spPr>
          <ns1:xfrm>
            <ns1:off x="4298950" y="2752725"/>
            <ns1:ext cx="3594100" cy="2819400"/>
          </ns1:xfrm>
          <ns1:prstGeom prst="roundRect">
            <ns1:avLst>
              <ns1:gd name="adj" fmla="val 2703"/>
            </ns1:avLst>
          </ns1:prstGeom>
          <ns1:solidFill>
            <ns1:srgbClr val="FFFFFF"/>
          </ns1:solidFill>
          <ns1:ln w="0">
            <ns1:noFill/>
          </ns1:ln>
        </ns0:spPr>
        <ns0:txBody>
          <ns1:bodyPr/>
          <ns1:p/>
        </ns0:txBody>
      </ns0:sp>
      <ns0:sp>
        <ns0:nvSpPr>
          <ns0:cNvPr id="15" name="">
            <ns1:extLst>
              <ns1:ext uri="{FF2B5EF4-FFF2-40B4-BE49-F238E27FC236}">
                <ns2:creationId id="{0B0DE001-4025-43F9-A54C-472B64FCD70F}"/>
              </ns1:ext>
            </ns1:extLst>
          </ns0:cNvPr>
          <ns0:cNvSpPr>
            <ns1:spLocks noGrp="1"/>
          </ns0:cNvSpPr>
          <ns0:nvPr/>
        </ns0:nvSpPr>
        <ns0:spPr>
          <ns1:xfrm>
            <ns1:off x="453707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별도 모집 자격</ns1:t>
            </ns1:r>
          </ns1:p>
        </ns0:txBody>
      </ns0:sp>
      <ns0:sp>
        <ns0:nvSpPr>
          <ns0:cNvPr id="16" name="">
            <ns1:extLst>
              <ns1:ext uri="{FF2B5EF4-FFF2-40B4-BE49-F238E27FC236}">
                <ns2:creationId id="{8D88808C-4E20-4E94-9851-508CAF72554F}"/>
              </ns1:ext>
            </ns1:extLst>
          </ns0:cNvPr>
          <ns0:cNvSpPr>
            <ns1:spLocks noGrp="1"/>
          </ns0:cNvSpPr>
          <ns0:nvPr/>
        </ns0:nvSpPr>
        <ns0:spPr>
          <ns1:xfrm>
            <ns1:off x="453707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설계사 등록과 퇴직연금 모집</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자격 구분</ns1:t>
            </ns1:r>
          </ns1:p>
        </ns0:txBody>
      </ns0:sp>
      <ns0:sp>
        <ns0:nvSpPr>
          <ns0:cNvPr id="17" name="">
            <ns1:extLst>
              <ns1:ext uri="{FF2B5EF4-FFF2-40B4-BE49-F238E27FC236}">
                <ns2:creationId id="{1BC27BCF-1BBE-4845-A8E5-E50D77AC0472}"/>
              </ns1:ext>
            </ns1:extLst>
          </ns0:cNvPr>
          <ns0:cNvSpPr>
            <ns1:spLocks noGrp="1"/>
          </ns0:cNvSpPr>
          <ns0:nvPr/>
        </ns0:nvSpPr>
        <ns0:spPr>
          <ns1:xfrm>
            <ns1:off x="82169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03</ns1:t>
            </ns1:r>
          </ns1:p>
        </ns0:txBody>
      </ns0:sp>
      <ns0:sp>
        <ns0:nvSpPr>
          <ns0:cNvPr id="18" name="">
            <ns1:extLst>
              <ns1:ext uri="{FF2B5EF4-FFF2-40B4-BE49-F238E27FC236}">
                <ns2:creationId id="{109FEF31-2A46-40D0-BDBB-50A6A1563AC5}"/>
              </ns1:ext>
            </ns1:extLst>
          </ns0:cNvPr>
          <ns0:cNvSpPr>
            <ns1:spLocks noGrp="1"/>
          </ns0:cNvSpPr>
          <ns0:nvPr/>
        </ns0:nvSpPr>
        <ns0:spPr>
          <ns1:xfrm>
            <ns1:off x="8140700" y="2752725"/>
            <ns1:ext cx="3594100" cy="2819400"/>
          </ns1:xfrm>
          <ns1:prstGeom prst="roundRect">
            <ns1:avLst>
              <ns1:gd name="adj" fmla="val 2703"/>
            </ns1:avLst>
          </ns1:prstGeom>
          <ns1:solidFill>
            <ns1:srgbClr val="FFFFFF"/>
          </ns1:solidFill>
          <ns1:ln w="0">
            <ns1:noFill/>
          </ns1:ln>
        </ns0:spPr>
        <ns0:txBody>
          <ns1:bodyPr/>
          <ns1:p/>
        </ns0:txBody>
      </ns0:sp>
      <ns0:sp>
        <ns0:nvSpPr>
          <ns0:cNvPr id="19" name="">
            <ns1:extLst>
              <ns1:ext uri="{FF2B5EF4-FFF2-40B4-BE49-F238E27FC236}">
                <ns2:creationId id="{D8135999-8924-4FB7-9137-9702B7938DD7}"/>
              </ns1:ext>
            </ns1:extLst>
          </ns0:cNvPr>
          <ns0:cNvSpPr>
            <ns1:spLocks noGrp="1"/>
          </ns0:cNvSpPr>
          <ns0:nvPr/>
        </ns0:nvSpPr>
        <ns0:spPr>
          <ns1:xfrm>
            <ns1:off x="837882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70%·60%·50%</ns1:t>
            </ns1:r>
          </ns1:p>
        </ns0:txBody>
      </ns0:sp>
      <ns0:sp>
        <ns0:nvSpPr>
          <ns0:cNvPr id="20" name="">
            <ns1:extLst>
              <ns1:ext uri="{FF2B5EF4-FFF2-40B4-BE49-F238E27FC236}">
                <ns2:creationId id="{E35C45A8-3D8F-4157-9AEE-D033A08DF190}"/>
              </ns1:ext>
            </ns1:extLst>
          </ns0:cNvPr>
          <ns0:cNvSpPr>
            <ns1:spLocks noGrp="1"/>
          </ns0:cNvSpPr>
          <ns0:nvPr/>
        </ns0:nvSpPr>
        <ns0:spPr>
          <ns1:xfrm>
            <ns1:off x="83788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퇴직소득을 연금으로 받을</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때의 세액 비율</ns1:t>
            </ns1:r>
          </ns1:p>
        </ns0:txBody>
      </ns0:sp>
      <ns0:sp>
        <ns0:nvSpPr>
          <ns0:cNvPr id="21" name="">
            <ns1:extLst>
              <ns1:ext uri="{FF2B5EF4-FFF2-40B4-BE49-F238E27FC236}">
                <ns2:creationId id="{18F88AC2-807B-4981-A291-9C887F815A7F}"/>
              </ns1:ext>
            </ns1:extLst>
          </ns0:cNvPr>
          <ns0:cNvSpPr>
            <ns1:spLocks noGrp="1"/>
          </ns0:cNvSpPr>
          <ns0:nvPr/>
        </ns0:nvSpPr>
        <ns0:spPr>
          <ns1:xfrm>
            <ns1:off x="466725" y="5962650"/>
            <ns1:ext cx="11258550" cy="214789"/>
          </ns1:xfrm>
          <ns1:prstGeom prst="rect">
            <ns1:avLst/>
          </ns1:prstGeom>
          <ns1:noFill/>
          <ns1:ln w="0">
            <ns1:noFill/>
          </ns1:ln>
        </ns0:spPr>
        <ns0:txBody>
          <ns1:bodyPr>
            <ns1:noAutofit/>
          </ns1:bodyPr>
          <ns1:lstStyle/>
          <ns1:p>
            <ns1:pPr>
              <ns1:defRPr sz="975">
                <ns1:solidFill>
                  <ns1:srgbClr val="61798F"/>
                </ns1:solidFill>
                <ns1:latin typeface="Paperlogy 4 Regular"/>
                <ns1:ea typeface="Paperlogy 4 Regular"/>
                <ns1:cs typeface="Paperlogy 4 Regular"/>
              </ns1:defRPr>
            </ns1:pPr>
            <ns1:r>
              <ns1:rPr sz="975">
                <ns1:solidFill>
                  <ns1:srgbClr val="61798F"/>
                </ns1:solidFill>
                <ns1:latin typeface="Paperlogy 4 Regular"/>
                <ns1:ea typeface="Paperlogy 4 Regular"/>
                <ns1:cs typeface="Paperlogy 4 Regular"/>
              </ns1:rPr>
              <ns1:t>2026년 국세청 연금소득 원천징수 기준 대조</ns1:t>
            </ns1:r>
          </ns1:p>
        </ns0:txBody>
      </ns0:sp>
      <ns0:sp>
        <ns0:nvSpPr>
          <ns0:cNvPr id="24" name="Rectangle 23"/>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5"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57605130"/>
      </ns0:ext>
    </ns0:extLst>
  </ns0:cSld>
</ns0:sld>
</file>

<file path=ppt/slides/slide28.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1" name="">
            <ns1:extLst>
              <ns1:ext uri="{FF2B5EF4-FFF2-40B4-BE49-F238E27FC236}">
                <ns2:creationId id="{8FF710C8-F382-4031-AFE5-789F7E55815D}"/>
              </ns1:ext>
            </ns1:extLst>
          </ns0:cNvPr>
          <ns0:cNvSpPr>
            <ns1:spLocks noGrp="1"/>
          </ns0:cNvSpPr>
          <ns0:nvPr/>
        </ns0:nvSpPr>
        <ns0:spPr>
          <ns1:xfrm>
            <ns1:off x="0" y="0"/>
            <ns1:ext cx="12192000" cy="666750"/>
          </ns1:xfrm>
          <ns1:prstGeom prst="rect">
            <ns1:avLst/>
          </ns1:prstGeom>
          <ns1:solidFill>
            <ns1:srgbClr val="102D47"/>
          </ns1:solidFill>
          <ns1:ln w="0">
            <ns1:noFill/>
          </ns1:ln>
        </ns0:spPr>
        <ns0:txBody>
          <ns1:bodyPr/>
          <ns1:p/>
        </ns0:txBody>
      </ns0:sp>
      <ns0:sp>
        <ns0:nvSpPr>
          <ns0:cNvPr id="4" name="">
            <ns1:extLst>
              <ns1:ext uri="{FF2B5EF4-FFF2-40B4-BE49-F238E27FC236}">
                <ns2:creationId id="{00A53401-8994-4A05-8109-9D6C6CA5DC37}"/>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2강</ns1:t>
            </ns1:r>
          </ns1:p>
        </ns0:txBody>
      </ns0:sp>
      <ns0:sp>
        <ns0:nvSpPr>
          <ns0:cNvPr id="5" name="">
            <ns1:extLst>
              <ns1:ext uri="{FF2B5EF4-FFF2-40B4-BE49-F238E27FC236}">
                <ns2:creationId id="{27AFA0C2-ACFB-4C3B-8247-837782B4FF92}"/>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28 / 32</ns1:t>
            </ns1:r>
          </ns1:p>
        </ns0:txBody>
      </ns0:sp>
      <ns0:sp>
        <ns0:nvSpPr>
          <ns0:cNvPr id="6" name="">
            <ns1:extLst>
              <ns1:ext uri="{FF2B5EF4-FFF2-40B4-BE49-F238E27FC236}">
                <ns2:creationId id="{FD61A0EE-AA82-4FDC-B272-38EA9A880008}"/>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7" name="">
            <ns1:extLst>
              <ns1:ext uri="{FF2B5EF4-FFF2-40B4-BE49-F238E27FC236}">
                <ns2:creationId id="{C158736A-A07C-43E1-B8CF-CE353E1E3BE0}"/>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연금계좌에서 인출되는 순서</ns1:t>
            </ns1:r>
          </ns1:p>
        </ns0:txBody>
      </ns0:sp>
      <ns0:sp>
        <ns0:nvSpPr>
          <ns0:cNvPr id="8" name="">
            <ns1:extLst>
              <ns1:ext uri="{FF2B5EF4-FFF2-40B4-BE49-F238E27FC236}">
                <ns2:creationId id="{1A68EE73-19A3-4E60-92E1-B9CB64135B98}"/>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9" name="">
            <ns1:extLst>
              <ns1:ext uri="{FF2B5EF4-FFF2-40B4-BE49-F238E27FC236}">
                <ns2:creationId id="{7A0216E7-84D4-44B1-AB80-DE5BAF29A12E}"/>
              </ns1:ext>
            </ns1:extLst>
          </ns0:cNvPr>
          <ns0:cNvSpPr>
            <ns1:spLocks noGrp="1"/>
          </ns0:cNvSpPr>
          <ns0:nvPr/>
        </ns0:nvSpPr>
        <ns0:spPr>
          <ns1:xfrm>
            <ns1:off x="5334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01</ns1:t>
            </ns1:r>
          </ns1:p>
        </ns0:txBody>
      </ns0:sp>
      <ns0:sp>
        <ns0:nvSpPr>
          <ns0:cNvPr id="10" name="">
            <ns1:extLst>
              <ns1:ext uri="{FF2B5EF4-FFF2-40B4-BE49-F238E27FC236}">
                <ns2:creationId id="{C8120498-7963-4797-A62B-6C8578F5A4D3}"/>
              </ns1:ext>
            </ns1:extLst>
          </ns0:cNvPr>
          <ns0:cNvSpPr>
            <ns1:spLocks noGrp="1"/>
          </ns0:cNvSpPr>
          <ns0:nvPr/>
        </ns0:nvSpPr>
        <ns0:spPr>
          <ns1:xfrm>
            <ns1:off x="457200" y="2752725"/>
            <ns1:ext cx="3594100" cy="2819400"/>
          </ns1:xfrm>
          <ns1:prstGeom prst="roundRect">
            <ns1:avLst>
              <ns1:gd name="adj" fmla="val 2703"/>
            </ns1:avLst>
          </ns1:prstGeom>
          <ns1:solidFill>
            <ns1:srgbClr val="FFFFFF"/>
          </ns1:solidFill>
          <ns1:ln w="0">
            <ns1:noFill/>
          </ns1:ln>
        </ns0:spPr>
        <ns0:txBody>
          <ns1:bodyPr/>
          <ns1:p/>
        </ns0:txBody>
      </ns0:sp>
      <ns0:sp>
        <ns0:nvSpPr>
          <ns0:cNvPr id="11" name="">
            <ns1:extLst>
              <ns1:ext uri="{FF2B5EF4-FFF2-40B4-BE49-F238E27FC236}">
                <ns2:creationId id="{44D34B5F-3497-420E-A617-5FFA19B439A0}"/>
              </ns1:ext>
            </ns1:extLst>
          </ns0:cNvPr>
          <ns0:cNvSpPr>
            <ns1:spLocks noGrp="1"/>
          </ns0:cNvSpPr>
          <ns0:nvPr/>
        </ns0:nvSpPr>
        <ns0:spPr>
          <ns1:xfrm>
            <ns1:off x="69532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첫째</ns1:t>
            </ns1:r>
          </ns1:p>
        </ns0:txBody>
      </ns0:sp>
      <ns0:sp>
        <ns0:nvSpPr>
          <ns0:cNvPr id="12" name="">
            <ns1:extLst>
              <ns1:ext uri="{FF2B5EF4-FFF2-40B4-BE49-F238E27FC236}">
                <ns2:creationId id="{DCC2873B-C455-46C3-93F5-7E38213BE055}"/>
              </ns1:ext>
            </ns1:extLst>
          </ns0:cNvPr>
          <ns0:cNvSpPr>
            <ns1:spLocks noGrp="1"/>
          </ns0:cNvSpPr>
          <ns0:nvPr/>
        </ns0:nvSpPr>
        <ns0:spPr>
          <ns1:xfrm>
            <ns1:off x="69532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세액공제받지 않은 납입원금</ns1:t>
            </ns1:r>
          </ns1:p>
        </ns0:txBody>
      </ns0:sp>
      <ns0:sp>
        <ns0:nvSpPr>
          <ns0:cNvPr id="13" name="">
            <ns1:extLst>
              <ns1:ext uri="{FF2B5EF4-FFF2-40B4-BE49-F238E27FC236}">
                <ns2:creationId id="{8BF60242-CE02-4112-BD8F-678BECD9219B}"/>
              </ns1:ext>
            </ns1:extLst>
          </ns0:cNvPr>
          <ns0:cNvSpPr>
            <ns1:spLocks noGrp="1"/>
          </ns0:cNvSpPr>
          <ns0:nvPr/>
        </ns0:nvSpPr>
        <ns0:spPr>
          <ns1:xfrm>
            <ns1:off x="437515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02</ns1:t>
            </ns1:r>
          </ns1:p>
        </ns0:txBody>
      </ns0:sp>
      <ns0:sp>
        <ns0:nvSpPr>
          <ns0:cNvPr id="14" name="">
            <ns1:extLst>
              <ns1:ext uri="{FF2B5EF4-FFF2-40B4-BE49-F238E27FC236}">
                <ns2:creationId id="{8CAB1254-72A7-4643-9C6A-93037F868041}"/>
              </ns1:ext>
            </ns1:extLst>
          </ns0:cNvPr>
          <ns0:cNvSpPr>
            <ns1:spLocks noGrp="1"/>
          </ns0:cNvSpPr>
          <ns0:nvPr/>
        </ns0:nvSpPr>
        <ns0:spPr>
          <ns1:xfrm>
            <ns1:off x="4298950" y="2752725"/>
            <ns1:ext cx="3594100" cy="2819400"/>
          </ns1:xfrm>
          <ns1:prstGeom prst="roundRect">
            <ns1:avLst>
              <ns1:gd name="adj" fmla="val 2703"/>
            </ns1:avLst>
          </ns1:prstGeom>
          <ns1:solidFill>
            <ns1:srgbClr val="FFFFFF"/>
          </ns1:solidFill>
          <ns1:ln w="0">
            <ns1:noFill/>
          </ns1:ln>
        </ns0:spPr>
        <ns0:txBody>
          <ns1:bodyPr/>
          <ns1:p/>
        </ns0:txBody>
      </ns0:sp>
      <ns0:sp>
        <ns0:nvSpPr>
          <ns0:cNvPr id="15" name="">
            <ns1:extLst>
              <ns1:ext uri="{FF2B5EF4-FFF2-40B4-BE49-F238E27FC236}">
                <ns2:creationId id="{94C8553A-409E-480E-A7BF-A4E238FD2CD3}"/>
              </ns1:ext>
            </ns1:extLst>
          </ns0:cNvPr>
          <ns0:cNvSpPr>
            <ns1:spLocks noGrp="1"/>
          </ns0:cNvSpPr>
          <ns0:nvPr/>
        </ns0:nvSpPr>
        <ns0:spPr>
          <ns1:xfrm>
            <ns1:off x="453707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둘째</ns1:t>
            </ns1:r>
          </ns1:p>
        </ns0:txBody>
      </ns0:sp>
      <ns0:sp>
        <ns0:nvSpPr>
          <ns0:cNvPr id="16" name="">
            <ns1:extLst>
              <ns1:ext uri="{FF2B5EF4-FFF2-40B4-BE49-F238E27FC236}">
                <ns2:creationId id="{E154F540-9C5C-4A35-B2DB-5F95A06101F3}"/>
              </ns1:ext>
            </ns1:extLst>
          </ns0:cNvPr>
          <ns0:cNvSpPr>
            <ns1:spLocks noGrp="1"/>
          </ns0:cNvSpPr>
          <ns0:nvPr/>
        </ns0:nvSpPr>
        <ns0:spPr>
          <ns1:xfrm>
            <ns1:off x="453707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이연퇴직소득</ns1:t>
            </ns1:r>
          </ns1:p>
        </ns0:txBody>
      </ns0:sp>
      <ns0:sp>
        <ns0:nvSpPr>
          <ns0:cNvPr id="17" name="">
            <ns1:extLst>
              <ns1:ext uri="{FF2B5EF4-FFF2-40B4-BE49-F238E27FC236}">
                <ns2:creationId id="{A86590A4-AE6D-4C80-8F27-1875CB891D76}"/>
              </ns1:ext>
            </ns1:extLst>
          </ns0:cNvPr>
          <ns0:cNvSpPr>
            <ns1:spLocks noGrp="1"/>
          </ns0:cNvSpPr>
          <ns0:nvPr/>
        </ns0:nvSpPr>
        <ns0:spPr>
          <ns1:xfrm>
            <ns1:off x="82169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03</ns1:t>
            </ns1:r>
          </ns1:p>
        </ns0:txBody>
      </ns0:sp>
      <ns0:sp>
        <ns0:nvSpPr>
          <ns0:cNvPr id="18" name="">
            <ns1:extLst>
              <ns1:ext uri="{FF2B5EF4-FFF2-40B4-BE49-F238E27FC236}">
                <ns2:creationId id="{9596D0F3-F457-4DF7-910F-484464854239}"/>
              </ns1:ext>
            </ns1:extLst>
          </ns0:cNvPr>
          <ns0:cNvSpPr>
            <ns1:spLocks noGrp="1"/>
          </ns0:cNvSpPr>
          <ns0:nvPr/>
        </ns0:nvSpPr>
        <ns0:spPr>
          <ns1:xfrm>
            <ns1:off x="8140700" y="2752725"/>
            <ns1:ext cx="3594100" cy="2819400"/>
          </ns1:xfrm>
          <ns1:prstGeom prst="roundRect">
            <ns1:avLst>
              <ns1:gd name="adj" fmla="val 2703"/>
            </ns1:avLst>
          </ns1:prstGeom>
          <ns1:solidFill>
            <ns1:srgbClr val="FFFFFF"/>
          </ns1:solidFill>
          <ns1:ln w="0">
            <ns1:noFill/>
          </ns1:ln>
        </ns0:spPr>
        <ns0:txBody>
          <ns1:bodyPr/>
          <ns1:p/>
        </ns0:txBody>
      </ns0:sp>
      <ns0:sp>
        <ns0:nvSpPr>
          <ns0:cNvPr id="19" name="">
            <ns1:extLst>
              <ns1:ext uri="{FF2B5EF4-FFF2-40B4-BE49-F238E27FC236}">
                <ns2:creationId id="{B7C45F23-618B-4D49-972C-C3ECE805F1D8}"/>
              </ns1:ext>
            </ns1:extLst>
          </ns0:cNvPr>
          <ns0:cNvSpPr>
            <ns1:spLocks noGrp="1"/>
          </ns0:cNvSpPr>
          <ns0:nvPr/>
        </ns0:nvSpPr>
        <ns0:spPr>
          <ns1:xfrm>
            <ns1:off x="8378825" y="3000375"/>
            <ns1:ext cx="3117850" cy="446246"/>
          </ns1:xfrm>
          <ns1:prstGeom prst="rect">
            <ns1:avLst/>
          </ns1:prstGeom>
          <ns1:noFill/>
          <ns1:ln w="0">
            <ns1:noFill/>
          </ns1:ln>
        </ns0:spPr>
        <ns0:txBody>
          <ns1:bodyPr>
            <ns1:noAutofit/>
          </ns1:bodyPr>
          <ns1:lstStyle/>
          <ns1:p>
            <ns1:pPr>
              <ns1:defRPr sz="2325">
                <ns1:solidFill>
                  <ns1:srgbClr val="087F79"/>
                </ns1:solidFill>
                <ns1:latin typeface="Paperlogy 6 SemiBold"/>
                <ns1:ea typeface="Paperlogy 6 SemiBold"/>
                <ns1:cs typeface="Paperlogy 6 SemiBold"/>
              </ns1:defRPr>
            </ns1:pPr>
            <ns1:r>
              <ns1:rPr sz="2325">
                <ns1:solidFill>
                  <ns1:srgbClr val="087F79"/>
                </ns1:solidFill>
                <ns1:latin typeface="Paperlogy 6 SemiBold"/>
                <ns1:ea typeface="Paperlogy 6 SemiBold"/>
                <ns1:cs typeface="Paperlogy 6 SemiBold"/>
              </ns1:rPr>
              <ns1:t>셋째</ns1:t>
            </ns1:r>
          </ns1:p>
        </ns0:txBody>
      </ns0:sp>
      <ns0:sp>
        <ns0:nvSpPr>
          <ns0:cNvPr id="20" name="">
            <ns1:extLst>
              <ns1:ext uri="{FF2B5EF4-FFF2-40B4-BE49-F238E27FC236}">
                <ns2:creationId id="{666393B0-75AD-4221-A21C-DB3AE7FAAD72}"/>
              </ns1:ext>
            </ns1:extLst>
          </ns0:cNvPr>
          <ns0:cNvSpPr>
            <ns1:spLocks noGrp="1"/>
          </ns0:cNvSpPr>
          <ns0:nvPr/>
        </ns0:nvSpPr>
        <ns0:spPr>
          <ns1:xfrm>
            <ns1:off x="837882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공제받은 납입액과 운용수익</ns1:t>
            </ns1:r>
          </ns1:p>
        </ns0:txBody>
      </ns0:sp>
      <ns0:sp>
        <ns0:nvSpPr>
          <ns0:cNvPr id="23" name="Rectangle 22"/>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4"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836818067"/>
      </ns0:ext>
    </ns0:extLst>
  </ns0:cSld>
</ns0:sld>
</file>

<file path=ppt/slides/slide29.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8" name="">
            <ns1:extLst>
              <ns1:ext uri="{FF2B5EF4-FFF2-40B4-BE49-F238E27FC236}">
                <ns2:creationId id="{ACB084BE-B660-45F1-8EBF-3282C2815428}"/>
              </ns1:ext>
            </ns1:extLst>
          </ns0:cNvPr>
          <ns0:cNvSpPr>
            <ns1:spLocks noGrp="1"/>
          </ns0:cNvSpPr>
          <ns0:nvPr/>
        </ns0:nvSpPr>
        <ns0:spPr>
          <ns1:xfrm>
            <ns1:off x="0" y="0"/>
            <ns1:ext cx="12192000" cy="666750"/>
          </ns1:xfrm>
          <ns1:prstGeom prst="rect">
            <ns1:avLst/>
          </ns1:prstGeom>
          <ns1:solidFill>
            <ns1:srgbClr val="102D47"/>
          </ns1:solidFill>
          <ns1:ln w="0">
            <ns1:noFill/>
          </ns1:ln>
        </ns0:spPr>
        <ns0:txBody>
          <ns1:bodyPr/>
          <ns1:p/>
        </ns0:txBody>
      </ns0:sp>
      <ns0:sp>
        <ns0:nvSpPr>
          <ns0:cNvPr id="4" name="">
            <ns1:extLst>
              <ns1:ext uri="{FF2B5EF4-FFF2-40B4-BE49-F238E27FC236}">
                <ns2:creationId id="{F1AC6381-1CA5-4444-B6C1-BCA3B3309E3C}"/>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2강</ns1:t>
            </ns1:r>
          </ns1:p>
        </ns0:txBody>
      </ns0:sp>
      <ns0:sp>
        <ns0:nvSpPr>
          <ns0:cNvPr id="5" name="">
            <ns1:extLst>
              <ns1:ext uri="{FF2B5EF4-FFF2-40B4-BE49-F238E27FC236}">
                <ns2:creationId id="{AC66B88D-9550-4C26-9EC1-8CD4FA6EE9D7}"/>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29 / 32</ns1:t>
            </ns1:r>
          </ns1:p>
        </ns0:txBody>
      </ns0:sp>
      <ns0:sp>
        <ns0:nvSpPr>
          <ns0:cNvPr id="6" name="">
            <ns1:extLst>
              <ns1:ext uri="{FF2B5EF4-FFF2-40B4-BE49-F238E27FC236}">
                <ns2:creationId id="{F699AC61-6CBF-4016-A8E0-E543DB9298EA}"/>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pic>
        <ns0:nvPicPr>
          <ns0:cNvPr id="24" name=""/>
          <ns0:cNvPicPr>
            <ns1:picLocks noChangeAspect="1"/>
          </ns0:cNvPicPr>
          <ns0:nvPr/>
        </ns0:nvPicPr>
        <ns0:blipFill>
          <ns1:blip ns3:embed="R8b386d9485694f89"/>
          <ns1:srcRect l="0" t="9532" r="0" b="9532"/>
          <ns1:stretch>
            <ns1:fillRect l="0" t="0" r="0" b="0"/>
          </ns1:stretch>
        </ns0:blipFill>
        <ns0:spPr>
          <ns1:xfrm>
            <ns1:off x="7762875" y="1724025"/>
            <ns1:ext cx="3971925" cy="4286250"/>
          </ns1:xfrm>
          <ns1:prstGeom prst="rect">
            <ns1:avLst/>
          </ns1:prstGeom>
        </ns0:spPr>
      </ns0:pic>
      <ns0:sp>
        <ns0:nvSpPr>
          <ns0:cNvPr id="8" name="">
            <ns1:extLst>
              <ns1:ext uri="{FF2B5EF4-FFF2-40B4-BE49-F238E27FC236}">
                <ns2:creationId id="{6ABCB8EC-4571-4100-B5DF-B5C24C73D379}"/>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중도인출은 제도와 사유를 함께</ns1:t>
            </ns1:r>
          </ns1:p>
        </ns0:txBody>
      </ns0:sp>
      <ns0:sp>
        <ns0:nvSpPr>
          <ns0:cNvPr id="9" name="">
            <ns1:extLst>
              <ns1:ext uri="{FF2B5EF4-FFF2-40B4-BE49-F238E27FC236}">
                <ns2:creationId id="{6BE27F45-B7F5-4076-8C66-AF324223FD80}"/>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10" name="">
            <ns1:extLst>
              <ns1:ext uri="{FF2B5EF4-FFF2-40B4-BE49-F238E27FC236}">
                <ns2:creationId id="{FA75EBE5-920B-4628-AC86-EA03E6B70A54}"/>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txBody>
          <ns1:bodyPr/>
          <ns1:p/>
        </ns0:txBody>
      </ns0:sp>
      <ns0:sp>
        <ns0:nvSpPr>
          <ns0:cNvPr id="11" name="">
            <ns1:extLst>
              <ns1:ext uri="{FF2B5EF4-FFF2-40B4-BE49-F238E27FC236}">
                <ns2:creationId id="{C9FA9606-4752-4088-BED8-D13489D3867C}"/>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txBody>
          <ns1:bodyPr/>
          <ns1:p/>
        </ns0:txBody>
      </ns0:sp>
      <ns0:sp>
        <ns0:nvSpPr>
          <ns0:cNvPr id="12" name="">
            <ns1:extLst>
              <ns1:ext uri="{FF2B5EF4-FFF2-40B4-BE49-F238E27FC236}">
                <ns2:creationId id="{ADFC3380-39E3-4184-B5CA-333FCD0CDD33}"/>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DB</ns1:t>
            </ns1:r>
          </ns1:p>
        </ns0:txBody>
      </ns0:sp>
      <ns0:sp>
        <ns0:nvSpPr>
          <ns0:cNvPr id="13" name="">
            <ns1:extLst>
              <ns1:ext uri="{FF2B5EF4-FFF2-40B4-BE49-F238E27FC236}">
                <ns2:creationId id="{202F74E9-7A44-4F7A-B8F8-78BBAE6C5600}"/>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중도인출 불가</ns1:t>
            </ns1:r>
          </ns1:p>
        </ns0:txBody>
      </ns0:sp>
      <ns0:sp>
        <ns0:nvSpPr>
          <ns0:cNvPr id="14" name="">
            <ns1:extLst>
              <ns1:ext uri="{FF2B5EF4-FFF2-40B4-BE49-F238E27FC236}">
                <ns2:creationId id="{6B6E5F24-7601-4828-AB97-016E9E4259A7}"/>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txBody>
          <ns1:bodyPr/>
          <ns1:p/>
        </ns0:txBody>
      </ns0:sp>
      <ns0:sp>
        <ns0:nvSpPr>
          <ns0:cNvPr id="15" name="">
            <ns1:extLst>
              <ns1:ext uri="{FF2B5EF4-FFF2-40B4-BE49-F238E27FC236}">
                <ns2:creationId id="{FC9ED9AF-F0DF-4225-A486-5E64304CB63E}"/>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6" name="">
            <ns1:extLst>
              <ns1:ext uri="{FF2B5EF4-FFF2-40B4-BE49-F238E27FC236}">
                <ns2:creationId id="{970DC5D8-62B4-4C34-9C93-824E9111BAAA}"/>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DC·IRP</ns1:t>
            </ns1:r>
          </ns1:p>
        </ns0:txBody>
      </ns0:sp>
      <ns0:sp>
        <ns0:nvSpPr>
          <ns0:cNvPr id="17" name="">
            <ns1:extLst>
              <ns1:ext uri="{FF2B5EF4-FFF2-40B4-BE49-F238E27FC236}">
                <ns2:creationId id="{C87B988B-0A47-4B94-A0D7-492CC6E72928}"/>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주택·의료·재난 등 법정 사유 확인</ns1:t>
            </ns1:r>
          </ns1:p>
        </ns0:txBody>
      </ns0:sp>
      <ns0:sp>
        <ns0:nvSpPr>
          <ns0:cNvPr id="25" name="Rectangle 24"/>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6"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2134098997"/>
      </ns0:ext>
    </ns0:extLst>
  </ns0:cSld>
</ns0:sld>
</file>

<file path=ppt/slides/slide30.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19" name="">
            <ns1:extLst>
              <ns1:ext uri="{FF2B5EF4-FFF2-40B4-BE49-F238E27FC236}">
                <ns2:creationId id="{2C979C84-1355-4915-A352-C98233BA5EC4}"/>
              </ns1:ext>
            </ns1:extLst>
          </ns0:cNvPr>
          <ns0:cNvSpPr>
            <ns1:spLocks noGrp="1"/>
          </ns0:cNvSpPr>
          <ns0:nvPr/>
        </ns0:nvSpPr>
        <ns0:spPr>
          <ns1:xfrm>
            <ns1:off x="0" y="0"/>
            <ns1:ext cx="12192000" cy="666750"/>
          </ns1:xfrm>
          <ns1:prstGeom prst="rect">
            <ns1:avLst/>
          </ns1:prstGeom>
          <ns1:solidFill>
            <ns1:srgbClr val="102D47"/>
          </ns1:solidFill>
          <ns1:ln w="0">
            <ns1:noFill/>
          </ns1:ln>
        </ns0:spPr>
        <ns0:txBody>
          <ns1:bodyPr/>
          <ns1:p/>
        </ns0:txBody>
      </ns0:sp>
      <ns0:sp>
        <ns0:nvSpPr>
          <ns0:cNvPr id="4" name="">
            <ns1:extLst>
              <ns1:ext uri="{FF2B5EF4-FFF2-40B4-BE49-F238E27FC236}">
                <ns2:creationId id="{20CAE71E-8904-49E7-92F1-2C3A2B37C973}"/>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2강</ns1:t>
            </ns1:r>
          </ns1:p>
        </ns0:txBody>
      </ns0:sp>
      <ns0:sp>
        <ns0:nvSpPr>
          <ns0:cNvPr id="5" name="">
            <ns1:extLst>
              <ns1:ext uri="{FF2B5EF4-FFF2-40B4-BE49-F238E27FC236}">
                <ns2:creationId id="{F798CF57-9AF3-4233-9870-9EE02F9088E3}"/>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30 / 32</ns1:t>
            </ns1:r>
          </ns1:p>
        </ns0:txBody>
      </ns0:sp>
      <ns0:sp>
        <ns0:nvSpPr>
          <ns0:cNvPr id="6" name="">
            <ns1:extLst>
              <ns1:ext uri="{FF2B5EF4-FFF2-40B4-BE49-F238E27FC236}">
                <ns2:creationId id="{9B2C68AA-9700-4895-8E9C-FBF663D2F7E4}"/>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pic>
        <ns0:nvPicPr>
          <ns0:cNvPr id="25" name=""/>
          <ns0:cNvPicPr>
            <ns1:picLocks noChangeAspect="1"/>
          </ns0:cNvPicPr>
          <ns0:nvPr/>
        </ns0:nvPicPr>
        <ns0:blipFill>
          <ns1:blip ns3:embed="Ra6030a54ce5d4c10"/>
          <ns1:srcRect l="0" t="9532" r="0" b="9532"/>
          <ns1:stretch>
            <ns1:fillRect l="0" t="0" r="0" b="0"/>
          </ns1:stretch>
        </ns0:blipFill>
        <ns0:spPr>
          <ns1:xfrm>
            <ns1:off x="7762875" y="1724025"/>
            <ns1:ext cx="3971925" cy="4286250"/>
          </ns1:xfrm>
          <ns1:prstGeom prst="rect">
            <ns1:avLst/>
          </ns1:prstGeom>
        </ns0:spPr>
      </ns0:pic>
      <ns0:sp>
        <ns0:nvSpPr>
          <ns0:cNvPr id="8" name="">
            <ns1:extLst>
              <ns1:ext uri="{FF2B5EF4-FFF2-40B4-BE49-F238E27FC236}">
                <ns2:creationId id="{613517A9-F534-45B7-881A-EB80210C7078}"/>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의료비 중도인출의 조건</ns1:t>
            </ns1:r>
          </ns1:p>
        </ns0:txBody>
      </ns0:sp>
      <ns0:sp>
        <ns0:nvSpPr>
          <ns0:cNvPr id="9" name="">
            <ns1:extLst>
              <ns1:ext uri="{FF2B5EF4-FFF2-40B4-BE49-F238E27FC236}">
                <ns2:creationId id="{CA819A4C-75DA-4A45-B359-79B498D3E653}"/>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10" name="">
            <ns1:extLst>
              <ns1:ext uri="{FF2B5EF4-FFF2-40B4-BE49-F238E27FC236}">
                <ns2:creationId id="{DA51235D-B844-4FD9-BCC0-C524380E4831}"/>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txBody>
          <ns1:bodyPr/>
          <ns1:p/>
        </ns0:txBody>
      </ns0:sp>
      <ns0:sp>
        <ns0:nvSpPr>
          <ns0:cNvPr id="11" name="">
            <ns1:extLst>
              <ns1:ext uri="{FF2B5EF4-FFF2-40B4-BE49-F238E27FC236}">
                <ns2:creationId id="{38BECB7F-FE75-486B-A6B1-0DABC03FE297}"/>
              </ns1:ext>
            </ns1:extLst>
          </ns0:cNvPr>
          <ns0:cNvSpPr>
            <ns1:spLocks noGrp="1"/>
          </ns0:cNvSpPr>
          <ns0:nvPr/>
        </ns0:nvSpPr>
        <ns0:spPr>
          <ns1:xfrm>
            <ns1:off x="457200" y="1819275"/>
            <ns1:ext cx="47625" cy="1847850"/>
          </ns1:xfrm>
          <ns1:prstGeom prst="roundRect">
            <ns1:avLst>
              <ns1:gd name="adj" fmla="val 50000"/>
            </ns1:avLst>
          </ns1:prstGeom>
          <ns1:solidFill>
            <ns1:srgbClr val="087F79"/>
          </ns1:solidFill>
          <ns1:ln w="0">
            <ns1:noFill/>
          </ns1:ln>
        </ns0:spPr>
        <ns0:txBody>
          <ns1:bodyPr/>
          <ns1:p/>
        </ns0:txBody>
      </ns0:sp>
      <ns0:sp>
        <ns0:nvSpPr>
          <ns0:cNvPr id="12" name="">
            <ns1:extLst>
              <ns1:ext uri="{FF2B5EF4-FFF2-40B4-BE49-F238E27FC236}">
                <ns2:creationId id="{2DB5AA22-2131-4332-8C53-F1D935F4270F}"/>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요양 기간</ns1:t>
            </ns1:r>
          </ns1:p>
        </ns0:txBody>
      </ns0:sp>
      <ns0:sp>
        <ns0:nvSpPr>
          <ns0:cNvPr id="13" name="">
            <ns1:extLst>
              <ns1:ext uri="{FF2B5EF4-FFF2-40B4-BE49-F238E27FC236}">
                <ns2:creationId id="{E697145C-02BD-4D00-86CC-2B96E027FB69}"/>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본인·배우자·부양가족 등의 6개월 이상 요양</ns1:t>
            </ns1:r>
          </ns1:p>
        </ns0:txBody>
      </ns0:sp>
      <ns0:sp>
        <ns0:nvSpPr>
          <ns0:cNvPr id="14" name="">
            <ns1:extLst>
              <ns1:ext uri="{FF2B5EF4-FFF2-40B4-BE49-F238E27FC236}">
                <ns2:creationId id="{B5875549-0EED-4B9A-9698-098932CCA83A}"/>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txBody>
          <ns1:bodyPr/>
          <ns1:p/>
        </ns0:txBody>
      </ns0:sp>
      <ns0:sp>
        <ns0:nvSpPr>
          <ns0:cNvPr id="15" name="">
            <ns1:extLst>
              <ns1:ext uri="{FF2B5EF4-FFF2-40B4-BE49-F238E27FC236}">
                <ns2:creationId id="{211851BB-89F0-46A2-B4FD-B98013683FFC}"/>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6" name="">
            <ns1:extLst>
              <ns1:ext uri="{FF2B5EF4-FFF2-40B4-BE49-F238E27FC236}">
                <ns2:creationId id="{4D8DF12A-5DBC-4E81-A411-11CED736E43E}"/>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추가 금액 기준</ns1:t>
            </ns1:r>
          </ns1:p>
        </ns0:txBody>
      </ns0:sp>
      <ns0:sp>
        <ns0:nvSpPr>
          <ns0:cNvPr id="17" name="">
            <ns1:extLst>
              <ns1:ext uri="{FF2B5EF4-FFF2-40B4-BE49-F238E27FC236}">
                <ns2:creationId id="{78BF31DB-9958-4B58-9FAF-669533903645}"/>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DC·기업형 IRP: 연간 임금총액의 12.5% 초과</ns1:t>
            </ns1:r>
          </ns1:p>
        </ns0:txBody>
      </ns0:sp>
      <ns0:sp>
        <ns0:nvSpPr>
          <ns0:cNvPr id="18" name="">
            <ns1:extLst>
              <ns1:ext uri="{FF2B5EF4-FFF2-40B4-BE49-F238E27FC236}">
                <ns2:creationId id="{824EC5D1-45B7-4268-997F-D0B459CD3A51}"/>
              </ns1:ext>
            </ns1:extLst>
          </ns0:cNvPr>
          <ns0:cNvSpPr>
            <ns1:spLocks noGrp="1"/>
          </ns0:cNvSpPr>
          <ns0:nvPr/>
        </ns0:nvSpPr>
        <ns0:spPr>
          <ns1:xfrm>
            <ns1:off x="466725" y="5962650"/>
            <ns1:ext cx="11258550" cy="214789"/>
          </ns1:xfrm>
          <ns1:prstGeom prst="rect">
            <ns1:avLst/>
          </ns1:prstGeom>
          <ns1:noFill/>
          <ns1:ln w="0">
            <ns1:noFill/>
          </ns1:ln>
        </ns0:spPr>
        <ns0:txBody>
          <ns1:bodyPr>
            <ns1:noAutofit/>
          </ns1:bodyPr>
          <ns1:lstStyle/>
          <ns1:p>
            <ns1:pPr>
              <ns1:defRPr sz="975">
                <ns1:solidFill>
                  <ns1:srgbClr val="61798F"/>
                </ns1:solidFill>
                <ns1:latin typeface="Paperlogy 4 Regular"/>
                <ns1:ea typeface="Paperlogy 4 Regular"/>
                <ns1:cs typeface="Paperlogy 4 Regular"/>
              </ns1:defRPr>
            </ns1:pPr>
            <ns1:r>
              <ns1:rPr sz="975">
                <ns1:solidFill>
                  <ns1:srgbClr val="61798F"/>
                </ns1:solidFill>
                <ns1:latin typeface="Paperlogy 4 Regular"/>
                <ns1:ea typeface="Paperlogy 4 Regular"/>
                <ns1:cs typeface="Paperlogy 4 Regular"/>
              </ns1:rPr>
              <ns1:t>근로자퇴직급여 보장법 시행령 제14·18조 구분</ns1:t>
            </ns1:r>
          </ns1:p>
        </ns0:txBody>
      </ns0:sp>
      <ns0:sp>
        <ns0:nvSpPr>
          <ns0:cNvPr id="26" name="Rectangle 25"/>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7"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964733389"/>
      </ns0:ext>
    </ns0:extLst>
  </ns0:cSld>
</ns0:sld>
</file>

<file path=ppt/slides/slide31.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15" name="">
            <ns1:extLst>
              <ns1:ext uri="{FF2B5EF4-FFF2-40B4-BE49-F238E27FC236}">
                <ns2:creationId id="{381DF39B-87AA-48B2-AA79-11D88143F8C5}"/>
              </ns1:ext>
            </ns1:extLst>
          </ns0:cNvPr>
          <ns0:cNvSpPr>
            <ns1:spLocks noGrp="1"/>
          </ns0:cNvSpPr>
          <ns0:nvPr/>
        </ns0:nvSpPr>
        <ns0:spPr>
          <ns1:xfrm>
            <ns1:off x="0" y="0"/>
            <ns1:ext cx="12192000" cy="666750"/>
          </ns1:xfrm>
          <ns1:prstGeom prst="rect">
            <ns1:avLst/>
          </ns1:prstGeom>
          <ns1:solidFill>
            <ns1:srgbClr val="102D47"/>
          </ns1:solidFill>
          <ns1:ln w="0">
            <ns1:noFill/>
          </ns1:ln>
        </ns0:spPr>
        <ns0:txBody>
          <ns1:bodyPr/>
          <ns1:p/>
        </ns0:txBody>
      </ns0:sp>
      <ns0:sp>
        <ns0:nvSpPr>
          <ns0:cNvPr id="4" name="">
            <ns1:extLst>
              <ns1:ext uri="{FF2B5EF4-FFF2-40B4-BE49-F238E27FC236}">
                <ns2:creationId id="{204FBD19-6E1F-4BE9-ABC7-5FF9C15F4D9F}"/>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손해보험 2강</ns1:t>
            </ns1:r>
          </ns1:p>
        </ns0:txBody>
      </ns0:sp>
      <ns0:sp>
        <ns0:nvSpPr>
          <ns0:cNvPr id="5" name="">
            <ns1:extLst>
              <ns1:ext uri="{FF2B5EF4-FFF2-40B4-BE49-F238E27FC236}">
                <ns2:creationId id="{F8D2C3CB-64D9-4E97-97C9-DA0E4182BF23}"/>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31 / 32</ns1:t>
            </ns1:r>
          </ns1:p>
        </ns0:txBody>
      </ns0:sp>
      <ns0:sp>
        <ns0:nvSpPr>
          <ns0:cNvPr id="6" name="">
            <ns1:extLst>
              <ns1:ext uri="{FF2B5EF4-FFF2-40B4-BE49-F238E27FC236}">
                <ns2:creationId id="{EE304F14-0BDF-4F13-B713-66B00FC64CF6}"/>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txBody>
          <ns1:bodyPr/>
          <ns1:p/>
        </ns0:txBody>
      </ns0:sp>
      <ns0:sp>
        <ns0:nvSpPr>
          <ns0:cNvPr id="7" name="">
            <ns1:extLst>
              <ns1:ext uri="{FF2B5EF4-FFF2-40B4-BE49-F238E27FC236}">
                <ns2:creationId id="{BB5F3537-18DA-4EA0-94BF-0FFABC75AD1F}"/>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확인 문제 · 공제 한도와 납입 한도</ns1:t>
            </ns1:r>
          </ns1:p>
        </ns0:txBody>
      </ns0:sp>
      <ns0:sp>
        <ns0:nvSpPr>
          <ns0:cNvPr id="8" name="">
            <ns1:extLst>
              <ns1:ext uri="{FF2B5EF4-FFF2-40B4-BE49-F238E27FC236}">
                <ns2:creationId id="{F21B6C12-1B02-46F0-BCBA-C8A7CE396896}"/>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9" name="">
            <ns1:extLst>
              <ns1:ext uri="{FF2B5EF4-FFF2-40B4-BE49-F238E27FC236}">
                <ns2:creationId id="{71283947-4DAE-4365-8D27-38BCC5CFB51D}"/>
              </ns1:ext>
            </ns1:extLst>
          </ns0:cNvPr>
          <ns0:cNvSpPr>
            <ns1:spLocks noGrp="1"/>
          </ns0:cNvSpPr>
          <ns0:nvPr/>
        </ns0:nvSpPr>
        <ns0:spPr>
          <ns1:xfrm>
            <ns1:off x="457200" y="1847850"/>
            <ns1:ext cx="11277600" cy="2085975"/>
          </ns1:xfrm>
          <ns1:prstGeom prst="roundRect">
            <ns1:avLst>
              <ns1:gd name="adj" fmla="val 3653"/>
            </ns1:avLst>
          </ns1:prstGeom>
          <ns1:solidFill>
            <ns1:srgbClr val="1B3B56"/>
          </ns1:solidFill>
          <ns1:ln w="0">
            <ns1:noFill/>
          </ns1:ln>
        </ns0:spPr>
        <ns0:txBody>
          <ns1:bodyPr/>
          <ns1:p/>
        </ns0:txBody>
      </ns0:sp>
      <ns0:sp>
        <ns0:nvSpPr>
          <ns0:cNvPr id="10" name="">
            <ns1:extLst>
              <ns1:ext uri="{FF2B5EF4-FFF2-40B4-BE49-F238E27FC236}">
                <ns2:creationId id="{D7AF6260-88AF-4DC9-95E0-C2849CCA4380}"/>
              </ns1:ext>
            </ns1:extLst>
          </ns0:cNvPr>
          <ns0:cNvSpPr>
            <ns1:spLocks noGrp="1"/>
          </ns0:cNvSpPr>
          <ns0:nvPr/>
        </ns0:nvSpPr>
        <ns0:spPr>
          <ns1:xfrm>
            <ns1:off x="704850" y="2057400"/>
            <ns1:ext cx="10782300" cy="420529"/>
          </ns1:xfrm>
          <ns1:prstGeom prst="rect">
            <ns1:avLst/>
          </ns1:prstGeom>
          <ns1:noFill/>
          <ns1:ln w="0">
            <ns1:noFill/>
          </ns1:ln>
        </ns0:spPr>
        <ns0:txBody>
          <ns1:bodyPr>
            <ns1:noAutofit/>
          </ns1:bodyPr>
          <ns1:lstStyle/>
          <ns1:p>
            <ns1:pPr>
              <ns1:defRPr sz="2175">
                <ns1:solidFill>
                  <ns1:srgbClr val="87C9FF"/>
                </ns1:solidFill>
                <ns1:latin typeface="Paperlogy 6 SemiBold"/>
                <ns1:ea typeface="Paperlogy 6 SemiBold"/>
                <ns1:cs typeface="Paperlogy 6 SemiBold"/>
              </ns1:defRPr>
            </ns1:pPr>
            <ns1:r>
              <ns1:rPr sz="2175">
                <ns1:solidFill>
                  <ns1:srgbClr val="87C9FF"/>
                </ns1:solidFill>
                <ns1:latin typeface="Paperlogy 6 SemiBold"/>
                <ns1:ea typeface="Paperlogy 6 SemiBold"/>
                <ns1:cs typeface="Paperlogy 6 SemiBold"/>
              </ns1:rPr>
              <ns1:t>문제</ns1:t>
            </ns1:r>
          </ns1:p>
        </ns0:txBody>
      </ns0:sp>
      <ns0:sp>
        <ns0:nvSpPr>
          <ns0:cNvPr id="11" name="">
            <ns1:extLst>
              <ns1:ext uri="{FF2B5EF4-FFF2-40B4-BE49-F238E27FC236}">
                <ns2:creationId id="{986D676F-9EDB-4056-A9DE-35C1BF2B5943}"/>
              </ns1:ext>
            </ns1:extLst>
          </ns0:cNvPr>
          <ns0:cNvSpPr>
            <ns1:spLocks noGrp="1"/>
          </ns0:cNvSpPr>
          <ns0:nvPr/>
        </ns0:nvSpPr>
        <ns0:spPr>
          <ns1:xfrm>
            <ns1:off x="704850" y="2590800"/>
            <ns1:ext cx="10782300" cy="433388"/>
          </ns1:xfrm>
          <ns1:prstGeom prst="rect">
            <ns1:avLst/>
          </ns1:prstGeom>
          <ns1:noFill/>
          <ns1:ln w="0">
            <ns1:noFill/>
          </ns1:ln>
        </ns0:spPr>
        <ns0:txBody>
          <ns1:bodyPr>
            <ns1:noAutofit/>
          </ns1:bodyPr>
          <ns1:lstStyle/>
          <ns1:p>
            <ns1:pPr>
              <ns1:defRPr sz="2250">
                <ns1:solidFill>
                  <ns1:srgbClr val="FFFFFF"/>
                </ns1:solidFill>
                <ns1:latin typeface="Paperlogy 4 Regular"/>
                <ns1:ea typeface="Paperlogy 4 Regular"/>
                <ns1:cs typeface="Paperlogy 4 Regular"/>
              </ns1:defRPr>
            </ns1:pPr>
            <ns1:r>
              <ns1:rPr sz="2250">
                <ns1:solidFill>
                  <ns1:srgbClr val="FFFFFF"/>
                </ns1:solidFill>
                <ns1:latin typeface="Paperlogy 4 Regular"/>
                <ns1:ea typeface="Paperlogy 4 Regular"/>
                <ns1:cs typeface="Paperlogy 4 Regular"/>
              </ns1:rPr>
              <ns1:t>연금계좌에 1,800만원 납입하면 전액 세액공제 대상일까요?</ns1:t>
            </ns1:r>
          </ns1:p>
        </ns0:txBody>
      </ns0:sp>
      <ns0:sp>
        <ns0:nvSpPr>
          <ns0:cNvPr id="12" name="">
            <ns1:extLst>
              <ns1:ext uri="{FF2B5EF4-FFF2-40B4-BE49-F238E27FC236}">
                <ns2:creationId id="{FF0D632E-A545-4BFC-BDDB-3E093D13BA0B}"/>
              </ns1:ext>
            </ns1:extLst>
          </ns0:cNvPr>
          <ns0:cNvSpPr>
            <ns1:spLocks noGrp="1"/>
          </ns0:cNvSpPr>
          <ns0:nvPr/>
        </ns0:nvSpPr>
        <ns0:spPr>
          <ns1:xfrm>
            <ns1:off x="457200" y="4381500"/>
            <ns1:ext cx="11277600" cy="1495425"/>
          </ns1:xfrm>
          <ns1:prstGeom prst="roundRect">
            <ns1:avLst>
              <ns1:gd name="adj" fmla="val 5096"/>
            </ns1:avLst>
          </ns1:prstGeom>
          <ns1:solidFill>
            <ns1:srgbClr val="DFF2ED"/>
          </ns1:solidFill>
          <ns1:ln w="0">
            <ns1:noFill/>
          </ns1:ln>
        </ns0:spPr>
        <ns0:txBody>
          <ns1:bodyPr/>
          <ns1:p/>
        </ns0:txBody>
      </ns0:sp>
      <ns0:sp>
        <ns0:nvSpPr>
          <ns0:cNvPr id="13" name="">
            <ns1:extLst>
              <ns1:ext uri="{FF2B5EF4-FFF2-40B4-BE49-F238E27FC236}">
                <ns2:creationId id="{9B730D34-D6EC-4BAB-9EFA-0ED51E478B66}"/>
              </ns1:ext>
            </ns1:extLst>
          </ns0:cNvPr>
          <ns0:cNvSpPr>
            <ns1:spLocks noGrp="1"/>
          </ns0:cNvSpPr>
          <ns0:nvPr/>
        </ns0:nvSpPr>
        <ns0:spPr>
          <ns1:xfrm>
            <ns1:off x="704850" y="4591050"/>
            <ns1:ext cx="10782300" cy="420529"/>
          </ns1:xfrm>
          <ns1:prstGeom prst="rect">
            <ns1:avLst/>
          </ns1:prstGeom>
          <ns1:noFill/>
          <ns1:ln w="0">
            <ns1:noFill/>
          </ns1:ln>
        </ns0:spPr>
        <ns0:txBody>
          <ns1:bodyPr>
            <ns1:noAutofit/>
          </ns1:bodyPr>
          <ns1:lstStyle/>
          <ns1:p>
            <ns1:pPr>
              <ns1:defRPr sz="2175">
                <ns1:solidFill>
                  <ns1:srgbClr val="087F79"/>
                </ns1:solidFill>
                <ns1:latin typeface="Paperlogy 6 SemiBold"/>
                <ns1:ea typeface="Paperlogy 6 SemiBold"/>
                <ns1:cs typeface="Paperlogy 6 SemiBold"/>
              </ns1:defRPr>
            </ns1:pPr>
            <ns1:r>
              <ns1:rPr sz="2175">
                <ns1:solidFill>
                  <ns1:srgbClr val="087F79"/>
                </ns1:solidFill>
                <ns1:latin typeface="Paperlogy 6 SemiBold"/>
                <ns1:ea typeface="Paperlogy 6 SemiBold"/>
                <ns1:cs typeface="Paperlogy 6 SemiBold"/>
              </ns1:rPr>
              <ns1:t>정답</ns1:t>
            </ns1:r>
          </ns1:p>
        </ns0:txBody>
      </ns0:sp>
      <ns0:sp>
        <ns0:nvSpPr>
          <ns0:cNvPr id="14" name="">
            <ns1:extLst>
              <ns1:ext uri="{FF2B5EF4-FFF2-40B4-BE49-F238E27FC236}">
                <ns2:creationId id="{2B58DF70-A4E9-4BE6-92CE-B6663AA8D696}"/>
              </ns1:ext>
            </ns1:extLst>
          </ns0:cNvPr>
          <ns0:cNvSpPr>
            <ns1:spLocks noGrp="1"/>
          </ns0:cNvSpPr>
          <ns0:nvPr/>
        </ns0:nvSpPr>
        <ns0:spPr>
          <ns1:xfrm>
            <ns1:off x="704850" y="5124450"/>
            <ns1:ext cx="10782300" cy="433388"/>
          </ns1:xfrm>
          <ns1:prstGeom prst="rect">
            <ns1:avLst/>
          </ns1:prstGeom>
          <ns1:noFill/>
          <ns1:ln w="0">
            <ns1:noFill/>
          </ns1:ln>
        </ns0:spPr>
        <ns0:txBody>
          <ns1:bodyPr>
            <ns1:noAutofit/>
          </ns1:bodyPr>
          <ns1:lstStyle/>
          <ns1:p>
            <ns1:pPr>
              <ns1:defRPr sz="2250">
                <ns1:solidFill>
                  <ns1:srgbClr val="142F49"/>
                </ns1:solidFill>
                <ns1:latin typeface="Paperlogy 4 Regular"/>
                <ns1:ea typeface="Paperlogy 4 Regular"/>
                <ns1:cs typeface="Paperlogy 4 Regular"/>
              </ns1:defRPr>
            </ns1:pPr>
            <ns1:r>
              <ns1:rPr sz="2250">
                <ns1:solidFill>
                  <ns1:srgbClr val="142F49"/>
                </ns1:solidFill>
                <ns1:latin typeface="Paperlogy 4 Regular"/>
                <ns1:ea typeface="Paperlogy 4 Regular"/>
                <ns1:cs typeface="Paperlogy 4 Regular"/>
              </ns1:rPr>
              <ns1:t>아님 · 일반 한도는 연금저축 600만원, 합산 900만원</ns1:t>
            </ns1:r>
          </ns1:p>
        </ns0:txBody>
      </ns0:sp>
      <ns0:sp>
        <ns0:nvSpPr>
          <ns0:cNvPr id="17" name="Rectangle 16"/>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8"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27603995"/>
      </ns0:ext>
    </ns0:extLst>
  </ns0:cSld>
</ns0:sld>
</file>

<file path=ppt/slides/slide32.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2" name="">
            <ns1:extLst>
              <ns1:ext uri="{FF2B5EF4-FFF2-40B4-BE49-F238E27FC236}">
                <ns2:creationId id="{304B76C8-23CA-4F6D-88EB-60C3C55D7EAB}"/>
              </ns1:ext>
            </ns1:extLst>
          </ns0:cNvPr>
          <ns0:cNvSpPr>
            <ns1:spLocks noGrp="1"/>
          </ns0:cNvSpPr>
          <ns0:nvPr/>
        </ns0:nvSpPr>
        <ns0:spPr>
          <ns1:xfrm>
            <ns1:off x="0" y="0"/>
            <ns1:ext cx="12192000" cy="666750"/>
          </ns1:xfrm>
          <ns1:prstGeom prst="rect">
            <ns1:avLst/>
          </ns1:prstGeom>
          <ns1:solidFill>
            <ns1:srgbClr val="102D47"/>
          </ns1:solidFill>
          <ns1:ln w="0">
            <ns1:noFill/>
          </ns1:ln>
        </ns0:spPr>
        <ns0:txBody>
          <ns1:bodyPr/>
          <ns1:p/>
        </ns0:txBody>
      </ns0:sp>
      <ns0:sp>
        <ns0:nvSpPr>
          <ns0:cNvPr id="4" name="">
            <ns1:extLst>
              <ns1:ext uri="{FF2B5EF4-FFF2-40B4-BE49-F238E27FC236}">
                <ns2:creationId id="{D123BDC1-C3B0-4070-8151-0CB7F48A82FB}"/>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손해보험 2강</ns1:t>
            </ns1:r>
          </ns1:p>
        </ns0:txBody>
      </ns0:sp>
      <ns0:sp>
        <ns0:nvSpPr>
          <ns0:cNvPr id="5" name="">
            <ns1:extLst>
              <ns1:ext uri="{FF2B5EF4-FFF2-40B4-BE49-F238E27FC236}">
                <ns2:creationId id="{778C19C2-63A6-4FC4-A098-9DA21892A758}"/>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32 / 32</ns1:t>
            </ns1:r>
          </ns1:p>
        </ns0:txBody>
      </ns0:sp>
      <ns0:sp>
        <ns0:nvSpPr>
          <ns0:cNvPr id="6" name="">
            <ns1:extLst>
              <ns1:ext uri="{FF2B5EF4-FFF2-40B4-BE49-F238E27FC236}">
                <ns2:creationId id="{788AFC44-1458-44B5-A07A-E1ACC5E29D7D}"/>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pic>
        <ns0:nvPicPr>
          <ns0:cNvPr id="28" name=""/>
          <ns0:cNvPicPr>
            <ns1:picLocks noChangeAspect="1"/>
          </ns0:cNvPicPr>
          <ns0:nvPr/>
        </ns0:nvPicPr>
        <ns0:blipFill>
          <ns1:blip ns3:embed="R67fadb8ab110407e"/>
          <ns1:srcRect l="23924" t="0" r="23924" b="0"/>
          <ns1:stretch>
            <ns1:fillRect l="0" t="0" r="0" b="0"/>
          </ns1:stretch>
        </ns0:blipFill>
        <ns0:spPr>
          <ns1:xfrm>
            <ns1:off x="7762875" y="1724025"/>
            <ns1:ext cx="3971925" cy="4286250"/>
          </ns1:xfrm>
          <ns1:prstGeom prst="rect">
            <ns1:avLst/>
          </ns1:prstGeom>
        </ns0:spPr>
      </ns0:pic>
      <ns0:sp>
        <ns0:nvSpPr>
          <ns0:cNvPr id="8" name="">
            <ns1:extLst>
              <ns1:ext uri="{FF2B5EF4-FFF2-40B4-BE49-F238E27FC236}">
                <ns2:creationId id="{9A0CBF37-6664-4335-B39D-E3E3D4E5D130}"/>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2강 핵심 정리</ns1:t>
            </ns1:r>
          </ns1:p>
        </ns0:txBody>
      </ns0:sp>
      <ns0:sp>
        <ns0:nvSpPr>
          <ns0:cNvPr id="9" name="">
            <ns1:extLst>
              <ns1:ext uri="{FF2B5EF4-FFF2-40B4-BE49-F238E27FC236}">
                <ns2:creationId id="{5B7E880C-D276-4FC9-9A38-E02DF10082EE}"/>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10" name="">
            <ns1:extLst>
              <ns1:ext uri="{FF2B5EF4-FFF2-40B4-BE49-F238E27FC236}">
                <ns2:creationId id="{4D0B0F74-50F6-4FD8-9243-8FF24B9D71BE}"/>
              </ns1:ext>
            </ns1:extLst>
          </ns0:cNvPr>
          <ns0:cNvSpPr>
            <ns1:spLocks noGrp="1"/>
          </ns0:cNvSpPr>
          <ns0:nvPr/>
        </ns0:nvSpPr>
        <ns0:spPr>
          <ns1:xfrm>
            <ns1:off x="457200" y="1819275"/>
            <ns1:ext cx="6829425" cy="1285875"/>
          </ns1:xfrm>
          <ns1:prstGeom prst="roundRect">
            <ns1:avLst>
              <ns1:gd name="adj" fmla="val 5926"/>
            </ns1:avLst>
          </ns1:prstGeom>
          <ns1:solidFill>
            <ns1:srgbClr val="FFFFFF"/>
          </ns1:solidFill>
          <ns1:ln w="0">
            <ns1:noFill/>
          </ns1:ln>
        </ns0:spPr>
        <ns0:txBody>
          <ns1:bodyPr/>
          <ns1:p/>
        </ns0:txBody>
      </ns0:sp>
      <ns0:sp>
        <ns0:nvSpPr>
          <ns0:cNvPr id="11" name="">
            <ns1:extLst>
              <ns1:ext uri="{FF2B5EF4-FFF2-40B4-BE49-F238E27FC236}">
                <ns2:creationId id="{5B8EAB8C-B954-4B1F-B8DB-1DCF1187BE7C}"/>
              </ns1:ext>
            </ns1:extLst>
          </ns0:cNvPr>
          <ns0:cNvSpPr>
            <ns1:spLocks noGrp="1"/>
          </ns0:cNvSpPr>
          <ns0:nvPr/>
        </ns0:nvSpPr>
        <ns0:spPr>
          <ns1:xfrm>
            <ns1:off x="457200" y="1819275"/>
            <ns1:ext cx="47625" cy="1285875"/>
          </ns1:xfrm>
          <ns1:prstGeom prst="roundRect">
            <ns1:avLst>
              <ns1:gd name="adj" fmla="val 50000"/>
            </ns1:avLst>
          </ns1:prstGeom>
          <ns1:solidFill>
            <ns1:srgbClr val="087F79"/>
          </ns1:solidFill>
          <ns1:ln w="0">
            <ns1:noFill/>
          </ns1:ln>
        </ns0:spPr>
        <ns0:txBody>
          <ns1:bodyPr/>
          <ns1:p/>
        </ns0:txBody>
      </ns0:sp>
      <ns0:sp>
        <ns0:nvSpPr>
          <ns0:cNvPr id="12" name="">
            <ns1:extLst>
              <ns1:ext uri="{FF2B5EF4-FFF2-40B4-BE49-F238E27FC236}">
                <ns2:creationId id="{17BB718C-DF1E-4828-AB44-B060F959E134}"/>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계약 유지</ns1:t>
            </ns1:r>
          </ns1:p>
        </ns0:txBody>
      </ns0:sp>
      <ns0:sp>
        <ns0:nvSpPr>
          <ns0:cNvPr id="13" name="">
            <ns1:extLst>
              <ns1:ext uri="{FF2B5EF4-FFF2-40B4-BE49-F238E27FC236}">
                <ns2:creationId id="{E79B1CDD-7B6A-410E-8264-E2A25B25F38D}"/>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보험금·환급금·복원과 부활을 구분</ns1:t>
            </ns1:r>
          </ns1:p>
        </ns0:txBody>
      </ns0:sp>
      <ns0:sp>
        <ns0:nvSpPr>
          <ns0:cNvPr id="14" name="">
            <ns1:extLst>
              <ns1:ext uri="{FF2B5EF4-FFF2-40B4-BE49-F238E27FC236}">
                <ns2:creationId id="{FC629A7D-BDC6-4458-9115-49B9B8479D35}"/>
              </ns1:ext>
            </ns1:extLst>
          </ns0:cNvPr>
          <ns0:cNvSpPr>
            <ns1:spLocks noGrp="1"/>
          </ns0:cNvSpPr>
          <ns0:nvPr/>
        </ns0:nvSpPr>
        <ns0:spPr>
          <ns1:xfrm>
            <ns1:off x="457200" y="3276600"/>
            <ns1:ext cx="6829425" cy="1285875"/>
          </ns1:xfrm>
          <ns1:prstGeom prst="roundRect">
            <ns1:avLst>
              <ns1:gd name="adj" fmla="val 5926"/>
            </ns1:avLst>
          </ns1:prstGeom>
          <ns1:solidFill>
            <ns1:srgbClr val="FFFFFF"/>
          </ns1:solidFill>
          <ns1:ln w="0">
            <ns1:noFill/>
          </ns1:ln>
        </ns0:spPr>
        <ns0:txBody>
          <ns1:bodyPr/>
          <ns1:p/>
        </ns0:txBody>
      </ns0:sp>
      <ns0:sp>
        <ns0:nvSpPr>
          <ns0:cNvPr id="15" name="">
            <ns1:extLst>
              <ns1:ext uri="{FF2B5EF4-FFF2-40B4-BE49-F238E27FC236}">
                <ns2:creationId id="{BCC2011D-A425-4266-93DC-B82E06FDF90A}"/>
              </ns1:ext>
            </ns1:extLst>
          </ns0:cNvPr>
          <ns0:cNvSpPr>
            <ns1:spLocks noGrp="1"/>
          </ns0:cNvSpPr>
          <ns0:nvPr/>
        </ns0:nvSpPr>
        <ns0:spPr>
          <ns1:xfrm>
            <ns1:off x="457200" y="3276600"/>
            <ns1:ext cx="47625" cy="1285875"/>
          </ns1:xfrm>
          <ns1:prstGeom prst="roundRect">
            <ns1:avLst>
              <ns1:gd name="adj" fmla="val 50000"/>
            </ns1:avLst>
          </ns1:prstGeom>
          <ns1:solidFill>
            <ns1:srgbClr val="2AA6A0"/>
          </ns1:solidFill>
          <ns1:ln w="0">
            <ns1:noFill/>
          </ns1:ln>
        </ns0:spPr>
        <ns0:txBody>
          <ns1:bodyPr/>
          <ns1:p/>
        </ns0:txBody>
      </ns0:sp>
      <ns0:sp>
        <ns0:nvSpPr>
          <ns0:cNvPr id="16" name="">
            <ns1:extLst>
              <ns1:ext uri="{FF2B5EF4-FFF2-40B4-BE49-F238E27FC236}">
                <ns2:creationId id="{A281BA9B-BA35-4611-8883-5DE85FD5AD34}"/>
              </ns1:ext>
            </ns1:extLst>
          </ns0:cNvPr>
          <ns0:cNvSpPr>
            <ns1:spLocks noGrp="1"/>
          </ns0:cNvSpPr>
          <ns0:nvPr/>
        </ns0:nvSpPr>
        <ns0:spPr>
          <ns1:xfrm>
            <ns1:off x="704850" y="3476625"/>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보험료 구조</ns1:t>
            </ns1:r>
          </ns1:p>
        </ns0:txBody>
      </ns0:sp>
      <ns0:sp>
        <ns0:nvSpPr>
          <ns0:cNvPr id="17" name="">
            <ns1:extLst>
              <ns1:ext uri="{FF2B5EF4-FFF2-40B4-BE49-F238E27FC236}">
                <ns2:creationId id="{F3206C31-47E4-4E5C-A093-BC55178634FD}"/>
              </ns1:ext>
            </ns1:extLst>
          </ns0:cNvPr>
          <ns0:cNvSpPr>
            <ns1:spLocks noGrp="1"/>
          </ns0:cNvSpPr>
          <ns0:nvPr/>
        </ns0:nvSpPr>
        <ns0:spPr>
          <ns1:xfrm>
            <ns1:off x="704850" y="4038600"/>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위험·저축·사업비의 용도 연결</ns1:t>
            </ns1:r>
          </ns1:p>
        </ns0:txBody>
      </ns0:sp>
      <ns0:sp>
        <ns0:nvSpPr>
          <ns0:cNvPr id="18" name="">
            <ns1:extLst>
              <ns1:ext uri="{FF2B5EF4-FFF2-40B4-BE49-F238E27FC236}">
                <ns2:creationId id="{8E68A723-14A3-4148-8995-63C54CF0403E}"/>
              </ns1:ext>
            </ns1:extLst>
          </ns0:cNvPr>
          <ns0:cNvSpPr>
            <ns1:spLocks noGrp="1"/>
          </ns0:cNvSpPr>
          <ns0:nvPr/>
        </ns0:nvSpPr>
        <ns0:spPr>
          <ns1:xfrm>
            <ns1:off x="457200" y="4733925"/>
            <ns1:ext cx="6829425" cy="1285875"/>
          </ns1:xfrm>
          <ns1:prstGeom prst="roundRect">
            <ns1:avLst>
              <ns1:gd name="adj" fmla="val 5926"/>
            </ns1:avLst>
          </ns1:prstGeom>
          <ns1:solidFill>
            <ns1:srgbClr val="FFFFFF"/>
          </ns1:solidFill>
          <ns1:ln w="0">
            <ns1:noFill/>
          </ns1:ln>
        </ns0:spPr>
        <ns0:txBody>
          <ns1:bodyPr/>
          <ns1:p/>
        </ns0:txBody>
      </ns0:sp>
      <ns0:sp>
        <ns0:nvSpPr>
          <ns0:cNvPr id="19" name="">
            <ns1:extLst>
              <ns1:ext uri="{FF2B5EF4-FFF2-40B4-BE49-F238E27FC236}">
                <ns2:creationId id="{39F7301E-71BA-40B3-99AB-9832AB700673}"/>
              </ns1:ext>
            </ns1:extLst>
          </ns0:cNvPr>
          <ns0:cNvSpPr>
            <ns1:spLocks noGrp="1"/>
          </ns0:cNvSpPr>
          <ns0:nvPr/>
        </ns0:nvSpPr>
        <ns0:spPr>
          <ns1:xfrm>
            <ns1:off x="457200" y="4733925"/>
            <ns1:ext cx="47625" cy="1285875"/>
          </ns1:xfrm>
          <ns1:prstGeom prst="roundRect">
            <ns1:avLst>
              <ns1:gd name="adj" fmla="val 50000"/>
            </ns1:avLst>
          </ns1:prstGeom>
          <ns1:solidFill>
            <ns1:srgbClr val="087F79"/>
          </ns1:solidFill>
          <ns1:ln w="0">
            <ns1:noFill/>
          </ns1:ln>
        </ns0:spPr>
        <ns0:txBody>
          <ns1:bodyPr/>
          <ns1:p/>
        </ns0:txBody>
      </ns0:sp>
      <ns0:sp>
        <ns0:nvSpPr>
          <ns0:cNvPr id="20" name="">
            <ns1:extLst>
              <ns1:ext uri="{FF2B5EF4-FFF2-40B4-BE49-F238E27FC236}">
                <ns2:creationId id="{57CDF32C-69C8-4C57-9E65-59954EF284FB}"/>
              </ns1:ext>
            </ns1:extLst>
          </ns0:cNvPr>
          <ns0:cNvSpPr>
            <ns1:spLocks noGrp="1"/>
          </ns0:cNvSpPr>
          <ns0:nvPr/>
        </ns0:nvSpPr>
        <ns0:spPr>
          <ns1:xfrm>
            <ns1:off x="704850" y="4933950"/>
            <ns1:ext cx="6334125" cy="433388"/>
          </ns1:xfrm>
          <ns1:prstGeom prst="rect">
            <ns1:avLst/>
          </ns1:prstGeom>
          <ns1:noFill/>
          <ns1:ln w="0">
            <ns1:noFill/>
          </ns1:ln>
        </ns0:spPr>
        <ns0:txBody>
          <ns1:bodyPr>
            <ns1:noAutofit/>
          </ns1:bodyPr>
          <ns1:lstStyle/>
          <ns1:p>
            <ns1:pPr>
              <ns1:defRPr sz="2250">
                <ns1:solidFill>
                  <ns1:srgbClr val="087F79"/>
                </ns1:solidFill>
                <ns1:latin typeface="Paperlogy 6 SemiBold"/>
                <ns1:ea typeface="Paperlogy 6 SemiBold"/>
                <ns1:cs typeface="Paperlogy 6 SemiBold"/>
              </ns1:defRPr>
            </ns1:pPr>
            <ns1:r>
              <ns1:rPr sz="2250">
                <ns1:solidFill>
                  <ns1:srgbClr val="087F79"/>
                </ns1:solidFill>
                <ns1:latin typeface="Paperlogy 6 SemiBold"/>
                <ns1:ea typeface="Paperlogy 6 SemiBold"/>
                <ns1:cs typeface="Paperlogy 6 SemiBold"/>
              </ns1:rPr>
              <ns1:t>연금과 세금</ns1:t>
            </ns1:r>
          </ns1:p>
        </ns0:txBody>
      </ns0:sp>
      <ns0:sp>
        <ns0:nvSpPr>
          <ns0:cNvPr id="21" name="">
            <ns1:extLst>
              <ns1:ext uri="{FF2B5EF4-FFF2-40B4-BE49-F238E27FC236}">
                <ns2:creationId id="{E318ED2B-73B6-4AF6-A966-EC2547B06F99}"/>
              </ns1:ext>
            </ns1:extLst>
          </ns0:cNvPr>
          <ns0:cNvSpPr>
            <ns1:spLocks noGrp="1"/>
          </ns0:cNvSpPr>
          <ns0:nvPr/>
        </ns0:nvSpPr>
        <ns0:spPr>
          <ns1:xfrm>
            <ns1:off x="704850" y="54959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납입·공제·인출의 기준을 따로 확인</ns1:t>
            </ns1:r>
          </ns1:p>
        </ns0:txBody>
      </ns0:sp>
      <ns0:sp>
        <ns0:nvSpPr>
          <ns0:cNvPr id="29" name="Rectangle 28"/>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30"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889823118"/>
      </ns0:ext>
    </ns0:extLst>
  </ns0:cSld>
</ns0: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2026-10-06T10:18:39.1780000Z</dcterms:created>
  <dcterms:modified xsi:type="dcterms:W3CDTF">2026-10-06T10:18:39.1780000Z</dcterms:modified>
</coreProperties>
</file>