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Masters/theme/theme3.xml" ContentType="application/vnd.openxmlformats-officedocument.them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Masters/theme/theme2.xml" ContentType="application/vnd.openxmlformats-officedocument.theme+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Types>
</file>

<file path=_rels/.rels><?xml version='1.0' encoding='UTF-8' standalone='yes'?>
<Relationships xmlns="http://schemas.openxmlformats.org/package/2006/relationships"><Relationship Id="R33b2e69ce53b4f41" Type="http://schemas.openxmlformats.org/officeDocument/2006/relationships/officeDocument" Target="ppt/presentation.xml"/><Relationship Id="R986908ad9db04286" Type="http://schemas.openxmlformats.org/officeDocument/2006/relationships/extended-properties" Target="docProps/app.xml"/><Relationship Id="Rbacca9ac073a49df" Type="http://schemas.openxmlformats.org/package/2006/relationships/metadata/core-properties" Target="docProps/core.xml"/></Relationships>
</file>

<file path=ppt/presentation.xml><?xml version="1.0" encoding="utf-8"?>
<p:presentation xmlns:p="http://schemas.openxmlformats.org/presentationml/2006/main">
  <p:sldMasterIdLst>
    <p:sldMasterId xmlns:r="http://schemas.openxmlformats.org/officeDocument/2006/relationships" id="2147483648" r:id="Re602622ade53470c"/>
  </p:sldMasterIdLst>
  <p:notesMasterIdLst>
    <p:notesMasterId xmlns:r="http://schemas.openxmlformats.org/officeDocument/2006/relationships" r:id="R122c19574f164ade"/>
  </p:notesMasterIdLst>
  <p:sldIdLst>
    <p:sldId xmlns:r="http://schemas.openxmlformats.org/officeDocument/2006/relationships" id="256" r:id="Re3ce2ae3b0394060"/>
    <p:sldId xmlns:r="http://schemas.openxmlformats.org/officeDocument/2006/relationships" id="257" r:id="R318de353a953428d"/>
    <p:sldId xmlns:r="http://schemas.openxmlformats.org/officeDocument/2006/relationships" id="258" r:id="R55d0771227644dde"/>
    <p:sldId xmlns:r="http://schemas.openxmlformats.org/officeDocument/2006/relationships" id="259" r:id="R97a744ce67c64a4d"/>
    <p:sldId xmlns:r="http://schemas.openxmlformats.org/officeDocument/2006/relationships" id="260" r:id="R9d16d258857f4c8a"/>
    <p:sldId xmlns:r="http://schemas.openxmlformats.org/officeDocument/2006/relationships" id="261" r:id="Rf6dcbc930d0448d8"/>
    <p:sldId xmlns:r="http://schemas.openxmlformats.org/officeDocument/2006/relationships" id="262" r:id="R846a312440e94e8f"/>
    <p:sldId xmlns:r="http://schemas.openxmlformats.org/officeDocument/2006/relationships" id="263" r:id="Ra322d5fb43644188"/>
    <p:sldId xmlns:r="http://schemas.openxmlformats.org/officeDocument/2006/relationships" id="264" r:id="R746020dbdb594688"/>
    <p:sldId xmlns:r="http://schemas.openxmlformats.org/officeDocument/2006/relationships" id="265" r:id="Rb115649532a84968"/>
    <p:sldId xmlns:r="http://schemas.openxmlformats.org/officeDocument/2006/relationships" id="266" r:id="R4e8d3964043e4630"/>
    <p:sldId xmlns:r="http://schemas.openxmlformats.org/officeDocument/2006/relationships" id="267" r:id="R9d9f936925554d83"/>
    <p:sldId xmlns:r="http://schemas.openxmlformats.org/officeDocument/2006/relationships" id="268" r:id="R48fd27da0189437b"/>
    <p:sldId xmlns:r="http://schemas.openxmlformats.org/officeDocument/2006/relationships" id="269" r:id="R911892adaacb44f2"/>
    <p:sldId xmlns:r="http://schemas.openxmlformats.org/officeDocument/2006/relationships" id="270" r:id="R1a9c851d70fa4b26"/>
    <p:sldId xmlns:r="http://schemas.openxmlformats.org/officeDocument/2006/relationships" id="271" r:id="R8c0c361a6b7c4847"/>
    <p:sldId xmlns:r="http://schemas.openxmlformats.org/officeDocument/2006/relationships" id="272" r:id="Rdecbbfb5e01f44e1"/>
    <p:sldId xmlns:r="http://schemas.openxmlformats.org/officeDocument/2006/relationships" id="273" r:id="R1afadaa3ed4340aa"/>
    <p:sldId xmlns:r="http://schemas.openxmlformats.org/officeDocument/2006/relationships" id="274" r:id="Rab99f315e7834e93"/>
    <p:sldId xmlns:r="http://schemas.openxmlformats.org/officeDocument/2006/relationships" id="275" r:id="Rd68248f4d5e74b05"/>
    <p:sldId xmlns:r="http://schemas.openxmlformats.org/officeDocument/2006/relationships" id="276" r:id="Rb1eaf106ec5b4c6f"/>
    <p:sldId xmlns:r="http://schemas.openxmlformats.org/officeDocument/2006/relationships" id="277" r:id="R5322293683f342ea"/>
    <p:sldId xmlns:r="http://schemas.openxmlformats.org/officeDocument/2006/relationships" id="278" r:id="R63252cf9674c4484"/>
    <p:sldId xmlns:r="http://schemas.openxmlformats.org/officeDocument/2006/relationships" id="279" r:id="R84cb579994444ffa"/>
    <p:sldId xmlns:r="http://schemas.openxmlformats.org/officeDocument/2006/relationships" id="280" r:id="Refae9a945b1f43ef"/>
    <p:sldId xmlns:r="http://schemas.openxmlformats.org/officeDocument/2006/relationships" id="281" r:id="Rbf5889f3433047f1"/>
    <p:sldId xmlns:r="http://schemas.openxmlformats.org/officeDocument/2006/relationships" id="282" r:id="R9d6a92f710c24736"/>
    <p:sldId xmlns:r="http://schemas.openxmlformats.org/officeDocument/2006/relationships" id="283" r:id="R6396eadc838c4532"/>
    <p:sldId xmlns:r="http://schemas.openxmlformats.org/officeDocument/2006/relationships" id="284" r:id="R7e3e9ea10ad04a2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xml version='1.0' encoding='UTF-8' standalone='yes'?>
<Relationships xmlns="http://schemas.openxmlformats.org/package/2006/relationships"><Relationship Id="R0d5d75e2f6664dcc" Type="http://schemas.openxmlformats.org/officeDocument/2006/relationships/tableStyles" Target="tableStyles.xml"/><Relationship Id="R122c19574f164ade" Type="http://schemas.openxmlformats.org/officeDocument/2006/relationships/notesMaster" Target="notesMasters/notesMaster1.xml"/><Relationship Id="R1a9c851d70fa4b26" Type="http://schemas.openxmlformats.org/officeDocument/2006/relationships/slide" Target="slides/slide15.xml"/><Relationship Id="R1afadaa3ed4340aa" Type="http://schemas.openxmlformats.org/officeDocument/2006/relationships/slide" Target="slides/slide18.xml"/><Relationship Id="R318de353a953428d" Type="http://schemas.openxmlformats.org/officeDocument/2006/relationships/slide" Target="slides/slide2.xml"/><Relationship Id="R40b7adf8b8654bd2" Type="http://schemas.openxmlformats.org/officeDocument/2006/relationships/theme" Target="theme/theme1.xml"/><Relationship Id="R48fd27da0189437b" Type="http://schemas.openxmlformats.org/officeDocument/2006/relationships/slide" Target="slides/slide13.xml"/><Relationship Id="R4e8d3964043e4630" Type="http://schemas.openxmlformats.org/officeDocument/2006/relationships/slide" Target="slides/slide11.xml"/><Relationship Id="R5322293683f342ea" Type="http://schemas.openxmlformats.org/officeDocument/2006/relationships/slide" Target="slides/slide22.xml"/><Relationship Id="R55d0771227644dde" Type="http://schemas.openxmlformats.org/officeDocument/2006/relationships/slide" Target="slides/slide3.xml"/><Relationship Id="R55efc06cbb4849cd" Type="http://schemas.openxmlformats.org/officeDocument/2006/relationships/presProps" Target="presProps.xml"/><Relationship Id="R63252cf9674c4484" Type="http://schemas.openxmlformats.org/officeDocument/2006/relationships/slide" Target="slides/slide23.xml"/><Relationship Id="R6396eadc838c4532" Type="http://schemas.openxmlformats.org/officeDocument/2006/relationships/slide" Target="slides/slide28.xml"/><Relationship Id="R746020dbdb594688" Type="http://schemas.openxmlformats.org/officeDocument/2006/relationships/slide" Target="slides/slide9.xml"/><Relationship Id="R7e3e9ea10ad04a2e" Type="http://schemas.openxmlformats.org/officeDocument/2006/relationships/slide" Target="slides/slide29.xml"/><Relationship Id="R846a312440e94e8f" Type="http://schemas.openxmlformats.org/officeDocument/2006/relationships/slide" Target="slides/slide7.xml"/><Relationship Id="R84cb579994444ffa" Type="http://schemas.openxmlformats.org/officeDocument/2006/relationships/slide" Target="slides/slide24.xml"/><Relationship Id="R8c0c361a6b7c4847" Type="http://schemas.openxmlformats.org/officeDocument/2006/relationships/slide" Target="slides/slide16.xml"/><Relationship Id="R911892adaacb44f2" Type="http://schemas.openxmlformats.org/officeDocument/2006/relationships/slide" Target="slides/slide14.xml"/><Relationship Id="R97a744ce67c64a4d" Type="http://schemas.openxmlformats.org/officeDocument/2006/relationships/slide" Target="slides/slide4.xml"/><Relationship Id="R9d16d258857f4c8a" Type="http://schemas.openxmlformats.org/officeDocument/2006/relationships/slide" Target="slides/slide5.xml"/><Relationship Id="R9d6a92f710c24736" Type="http://schemas.openxmlformats.org/officeDocument/2006/relationships/slide" Target="slides/slide27.xml"/><Relationship Id="R9d9f936925554d83" Type="http://schemas.openxmlformats.org/officeDocument/2006/relationships/slide" Target="slides/slide12.xml"/><Relationship Id="Ra322d5fb43644188" Type="http://schemas.openxmlformats.org/officeDocument/2006/relationships/slide" Target="slides/slide8.xml"/><Relationship Id="Rab99f315e7834e93" Type="http://schemas.openxmlformats.org/officeDocument/2006/relationships/slide" Target="slides/slide19.xml"/><Relationship Id="Rb115649532a84968" Type="http://schemas.openxmlformats.org/officeDocument/2006/relationships/slide" Target="slides/slide10.xml"/><Relationship Id="Rb1eaf106ec5b4c6f" Type="http://schemas.openxmlformats.org/officeDocument/2006/relationships/slide" Target="slides/slide21.xml"/><Relationship Id="Rbf5889f3433047f1" Type="http://schemas.openxmlformats.org/officeDocument/2006/relationships/slide" Target="slides/slide26.xml"/><Relationship Id="Rd68248f4d5e74b05" Type="http://schemas.openxmlformats.org/officeDocument/2006/relationships/slide" Target="slides/slide20.xml"/><Relationship Id="Rdecbbfb5e01f44e1" Type="http://schemas.openxmlformats.org/officeDocument/2006/relationships/slide" Target="slides/slide17.xml"/><Relationship Id="Re3ce2ae3b0394060" Type="http://schemas.openxmlformats.org/officeDocument/2006/relationships/slide" Target="slides/slide1.xml"/><Relationship Id="Re602622ade53470c" Type="http://schemas.openxmlformats.org/officeDocument/2006/relationships/slideMaster" Target="slideMasters/slideMaster1.xml"/><Relationship Id="Refae9a945b1f43ef" Type="http://schemas.openxmlformats.org/officeDocument/2006/relationships/slide" Target="slides/slide25.xml"/><Relationship Id="Rf6dcbc930d0448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a5052f2a984542a4" Type="http://schemas.openxmlformats.org/officeDocument/2006/relationships/theme" Target="theme/theme3.xml"/></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xml version='1.0' encoding='UTF-8' standalone='yes'?>
<Relationships xmlns="http://schemas.openxmlformats.org/package/2006/relationships"><Relationship Id="Rc0d907da54214c9e" Type="http://schemas.openxmlformats.org/officeDocument/2006/relationships/notesMaster" Target="../notesMasters/notesMaster1.xml"/><Relationship Id="Rca281a1672d44df0"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a977a9599b054c55" Type="http://schemas.openxmlformats.org/officeDocument/2006/relationships/slide" Target="../slides/slide2.xml"/><Relationship Id="Ra97b3e0c654f4d4b"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4727c2442bd44a23" Type="http://schemas.openxmlformats.org/officeDocument/2006/relationships/slide" Target="../slides/slide3.xml"/><Relationship Id="Re366c3c7cde14e4e"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0eb08fbbda54466d" Type="http://schemas.openxmlformats.org/officeDocument/2006/relationships/notesMaster" Target="../notesMasters/notesMaster1.xml"/><Relationship Id="R1ff3fd50a4c046a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3117d24666144ade" Type="http://schemas.openxmlformats.org/officeDocument/2006/relationships/notesMaster" Target="../notesMasters/notesMaster1.xml"/><Relationship Id="Rb75df98b08974628"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b9da80035b9147b9" Type="http://schemas.openxmlformats.org/officeDocument/2006/relationships/slide" Target="../slides/slide6.xml"/><Relationship Id="Rebb454659ec84018"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1c00743be3874af0" Type="http://schemas.openxmlformats.org/officeDocument/2006/relationships/notesMaster" Target="../notesMasters/notesMaster1.xml"/><Relationship Id="R5d02632e3cd844cc"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f22244626bf34ed5" Type="http://schemas.openxmlformats.org/officeDocument/2006/relationships/notesMaster" Target="../notesMasters/notesMaster1.xml"/><Relationship Id="Rfc8995210421499c"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2cb33b28b4064456" Type="http://schemas.openxmlformats.org/officeDocument/2006/relationships/notesMaster" Target="../notesMasters/notesMaster1.xml"/><Relationship Id="Ra7b10796cb2b493e"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3d8d2603a4f3417e" Type="http://schemas.openxmlformats.org/officeDocument/2006/relationships/slide" Target="../slides/slide10.xml"/><Relationship Id="R486ba633f5d94079"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d18fa5de1d304987" Type="http://schemas.openxmlformats.org/officeDocument/2006/relationships/slide" Target="../slides/slide11.xml"/><Relationship Id="Rdaa1d9c6624d45b0"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153721cd738f408e" Type="http://schemas.openxmlformats.org/officeDocument/2006/relationships/slide" Target="../slides/slide12.xml"/><Relationship Id="R21e2e2a863fe4bab"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caec419ecf53481a" Type="http://schemas.openxmlformats.org/officeDocument/2006/relationships/slide" Target="../slides/slide13.xml"/><Relationship Id="Rf2e3e544c7be4d48"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456c1a56220149cd" Type="http://schemas.openxmlformats.org/officeDocument/2006/relationships/slide" Target="../slides/slide14.xml"/><Relationship Id="R7a972dfb8ad34eff"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0d6e20d851c24227" Type="http://schemas.openxmlformats.org/officeDocument/2006/relationships/notesMaster" Target="../notesMasters/notesMaster1.xml"/><Relationship Id="R5794371f01c84de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8ce9206b28da47ba" Type="http://schemas.openxmlformats.org/officeDocument/2006/relationships/notesMaster" Target="../notesMasters/notesMaster1.xml"/><Relationship Id="Rc3b2634718d44123"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376cc65c11bd48f2" Type="http://schemas.openxmlformats.org/officeDocument/2006/relationships/slide" Target="../slides/slide17.xml"/><Relationship Id="R51bb88d9691545e4"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0ca21568af2e4f1a" Type="http://schemas.openxmlformats.org/officeDocument/2006/relationships/notesMaster" Target="../notesMasters/notesMaster1.xml"/><Relationship Id="R5426a4fe8fcd4778"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4dc95c57e3034825" Type="http://schemas.openxmlformats.org/officeDocument/2006/relationships/slide" Target="../slides/slide19.xml"/><Relationship Id="Raa3b9904566f404e"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647bf8be238e4c37" Type="http://schemas.openxmlformats.org/officeDocument/2006/relationships/notesMaster" Target="../notesMasters/notesMaster1.xml"/><Relationship Id="R6db0707b7fc247ec"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56ac11fcf7614708" Type="http://schemas.openxmlformats.org/officeDocument/2006/relationships/notesMaster" Target="../notesMasters/notesMaster1.xml"/><Relationship Id="R58fd996b52d34fff"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0f0a499193f64486" Type="http://schemas.openxmlformats.org/officeDocument/2006/relationships/slide" Target="../slides/slide22.xml"/><Relationship Id="R10da51a86a2f49db"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8155481fee054572" Type="http://schemas.openxmlformats.org/officeDocument/2006/relationships/slide" Target="../slides/slide23.xml"/><Relationship Id="R8e476fe7c4cc4e9b"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74e901ad47514607" Type="http://schemas.openxmlformats.org/officeDocument/2006/relationships/slide" Target="../slides/slide24.xml"/><Relationship Id="R7aad5efb7c304134"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164b046383384f1c" Type="http://schemas.openxmlformats.org/officeDocument/2006/relationships/slide" Target="../slides/slide25.xml"/><Relationship Id="R69de5020701646ce"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482450b7fbd1417e" Type="http://schemas.openxmlformats.org/officeDocument/2006/relationships/notesMaster" Target="../notesMasters/notesMaster1.xml"/><Relationship Id="Rc77207406e274f20"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93eca3fbd67c49a2" Type="http://schemas.openxmlformats.org/officeDocument/2006/relationships/notesMaster" Target="../notesMasters/notesMaster1.xml"/><Relationship Id="Rb0617ebe3e7840f5"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59c120e3114f472c" Type="http://schemas.openxmlformats.org/officeDocument/2006/relationships/slide" Target="../slides/slide28.xml"/><Relationship Id="Ra7ca98a8c70e48a2"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bf9b567adf534586" Type="http://schemas.openxmlformats.org/officeDocument/2006/relationships/slide" Target="../slides/slide29.xml"/><Relationship Id="Re64b9d703ae741b9" Type="http://schemas.openxmlformats.org/officeDocument/2006/relationships/notesMaster" Target="../notesMasters/notesMaster1.xml"/></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손해보험 첫 번째 강의입니다. 불이 나서 내 건물이 손상된 경우와, 내 건물에서 시작된 불 때문에 다른 사람이 피해를 입은 경우는 서로 다른 보장입니다. 이번 시간에는 재산 자체의 손해와 타인에 대한 배상책임을 구분하는 것부터 시작하겠습니다.</a:t>
            </a:r>
          </a:p>
          <a:p xmlns:a="http://schemas.openxmlformats.org/drawingml/2006/main">
            <a:r>
              <a:t/>
            </a:r>
          </a:p>
          <a:p xmlns:a="http://schemas.openxmlformats.org/drawingml/2006/main">
            <a:r>
              <a:t>화재보험의 손해와 비용, 보험금 계산을 먼저 익힌 뒤 해상보험과 여러 특종보험을 살펴봅니다. 계약 이름만 외우지 말고 무엇을 대상으로 하는지, 어떤 사고를 보장하는지, 얼마까지 계산하는지를 연결해 보세요.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보험개발원 화재보험 안내</a:t>
            </a:r>
          </a:p>
          <a:p xmlns:a="http://schemas.openxmlformats.org/drawingml/2006/main">
            <a:r>
              <a:t>https://www.kidi.or.kr/user/nd46325.do?menuCode=engsite</a:t>
            </a:r>
          </a:p>
          <a:p xmlns:a="http://schemas.openxmlformats.org/drawingml/2006/main">
            <a:r>
              <a:t/>
            </a:r>
          </a:p>
          <a:p xmlns:a="http://schemas.openxmlformats.org/drawingml/2006/main">
            <a:r>
              <a:t>미쓰이스미토모해상 화재보험 보통약관</a:t>
            </a:r>
          </a:p>
          <a:p xmlns:a="http://schemas.openxmlformats.org/drawingml/2006/main">
            <a:r>
              <a:t>https://ms-ins.co.kr/kor/resources/data/on_sale/202001/2_4.pdf</a:t>
            </a:r>
          </a:p>
          <a:p xmlns:a="http://schemas.openxmlformats.org/drawingml/2006/main">
            <a:r>
              <a:t/>
            </a:r>
          </a:p>
          <a:p xmlns:a="http://schemas.openxmlformats.org/drawingml/2006/main">
            <a:r>
              <a:t>한국화재보험협회 특약부화재보험 안내</a:t>
            </a:r>
          </a:p>
          <a:p xmlns:a="http://schemas.openxmlformats.org/drawingml/2006/main">
            <a:r>
              <a:t>https://kfpa.or.kr/?menucode=10100&amp;tab=chk5&amp;tmenu=mainwork</a:t>
            </a:r>
          </a:p>
          <a:p xmlns:a="http://schemas.openxmlformats.org/drawingml/2006/main">
            <a:r>
              <a:t/>
            </a:r>
          </a:p>
          <a:p xmlns:a="http://schemas.openxmlformats.org/drawingml/2006/main">
            <a:r>
              <a:t>화재보험법 시행령 특수건물 기준</a:t>
            </a:r>
          </a:p>
          <a:p xmlns:a="http://schemas.openxmlformats.org/drawingml/2006/main">
            <a:r>
              <a:t>https://www.law.go.kr/LSW/lsLawLinkInfo.do?chrClsCd=010202&amp;lsJoLnkSeq=900777343</a:t>
            </a:r>
          </a:p>
          <a:p xmlns:a="http://schemas.openxmlformats.org/drawingml/2006/main">
            <a:r>
              <a:t/>
            </a:r>
          </a:p>
          <a:p xmlns:a="http://schemas.openxmlformats.org/drawingml/2006/main">
            <a:r>
              <a:t>행정안전부 정책보험 안내</a:t>
            </a:r>
          </a:p>
          <a:p xmlns:a="http://schemas.openxmlformats.org/drawingml/2006/main">
            <a:r>
              <a:t>https://www.mois.go.kr/frt/bbs/type002/commonSelectBoardArticle.do?bbsId=BBSMSTR_000000000215&amp;nttId=120754</a:t>
            </a:r>
          </a:p>
          <a:p xmlns:a="http://schemas.openxmlformats.org/drawingml/2006/main">
            <a:r>
              <a:t/>
            </a:r>
          </a:p>
          <a:p xmlns:a="http://schemas.openxmlformats.org/drawingml/2006/main">
            <a:r>
              <a:t>보험개발원 배상책임보험 안내</a:t>
            </a:r>
          </a:p>
          <a:p xmlns:a="http://schemas.openxmlformats.org/drawingml/2006/main">
            <a:r>
              <a:t>https://www.kidi.or.kr/user/nd95730.do?menuCode=engsite</a:t>
            </a:r>
          </a:p>
          <a:p xmlns:a="http://schemas.openxmlformats.org/drawingml/2006/main">
            <a:r>
              <a:t/>
            </a:r>
          </a:p>
          <a:p xmlns:a="http://schemas.openxmlformats.org/drawingml/2006/main">
            <a:r>
              <a:t>생활법령정보 체육시설 보험 가입</a:t>
            </a:r>
          </a:p>
          <a:p xmlns:a="http://schemas.openxmlformats.org/drawingml/2006/main">
            <a:r>
              <a:t>https://easylaw.go.kr/CSP/CnpClsMainBtr.laf?ccfNo=4&amp;cciNo=3&amp;cnpClsNo=2&amp;csmSeq=1453&amp;popMenu=ov</a:t>
            </a:r>
          </a:p>
          <a:p xmlns:a="http://schemas.openxmlformats.org/drawingml/2006/main">
            <a:r>
              <a:t/>
            </a:r>
          </a:p>
          <a:p xmlns:a="http://schemas.openxmlformats.org/drawingml/2006/main">
            <a:r>
              <a:t>삼성화재 도난위험 특별약관 예시</a:t>
            </a:r>
          </a:p>
          <a:p xmlns:a="http://schemas.openxmlformats.org/drawingml/2006/main">
            <a:r>
              <a:t>https://ir.samsungfire.com/product/leaflet/P02_06_01_126_20210117.pdf</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주택물건에는 단독주택과 아파트 등 주거용 건물이 대표적으로 포함됩니다. 일부 주택 병용 용도는 요율 규정의 범위에서 인정되지만, 실제 사용하는 용도를 알리지 않고 주소만 적으면 된다는 뜻은 아닙니다.</a:t>
            </a:r>
          </a:p>
          <a:p xmlns:a="http://schemas.openxmlformats.org/drawingml/2006/main">
            <a:r>
              <a:t/>
            </a:r>
          </a:p>
          <a:p xmlns:a="http://schemas.openxmlformats.org/drawingml/2006/main">
            <a:r>
              <a:t>일반물건은 주택과 공장으로 분류하지 않는 물건입니다. 사무실과 창고, 오피스텔과 기숙사 등을 학습 예로 들 수 있습니다. 다만 실제 계약에서는 건물 용도와 수용 상태에 따른 분류를 확인합니다.</a:t>
            </a:r>
          </a:p>
          <a:p xmlns:a="http://schemas.openxmlformats.org/drawingml/2006/main">
            <a:r>
              <a:t/>
            </a:r>
          </a:p>
          <a:p xmlns:a="http://schemas.openxmlformats.org/drawingml/2006/main">
            <a:r>
              <a:t>공장물건은 공장과 그 구내 관련 시설 등을 말합니다. 공장 구내의 기숙사처럼 같은 이름의 시설도 위치와 용도에 따라 달라질 수 있습니다. 주택이 언제나 가장 싼 보험료라고 단정하기보다 구조와 위험 요소를 함께 보세요.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보험개발원 화재보험 안내</a:t>
            </a:r>
          </a:p>
          <a:p xmlns:a="http://schemas.openxmlformats.org/drawingml/2006/main">
            <a:r>
              <a:t>https://www.kidi.or.kr/user/nd46325.do?menuCode=engsite</a:t>
            </a:r>
          </a:p>
          <a:p xmlns:a="http://schemas.openxmlformats.org/drawingml/2006/main">
            <a:r>
              <a:t/>
            </a:r>
          </a:p>
          <a:p xmlns:a="http://schemas.openxmlformats.org/drawingml/2006/main">
            <a:r>
              <a:t>미쓰이스미토모해상 화재보험 보통약관</a:t>
            </a:r>
          </a:p>
          <a:p xmlns:a="http://schemas.openxmlformats.org/drawingml/2006/main">
            <a:r>
              <a:t>https://ms-ins.co.kr/kor/resources/data/on_sale/202001/2_4.pdf</a:t>
            </a:r>
          </a:p>
          <a:p xmlns:a="http://schemas.openxmlformats.org/drawingml/2006/main">
            <a:r>
              <a:t/>
            </a:r>
          </a:p>
          <a:p xmlns:a="http://schemas.openxmlformats.org/drawingml/2006/main">
            <a:r>
              <a:t>한국화재보험협회 특약부화재보험 안내</a:t>
            </a:r>
          </a:p>
          <a:p xmlns:a="http://schemas.openxmlformats.org/drawingml/2006/main">
            <a:r>
              <a:t>https://kfpa.or.kr/?menucode=10100&amp;tab=chk5&amp;tmenu=mainwork</a:t>
            </a:r>
          </a:p>
          <a:p xmlns:a="http://schemas.openxmlformats.org/drawingml/2006/main">
            <a:r>
              <a:t/>
            </a:r>
          </a:p>
          <a:p xmlns:a="http://schemas.openxmlformats.org/drawingml/2006/main">
            <a:r>
              <a:t>화재보험법 시행령 특수건물 기준</a:t>
            </a:r>
          </a:p>
          <a:p xmlns:a="http://schemas.openxmlformats.org/drawingml/2006/main">
            <a:r>
              <a:t>https://www.law.go.kr/LSW/lsLawLinkInfo.do?chrClsCd=010202&amp;lsJoLnkSeq=900777343</a:t>
            </a:r>
          </a:p>
          <a:p xmlns:a="http://schemas.openxmlformats.org/drawingml/2006/main">
            <a:r>
              <a:t/>
            </a:r>
          </a:p>
          <a:p xmlns:a="http://schemas.openxmlformats.org/drawingml/2006/main">
            <a:r>
              <a:t>행정안전부 정책보험 안내</a:t>
            </a:r>
          </a:p>
          <a:p xmlns:a="http://schemas.openxmlformats.org/drawingml/2006/main">
            <a:r>
              <a:t>https://www.mois.go.kr/frt/bbs/type002/commonSelectBoardArticle.do?bbsId=BBSMSTR_000000000215&amp;nttId=120754</a:t>
            </a:r>
          </a:p>
          <a:p xmlns:a="http://schemas.openxmlformats.org/drawingml/2006/main">
            <a:r>
              <a:t/>
            </a:r>
          </a:p>
          <a:p xmlns:a="http://schemas.openxmlformats.org/drawingml/2006/main">
            <a:r>
              <a:t>보험개발원 배상책임보험 안내</a:t>
            </a:r>
          </a:p>
          <a:p xmlns:a="http://schemas.openxmlformats.org/drawingml/2006/main">
            <a:r>
              <a:t>https://www.kidi.or.kr/user/nd95730.do?menuCode=engsite</a:t>
            </a:r>
          </a:p>
          <a:p xmlns:a="http://schemas.openxmlformats.org/drawingml/2006/main">
            <a:r>
              <a:t/>
            </a:r>
          </a:p>
          <a:p xmlns:a="http://schemas.openxmlformats.org/drawingml/2006/main">
            <a:r>
              <a:t>생활법령정보 체육시설 보험 가입</a:t>
            </a:r>
          </a:p>
          <a:p xmlns:a="http://schemas.openxmlformats.org/drawingml/2006/main">
            <a:r>
              <a:t>https://easylaw.go.kr/CSP/CnpClsMainBtr.laf?ccfNo=4&amp;cciNo=3&amp;cnpClsNo=2&amp;csmSeq=1453&amp;popMenu=ov</a:t>
            </a:r>
          </a:p>
          <a:p xmlns:a="http://schemas.openxmlformats.org/drawingml/2006/main">
            <a:r>
              <a:t/>
            </a:r>
          </a:p>
          <a:p xmlns:a="http://schemas.openxmlformats.org/drawingml/2006/main">
            <a:r>
              <a:t>삼성화재 도난위험 특별약관 예시</a:t>
            </a:r>
          </a:p>
          <a:p xmlns:a="http://schemas.openxmlformats.org/drawingml/2006/main">
            <a:r>
              <a:t>https://ir.samsungfire.com/product/leaflet/P02_06_01_126_20210117.pdf</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화재보험의 기본은 화재와 낙뢰 등 약관이 정한 사고로 보험의 목적에 생긴 손해입니다. 불 때문에 직접 타 버린 경우뿐 아니라 소방과 피난 과정의 손해도 함께 공부합니다.</a:t>
            </a:r>
          </a:p>
          <a:p xmlns:a="http://schemas.openxmlformats.org/drawingml/2006/main">
            <a:r>
              <a:t/>
            </a:r>
          </a:p>
          <a:p xmlns:a="http://schemas.openxmlformats.org/drawingml/2006/main">
            <a:r>
              <a:t>주택화재보험은 폭발과 파열을 보통약관에서 다루는 구조가 대표적입니다. 일반물건과 공장에서는 관련 특약을 확인합니다. 폭발 손해는 어떤 보험에서도 보장하지 않는다는 식으로 보통약관의 범위를 전체 상품의 한계로 확대하면 안 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보험개발원 화재보험 안내</a:t>
            </a:r>
          </a:p>
          <a:p xmlns:a="http://schemas.openxmlformats.org/drawingml/2006/main">
            <a:r>
              <a:t>https://www.kidi.or.kr/user/nd46325.do?menuCode=engsite</a:t>
            </a:r>
          </a:p>
          <a:p xmlns:a="http://schemas.openxmlformats.org/drawingml/2006/main">
            <a:r>
              <a:t/>
            </a:r>
          </a:p>
          <a:p xmlns:a="http://schemas.openxmlformats.org/drawingml/2006/main">
            <a:r>
              <a:t>미쓰이스미토모해상 화재보험 보통약관</a:t>
            </a:r>
          </a:p>
          <a:p xmlns:a="http://schemas.openxmlformats.org/drawingml/2006/main">
            <a:r>
              <a:t>https://ms-ins.co.kr/kor/resources/data/on_sale/202001/2_4.pdf</a:t>
            </a:r>
          </a:p>
          <a:p xmlns:a="http://schemas.openxmlformats.org/drawingml/2006/main">
            <a:r>
              <a:t/>
            </a:r>
          </a:p>
          <a:p xmlns:a="http://schemas.openxmlformats.org/drawingml/2006/main">
            <a:r>
              <a:t>한국화재보험협회 특약부화재보험 안내</a:t>
            </a:r>
          </a:p>
          <a:p xmlns:a="http://schemas.openxmlformats.org/drawingml/2006/main">
            <a:r>
              <a:t>https://kfpa.or.kr/?menucode=10100&amp;tab=chk5&amp;tmenu=mainwork</a:t>
            </a:r>
          </a:p>
          <a:p xmlns:a="http://schemas.openxmlformats.org/drawingml/2006/main">
            <a:r>
              <a:t/>
            </a:r>
          </a:p>
          <a:p xmlns:a="http://schemas.openxmlformats.org/drawingml/2006/main">
            <a:r>
              <a:t>화재보험법 시행령 특수건물 기준</a:t>
            </a:r>
          </a:p>
          <a:p xmlns:a="http://schemas.openxmlformats.org/drawingml/2006/main">
            <a:r>
              <a:t>https://www.law.go.kr/LSW/lsLawLinkInfo.do?chrClsCd=010202&amp;lsJoLnkSeq=900777343</a:t>
            </a:r>
          </a:p>
          <a:p xmlns:a="http://schemas.openxmlformats.org/drawingml/2006/main">
            <a:r>
              <a:t/>
            </a:r>
          </a:p>
          <a:p xmlns:a="http://schemas.openxmlformats.org/drawingml/2006/main">
            <a:r>
              <a:t>행정안전부 정책보험 안내</a:t>
            </a:r>
          </a:p>
          <a:p xmlns:a="http://schemas.openxmlformats.org/drawingml/2006/main">
            <a:r>
              <a:t>https://www.mois.go.kr/frt/bbs/type002/commonSelectBoardArticle.do?bbsId=BBSMSTR_000000000215&amp;nttId=120754</a:t>
            </a:r>
          </a:p>
          <a:p xmlns:a="http://schemas.openxmlformats.org/drawingml/2006/main">
            <a:r>
              <a:t/>
            </a:r>
          </a:p>
          <a:p xmlns:a="http://schemas.openxmlformats.org/drawingml/2006/main">
            <a:r>
              <a:t>보험개발원 배상책임보험 안내</a:t>
            </a:r>
          </a:p>
          <a:p xmlns:a="http://schemas.openxmlformats.org/drawingml/2006/main">
            <a:r>
              <a:t>https://www.kidi.or.kr/user/nd95730.do?menuCode=engsite</a:t>
            </a:r>
          </a:p>
          <a:p xmlns:a="http://schemas.openxmlformats.org/drawingml/2006/main">
            <a:r>
              <a:t/>
            </a:r>
          </a:p>
          <a:p xmlns:a="http://schemas.openxmlformats.org/drawingml/2006/main">
            <a:r>
              <a:t>생활법령정보 체육시설 보험 가입</a:t>
            </a:r>
          </a:p>
          <a:p xmlns:a="http://schemas.openxmlformats.org/drawingml/2006/main">
            <a:r>
              <a:t>https://easylaw.go.kr/CSP/CnpClsMainBtr.laf?ccfNo=4&amp;cciNo=3&amp;cnpClsNo=2&amp;csmSeq=1453&amp;popMenu=ov</a:t>
            </a:r>
          </a:p>
          <a:p xmlns:a="http://schemas.openxmlformats.org/drawingml/2006/main">
            <a:r>
              <a:t/>
            </a:r>
          </a:p>
          <a:p xmlns:a="http://schemas.openxmlformats.org/drawingml/2006/main">
            <a:r>
              <a:t>삼성화재 도난위험 특별약관 예시</a:t>
            </a:r>
          </a:p>
          <a:p xmlns:a="http://schemas.openxmlformats.org/drawingml/2006/main">
            <a:r>
              <a:t>https://ir.samsungfire.com/product/leaflet/P02_06_01_126_20210117.pdf</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직접손해는 화재로 물건이 타거나 손상된 경우입니다. 보상대상으로 가입한 건물이나 동산인지 먼저 확인해야 합니다. 사고현장에 있었다는 이유만으로 모든 물건이 자동 가입되는 것은 아닙니다.</a:t>
            </a:r>
          </a:p>
          <a:p xmlns:a="http://schemas.openxmlformats.org/drawingml/2006/main">
            <a:r>
              <a:t/>
            </a:r>
          </a:p>
          <a:p xmlns:a="http://schemas.openxmlformats.org/drawingml/2006/main">
            <a:r>
              <a:t>소방손해는 불을 끄는 과정에서 발생한 손해입니다. 소방용 물이나 소화 작업으로 물건이 손상된 경우를 떠올려 보세요. 화재 진압과 관련된 손해라는 연결이 중요합니다.</a:t>
            </a:r>
          </a:p>
          <a:p xmlns:a="http://schemas.openxmlformats.org/drawingml/2006/main">
            <a:r>
              <a:t/>
            </a:r>
          </a:p>
          <a:p xmlns:a="http://schemas.openxmlformats.org/drawingml/2006/main">
            <a:r>
              <a:t>피난손해는 피난 과정의 손해와 약관이 정한 피난지에서의 손해를 포함합니다. 보통약관의 대표 기준은 피난지에서 오 일 동안 발생한 직접손해와 소방손해입니다. 피난지에서의 모든 원인에 의한 손해를 오 일간 보장한다는 뜻은 아닙니다.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보험개발원 화재보험 안내</a:t>
            </a:r>
          </a:p>
          <a:p xmlns:a="http://schemas.openxmlformats.org/drawingml/2006/main">
            <a:r>
              <a:t>https://www.kidi.or.kr/user/nd46325.do?menuCode=engsite</a:t>
            </a:r>
          </a:p>
          <a:p xmlns:a="http://schemas.openxmlformats.org/drawingml/2006/main">
            <a:r>
              <a:t/>
            </a:r>
          </a:p>
          <a:p xmlns:a="http://schemas.openxmlformats.org/drawingml/2006/main">
            <a:r>
              <a:t>미쓰이스미토모해상 화재보험 보통약관</a:t>
            </a:r>
          </a:p>
          <a:p xmlns:a="http://schemas.openxmlformats.org/drawingml/2006/main">
            <a:r>
              <a:t>https://ms-ins.co.kr/kor/resources/data/on_sale/202001/2_4.pdf</a:t>
            </a:r>
          </a:p>
          <a:p xmlns:a="http://schemas.openxmlformats.org/drawingml/2006/main">
            <a:r>
              <a:t/>
            </a:r>
          </a:p>
          <a:p xmlns:a="http://schemas.openxmlformats.org/drawingml/2006/main">
            <a:r>
              <a:t>한국화재보험협회 특약부화재보험 안내</a:t>
            </a:r>
          </a:p>
          <a:p xmlns:a="http://schemas.openxmlformats.org/drawingml/2006/main">
            <a:r>
              <a:t>https://kfpa.or.kr/?menucode=10100&amp;tab=chk5&amp;tmenu=mainwork</a:t>
            </a:r>
          </a:p>
          <a:p xmlns:a="http://schemas.openxmlformats.org/drawingml/2006/main">
            <a:r>
              <a:t/>
            </a:r>
          </a:p>
          <a:p xmlns:a="http://schemas.openxmlformats.org/drawingml/2006/main">
            <a:r>
              <a:t>화재보험법 시행령 특수건물 기준</a:t>
            </a:r>
          </a:p>
          <a:p xmlns:a="http://schemas.openxmlformats.org/drawingml/2006/main">
            <a:r>
              <a:t>https://www.law.go.kr/LSW/lsLawLinkInfo.do?chrClsCd=010202&amp;lsJoLnkSeq=900777343</a:t>
            </a:r>
          </a:p>
          <a:p xmlns:a="http://schemas.openxmlformats.org/drawingml/2006/main">
            <a:r>
              <a:t/>
            </a:r>
          </a:p>
          <a:p xmlns:a="http://schemas.openxmlformats.org/drawingml/2006/main">
            <a:r>
              <a:t>행정안전부 정책보험 안내</a:t>
            </a:r>
          </a:p>
          <a:p xmlns:a="http://schemas.openxmlformats.org/drawingml/2006/main">
            <a:r>
              <a:t>https://www.mois.go.kr/frt/bbs/type002/commonSelectBoardArticle.do?bbsId=BBSMSTR_000000000215&amp;nttId=120754</a:t>
            </a:r>
          </a:p>
          <a:p xmlns:a="http://schemas.openxmlformats.org/drawingml/2006/main">
            <a:r>
              <a:t/>
            </a:r>
          </a:p>
          <a:p xmlns:a="http://schemas.openxmlformats.org/drawingml/2006/main">
            <a:r>
              <a:t>보험개발원 배상책임보험 안내</a:t>
            </a:r>
          </a:p>
          <a:p xmlns:a="http://schemas.openxmlformats.org/drawingml/2006/main">
            <a:r>
              <a:t>https://www.kidi.or.kr/user/nd95730.do?menuCode=engsite</a:t>
            </a:r>
          </a:p>
          <a:p xmlns:a="http://schemas.openxmlformats.org/drawingml/2006/main">
            <a:r>
              <a:t/>
            </a:r>
          </a:p>
          <a:p xmlns:a="http://schemas.openxmlformats.org/drawingml/2006/main">
            <a:r>
              <a:t>생활법령정보 체육시설 보험 가입</a:t>
            </a:r>
          </a:p>
          <a:p xmlns:a="http://schemas.openxmlformats.org/drawingml/2006/main">
            <a:r>
              <a:t>https://easylaw.go.kr/CSP/CnpClsMainBtr.laf?ccfNo=4&amp;cciNo=3&amp;cnpClsNo=2&amp;csmSeq=1453&amp;popMenu=ov</a:t>
            </a:r>
          </a:p>
          <a:p xmlns:a="http://schemas.openxmlformats.org/drawingml/2006/main">
            <a:r>
              <a:t/>
            </a:r>
          </a:p>
          <a:p xmlns:a="http://schemas.openxmlformats.org/drawingml/2006/main">
            <a:r>
              <a:t>삼성화재 도난위험 특별약관 예시</a:t>
            </a:r>
          </a:p>
          <a:p xmlns:a="http://schemas.openxmlformats.org/drawingml/2006/main">
            <a:r>
              <a:t>https://ir.samsungfire.com/product/leaflet/P02_06_01_126_20210117.pdf</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잔존물 제거비용은 사고현장에서 잔해를 해체하고 청소하며 차에 싣는 비용입니다. 차에 실은 뒤의 폐기물 처리비용이나 오염물질 제거비용을 전부 포함하는 개념은 아닙니다.</a:t>
            </a:r>
          </a:p>
          <a:p xmlns:a="http://schemas.openxmlformats.org/drawingml/2006/main">
            <a:r>
              <a:t/>
            </a:r>
          </a:p>
          <a:p xmlns:a="http://schemas.openxmlformats.org/drawingml/2006/main">
            <a:r>
              <a:t>손해방지비용은 손해의 방지와 경감을 위해 쓴 필요하거나 유익한 비용입니다. 비용이라는 이유로 금액이 언제나 적다고 판단하지 않습니다. 보상 여부는 약관의 요건에 따릅니다.</a:t>
            </a:r>
          </a:p>
          <a:p xmlns:a="http://schemas.openxmlformats.org/drawingml/2006/main">
            <a:r>
              <a:t/>
            </a:r>
          </a:p>
          <a:p xmlns:a="http://schemas.openxmlformats.org/drawingml/2006/main">
            <a:r>
              <a:t>대위권 보전비용은 제삼자에 대한 배상 청구권을 지키거나 행사하기 위한 비용입니다. 잔존물 보전비용은 회사의 잔존물 취득 등 정해진 조건도 확인합니다.</a:t>
            </a:r>
          </a:p>
          <a:p xmlns:a="http://schemas.openxmlformats.org/drawingml/2006/main">
            <a:r>
              <a:t/>
            </a:r>
          </a:p>
          <a:p xmlns:a="http://schemas.openxmlformats.org/drawingml/2006/main">
            <a:r>
              <a:t>기타 협력비용은 회사의 요구에 협력하기 위해 쓴 필요하거나 유익한 비용입니다. 각 비용의 범위와 계산방식이 다르므로 이름만 보고 모두 동일한 한도를 적용하지 마세요.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보험개발원 화재보험 안내</a:t>
            </a:r>
          </a:p>
          <a:p xmlns:a="http://schemas.openxmlformats.org/drawingml/2006/main">
            <a:r>
              <a:t>https://www.kidi.or.kr/user/nd46325.do?menuCode=engsite</a:t>
            </a:r>
          </a:p>
          <a:p xmlns:a="http://schemas.openxmlformats.org/drawingml/2006/main">
            <a:r>
              <a:t/>
            </a:r>
          </a:p>
          <a:p xmlns:a="http://schemas.openxmlformats.org/drawingml/2006/main">
            <a:r>
              <a:t>미쓰이스미토모해상 화재보험 보통약관</a:t>
            </a:r>
          </a:p>
          <a:p xmlns:a="http://schemas.openxmlformats.org/drawingml/2006/main">
            <a:r>
              <a:t>https://ms-ins.co.kr/kor/resources/data/on_sale/202001/2_4.pdf</a:t>
            </a:r>
          </a:p>
          <a:p xmlns:a="http://schemas.openxmlformats.org/drawingml/2006/main">
            <a:r>
              <a:t/>
            </a:r>
          </a:p>
          <a:p xmlns:a="http://schemas.openxmlformats.org/drawingml/2006/main">
            <a:r>
              <a:t>한국화재보험협회 특약부화재보험 안내</a:t>
            </a:r>
          </a:p>
          <a:p xmlns:a="http://schemas.openxmlformats.org/drawingml/2006/main">
            <a:r>
              <a:t>https://kfpa.or.kr/?menucode=10100&amp;tab=chk5&amp;tmenu=mainwork</a:t>
            </a:r>
          </a:p>
          <a:p xmlns:a="http://schemas.openxmlformats.org/drawingml/2006/main">
            <a:r>
              <a:t/>
            </a:r>
          </a:p>
          <a:p xmlns:a="http://schemas.openxmlformats.org/drawingml/2006/main">
            <a:r>
              <a:t>화재보험법 시행령 특수건물 기준</a:t>
            </a:r>
          </a:p>
          <a:p xmlns:a="http://schemas.openxmlformats.org/drawingml/2006/main">
            <a:r>
              <a:t>https://www.law.go.kr/LSW/lsLawLinkInfo.do?chrClsCd=010202&amp;lsJoLnkSeq=900777343</a:t>
            </a:r>
          </a:p>
          <a:p xmlns:a="http://schemas.openxmlformats.org/drawingml/2006/main">
            <a:r>
              <a:t/>
            </a:r>
          </a:p>
          <a:p xmlns:a="http://schemas.openxmlformats.org/drawingml/2006/main">
            <a:r>
              <a:t>행정안전부 정책보험 안내</a:t>
            </a:r>
          </a:p>
          <a:p xmlns:a="http://schemas.openxmlformats.org/drawingml/2006/main">
            <a:r>
              <a:t>https://www.mois.go.kr/frt/bbs/type002/commonSelectBoardArticle.do?bbsId=BBSMSTR_000000000215&amp;nttId=120754</a:t>
            </a:r>
          </a:p>
          <a:p xmlns:a="http://schemas.openxmlformats.org/drawingml/2006/main">
            <a:r>
              <a:t/>
            </a:r>
          </a:p>
          <a:p xmlns:a="http://schemas.openxmlformats.org/drawingml/2006/main">
            <a:r>
              <a:t>보험개발원 배상책임보험 안내</a:t>
            </a:r>
          </a:p>
          <a:p xmlns:a="http://schemas.openxmlformats.org/drawingml/2006/main">
            <a:r>
              <a:t>https://www.kidi.or.kr/user/nd95730.do?menuCode=engsite</a:t>
            </a:r>
          </a:p>
          <a:p xmlns:a="http://schemas.openxmlformats.org/drawingml/2006/main">
            <a:r>
              <a:t/>
            </a:r>
          </a:p>
          <a:p xmlns:a="http://schemas.openxmlformats.org/drawingml/2006/main">
            <a:r>
              <a:t>생활법령정보 체육시설 보험 가입</a:t>
            </a:r>
          </a:p>
          <a:p xmlns:a="http://schemas.openxmlformats.org/drawingml/2006/main">
            <a:r>
              <a:t>https://easylaw.go.kr/CSP/CnpClsMainBtr.laf?ccfNo=4&amp;cciNo=3&amp;cnpClsNo=2&amp;csmSeq=1453&amp;popMenu=ov</a:t>
            </a:r>
          </a:p>
          <a:p xmlns:a="http://schemas.openxmlformats.org/drawingml/2006/main">
            <a:r>
              <a:t/>
            </a:r>
          </a:p>
          <a:p xmlns:a="http://schemas.openxmlformats.org/drawingml/2006/main">
            <a:r>
              <a:t>삼성화재 도난위험 특별약관 예시</a:t>
            </a:r>
          </a:p>
          <a:p xmlns:a="http://schemas.openxmlformats.org/drawingml/2006/main">
            <a:r>
              <a:t>https://ir.samsungfire.com/product/leaflet/P02_06_01_126_20210117.pdf</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잔존물 제거비용은 두 번 한도를 확인합니다. 먼저 보상대상 손해액의 십 퍼센트를 초과할 수 없다는 기준을 적용합니다. 실제 지출액과 이 한도 중 적용 가능한 금액을 확인합니다.</a:t>
            </a:r>
          </a:p>
          <a:p xmlns:a="http://schemas.openxmlformats.org/drawingml/2006/main">
            <a:r>
              <a:t/>
            </a:r>
          </a:p>
          <a:p xmlns:a="http://schemas.openxmlformats.org/drawingml/2006/main">
            <a:r>
              <a:t>다음으로 재산손해 보험금과 잔존물 제거비용을 합한 금액이 보험가입금액을 넘지 않는지 확인합니다. 첫 번째 십 퍼센트 계산만 맞아도 두 번째 한도를 빠뜨리면 정답이 달라집니다.</a:t>
            </a:r>
          </a:p>
          <a:p xmlns:a="http://schemas.openxmlformats.org/drawingml/2006/main">
            <a:r>
              <a:t/>
            </a:r>
          </a:p>
          <a:p xmlns:a="http://schemas.openxmlformats.org/drawingml/2006/main">
            <a:r>
              <a:t>잔존물 제거는 약관이 정한 작업 범위에 한정됩니다. 임시로 다른 곳에 거주하는 비용 등은 별도 담보를 확인해야 합니다. 보통약관에서 제외된 비용도 다른 특약이 있는지까지 구분해 설명하세요.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보험개발원 화재보험 안내</a:t>
            </a:r>
          </a:p>
          <a:p xmlns:a="http://schemas.openxmlformats.org/drawingml/2006/main">
            <a:r>
              <a:t>https://www.kidi.or.kr/user/nd46325.do?menuCode=engsite</a:t>
            </a:r>
          </a:p>
          <a:p xmlns:a="http://schemas.openxmlformats.org/drawingml/2006/main">
            <a:r>
              <a:t/>
            </a:r>
          </a:p>
          <a:p xmlns:a="http://schemas.openxmlformats.org/drawingml/2006/main">
            <a:r>
              <a:t>미쓰이스미토모해상 화재보험 보통약관</a:t>
            </a:r>
          </a:p>
          <a:p xmlns:a="http://schemas.openxmlformats.org/drawingml/2006/main">
            <a:r>
              <a:t>https://ms-ins.co.kr/kor/resources/data/on_sale/202001/2_4.pdf</a:t>
            </a:r>
          </a:p>
          <a:p xmlns:a="http://schemas.openxmlformats.org/drawingml/2006/main">
            <a:r>
              <a:t/>
            </a:r>
          </a:p>
          <a:p xmlns:a="http://schemas.openxmlformats.org/drawingml/2006/main">
            <a:r>
              <a:t>한국화재보험협회 특약부화재보험 안내</a:t>
            </a:r>
          </a:p>
          <a:p xmlns:a="http://schemas.openxmlformats.org/drawingml/2006/main">
            <a:r>
              <a:t>https://kfpa.or.kr/?menucode=10100&amp;tab=chk5&amp;tmenu=mainwork</a:t>
            </a:r>
          </a:p>
          <a:p xmlns:a="http://schemas.openxmlformats.org/drawingml/2006/main">
            <a:r>
              <a:t/>
            </a:r>
          </a:p>
          <a:p xmlns:a="http://schemas.openxmlformats.org/drawingml/2006/main">
            <a:r>
              <a:t>화재보험법 시행령 특수건물 기준</a:t>
            </a:r>
          </a:p>
          <a:p xmlns:a="http://schemas.openxmlformats.org/drawingml/2006/main">
            <a:r>
              <a:t>https://www.law.go.kr/LSW/lsLawLinkInfo.do?chrClsCd=010202&amp;lsJoLnkSeq=900777343</a:t>
            </a:r>
          </a:p>
          <a:p xmlns:a="http://schemas.openxmlformats.org/drawingml/2006/main">
            <a:r>
              <a:t/>
            </a:r>
          </a:p>
          <a:p xmlns:a="http://schemas.openxmlformats.org/drawingml/2006/main">
            <a:r>
              <a:t>행정안전부 정책보험 안내</a:t>
            </a:r>
          </a:p>
          <a:p xmlns:a="http://schemas.openxmlformats.org/drawingml/2006/main">
            <a:r>
              <a:t>https://www.mois.go.kr/frt/bbs/type002/commonSelectBoardArticle.do?bbsId=BBSMSTR_000000000215&amp;nttId=120754</a:t>
            </a:r>
          </a:p>
          <a:p xmlns:a="http://schemas.openxmlformats.org/drawingml/2006/main">
            <a:r>
              <a:t/>
            </a:r>
          </a:p>
          <a:p xmlns:a="http://schemas.openxmlformats.org/drawingml/2006/main">
            <a:r>
              <a:t>보험개발원 배상책임보험 안내</a:t>
            </a:r>
          </a:p>
          <a:p xmlns:a="http://schemas.openxmlformats.org/drawingml/2006/main">
            <a:r>
              <a:t>https://www.kidi.or.kr/user/nd95730.do?menuCode=engsite</a:t>
            </a:r>
          </a:p>
          <a:p xmlns:a="http://schemas.openxmlformats.org/drawingml/2006/main">
            <a:r>
              <a:t/>
            </a:r>
          </a:p>
          <a:p xmlns:a="http://schemas.openxmlformats.org/drawingml/2006/main">
            <a:r>
              <a:t>생활법령정보 체육시설 보험 가입</a:t>
            </a:r>
          </a:p>
          <a:p xmlns:a="http://schemas.openxmlformats.org/drawingml/2006/main">
            <a:r>
              <a:t>https://easylaw.go.kr/CSP/CnpClsMainBtr.laf?ccfNo=4&amp;cciNo=3&amp;cnpClsNo=2&amp;csmSeq=1453&amp;popMenu=ov</a:t>
            </a:r>
          </a:p>
          <a:p xmlns:a="http://schemas.openxmlformats.org/drawingml/2006/main">
            <a:r>
              <a:t/>
            </a:r>
          </a:p>
          <a:p xmlns:a="http://schemas.openxmlformats.org/drawingml/2006/main">
            <a:r>
              <a:t>삼성화재 도난위험 특별약관 예시</a:t>
            </a:r>
          </a:p>
          <a:p xmlns:a="http://schemas.openxmlformats.org/drawingml/2006/main">
            <a:r>
              <a:t>https://ir.samsungfire.com/product/leaflet/P02_06_01_126_20210117.pdf</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계산을 해 보겠습니다. 보험가액과 가입금액이 모두 이억 원이고 보상대상 재산손해가 일억 구천만 원입니다. 전부보험으로 비례감액이 없고 자기부담금도 없다고 가정합니다.</a:t>
            </a:r>
          </a:p>
          <a:p xmlns:a="http://schemas.openxmlformats.org/drawingml/2006/main">
            <a:r>
              <a:t/>
            </a:r>
          </a:p>
          <a:p xmlns:a="http://schemas.openxmlformats.org/drawingml/2006/main">
            <a:r>
              <a:t>실제 잔존물 제거비용은 삼천만 원입니다. 재산손해 일억 구천만 원의 십 퍼센트는 천구백만 원이므로 제거비용의 첫 번째 한도는 천구백만 원입니다.</a:t>
            </a:r>
          </a:p>
          <a:p xmlns:a="http://schemas.openxmlformats.org/drawingml/2006/main">
            <a:r>
              <a:t/>
            </a:r>
          </a:p>
          <a:p xmlns:a="http://schemas.openxmlformats.org/drawingml/2006/main">
            <a:r>
              <a:t>이를 재산손해와 더하면 이억 구백만 원이지만 가입금액 이억 원을 넘습니다. 최종 합계는 이억 원입니다. 재산손해 일억 구천만 원에 제거비용 천만 원이 추가되는 결과입니다. 계산 순서를 나누면 실수를 줄일 수 있습니다.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보험개발원 화재보험 안내</a:t>
            </a:r>
          </a:p>
          <a:p xmlns:a="http://schemas.openxmlformats.org/drawingml/2006/main">
            <a:r>
              <a:t>https://www.kidi.or.kr/user/nd46325.do?menuCode=engsite</a:t>
            </a:r>
          </a:p>
          <a:p xmlns:a="http://schemas.openxmlformats.org/drawingml/2006/main">
            <a:r>
              <a:t/>
            </a:r>
          </a:p>
          <a:p xmlns:a="http://schemas.openxmlformats.org/drawingml/2006/main">
            <a:r>
              <a:t>미쓰이스미토모해상 화재보험 보통약관</a:t>
            </a:r>
          </a:p>
          <a:p xmlns:a="http://schemas.openxmlformats.org/drawingml/2006/main">
            <a:r>
              <a:t>https://ms-ins.co.kr/kor/resources/data/on_sale/202001/2_4.pdf</a:t>
            </a:r>
          </a:p>
          <a:p xmlns:a="http://schemas.openxmlformats.org/drawingml/2006/main">
            <a:r>
              <a:t/>
            </a:r>
          </a:p>
          <a:p xmlns:a="http://schemas.openxmlformats.org/drawingml/2006/main">
            <a:r>
              <a:t>한국화재보험협회 특약부화재보험 안내</a:t>
            </a:r>
          </a:p>
          <a:p xmlns:a="http://schemas.openxmlformats.org/drawingml/2006/main">
            <a:r>
              <a:t>https://kfpa.or.kr/?menucode=10100&amp;tab=chk5&amp;tmenu=mainwork</a:t>
            </a:r>
          </a:p>
          <a:p xmlns:a="http://schemas.openxmlformats.org/drawingml/2006/main">
            <a:r>
              <a:t/>
            </a:r>
          </a:p>
          <a:p xmlns:a="http://schemas.openxmlformats.org/drawingml/2006/main">
            <a:r>
              <a:t>화재보험법 시행령 특수건물 기준</a:t>
            </a:r>
          </a:p>
          <a:p xmlns:a="http://schemas.openxmlformats.org/drawingml/2006/main">
            <a:r>
              <a:t>https://www.law.go.kr/LSW/lsLawLinkInfo.do?chrClsCd=010202&amp;lsJoLnkSeq=900777343</a:t>
            </a:r>
          </a:p>
          <a:p xmlns:a="http://schemas.openxmlformats.org/drawingml/2006/main">
            <a:r>
              <a:t/>
            </a:r>
          </a:p>
          <a:p xmlns:a="http://schemas.openxmlformats.org/drawingml/2006/main">
            <a:r>
              <a:t>행정안전부 정책보험 안내</a:t>
            </a:r>
          </a:p>
          <a:p xmlns:a="http://schemas.openxmlformats.org/drawingml/2006/main">
            <a:r>
              <a:t>https://www.mois.go.kr/frt/bbs/type002/commonSelectBoardArticle.do?bbsId=BBSMSTR_000000000215&amp;nttId=120754</a:t>
            </a:r>
          </a:p>
          <a:p xmlns:a="http://schemas.openxmlformats.org/drawingml/2006/main">
            <a:r>
              <a:t/>
            </a:r>
          </a:p>
          <a:p xmlns:a="http://schemas.openxmlformats.org/drawingml/2006/main">
            <a:r>
              <a:t>보험개발원 배상책임보험 안내</a:t>
            </a:r>
          </a:p>
          <a:p xmlns:a="http://schemas.openxmlformats.org/drawingml/2006/main">
            <a:r>
              <a:t>https://www.kidi.or.kr/user/nd95730.do?menuCode=engsite</a:t>
            </a:r>
          </a:p>
          <a:p xmlns:a="http://schemas.openxmlformats.org/drawingml/2006/main">
            <a:r>
              <a:t/>
            </a:r>
          </a:p>
          <a:p xmlns:a="http://schemas.openxmlformats.org/drawingml/2006/main">
            <a:r>
              <a:t>생활법령정보 체육시설 보험 가입</a:t>
            </a:r>
          </a:p>
          <a:p xmlns:a="http://schemas.openxmlformats.org/drawingml/2006/main">
            <a:r>
              <a:t>https://easylaw.go.kr/CSP/CnpClsMainBtr.laf?ccfNo=4&amp;cciNo=3&amp;cnpClsNo=2&amp;csmSeq=1453&amp;popMenu=ov</a:t>
            </a:r>
          </a:p>
          <a:p xmlns:a="http://schemas.openxmlformats.org/drawingml/2006/main">
            <a:r>
              <a:t/>
            </a:r>
          </a:p>
          <a:p xmlns:a="http://schemas.openxmlformats.org/drawingml/2006/main">
            <a:r>
              <a:t>삼성화재 도난위험 특별약관 예시</a:t>
            </a:r>
          </a:p>
          <a:p xmlns:a="http://schemas.openxmlformats.org/drawingml/2006/main">
            <a:r>
              <a:t>https://ir.samsungfire.com/product/leaflet/P02_06_01_126_20210117.pdf</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보험가액은 재산보험에서 피보험이익을 금전으로 평가한 기준입니다. 토지까지 포함한 부동산 매매가격을 건물 화재보험의 가액과 바로 같다고 보면 안 됩니다. 사고 당시 가치와 평가방법을 확인합니다.</a:t>
            </a:r>
          </a:p>
          <a:p xmlns:a="http://schemas.openxmlformats.org/drawingml/2006/main">
            <a:r>
              <a:t/>
            </a:r>
          </a:p>
          <a:p xmlns:a="http://schemas.openxmlformats.org/drawingml/2006/main">
            <a:r>
              <a:t>보험가입금액은 계약자와 회사가 정한 보상 한도입니다. 가입금액이 가액보다 작으면 일부보험이 되고 비례보상이 문제될 수 있습니다. 실제 손해액, 보험가액, 가입금액이라는 세 숫자를 나누어 적는 습관을 들이세요.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보험개발원 화재보험 안내</a:t>
            </a:r>
          </a:p>
          <a:p xmlns:a="http://schemas.openxmlformats.org/drawingml/2006/main">
            <a:r>
              <a:t>https://www.kidi.or.kr/user/nd46325.do?menuCode=engsite</a:t>
            </a:r>
          </a:p>
          <a:p xmlns:a="http://schemas.openxmlformats.org/drawingml/2006/main">
            <a:r>
              <a:t/>
            </a:r>
          </a:p>
          <a:p xmlns:a="http://schemas.openxmlformats.org/drawingml/2006/main">
            <a:r>
              <a:t>미쓰이스미토모해상 화재보험 보통약관</a:t>
            </a:r>
          </a:p>
          <a:p xmlns:a="http://schemas.openxmlformats.org/drawingml/2006/main">
            <a:r>
              <a:t>https://ms-ins.co.kr/kor/resources/data/on_sale/202001/2_4.pdf</a:t>
            </a:r>
          </a:p>
          <a:p xmlns:a="http://schemas.openxmlformats.org/drawingml/2006/main">
            <a:r>
              <a:t/>
            </a:r>
          </a:p>
          <a:p xmlns:a="http://schemas.openxmlformats.org/drawingml/2006/main">
            <a:r>
              <a:t>한국화재보험협회 특약부화재보험 안내</a:t>
            </a:r>
          </a:p>
          <a:p xmlns:a="http://schemas.openxmlformats.org/drawingml/2006/main">
            <a:r>
              <a:t>https://kfpa.or.kr/?menucode=10100&amp;tab=chk5&amp;tmenu=mainwork</a:t>
            </a:r>
          </a:p>
          <a:p xmlns:a="http://schemas.openxmlformats.org/drawingml/2006/main">
            <a:r>
              <a:t/>
            </a:r>
          </a:p>
          <a:p xmlns:a="http://schemas.openxmlformats.org/drawingml/2006/main">
            <a:r>
              <a:t>화재보험법 시행령 특수건물 기준</a:t>
            </a:r>
          </a:p>
          <a:p xmlns:a="http://schemas.openxmlformats.org/drawingml/2006/main">
            <a:r>
              <a:t>https://www.law.go.kr/LSW/lsLawLinkInfo.do?chrClsCd=010202&amp;lsJoLnkSeq=900777343</a:t>
            </a:r>
          </a:p>
          <a:p xmlns:a="http://schemas.openxmlformats.org/drawingml/2006/main">
            <a:r>
              <a:t/>
            </a:r>
          </a:p>
          <a:p xmlns:a="http://schemas.openxmlformats.org/drawingml/2006/main">
            <a:r>
              <a:t>행정안전부 정책보험 안내</a:t>
            </a:r>
          </a:p>
          <a:p xmlns:a="http://schemas.openxmlformats.org/drawingml/2006/main">
            <a:r>
              <a:t>https://www.mois.go.kr/frt/bbs/type002/commonSelectBoardArticle.do?bbsId=BBSMSTR_000000000215&amp;nttId=120754</a:t>
            </a:r>
          </a:p>
          <a:p xmlns:a="http://schemas.openxmlformats.org/drawingml/2006/main">
            <a:r>
              <a:t/>
            </a:r>
          </a:p>
          <a:p xmlns:a="http://schemas.openxmlformats.org/drawingml/2006/main">
            <a:r>
              <a:t>보험개발원 배상책임보험 안내</a:t>
            </a:r>
          </a:p>
          <a:p xmlns:a="http://schemas.openxmlformats.org/drawingml/2006/main">
            <a:r>
              <a:t>https://www.kidi.or.kr/user/nd95730.do?menuCode=engsite</a:t>
            </a:r>
          </a:p>
          <a:p xmlns:a="http://schemas.openxmlformats.org/drawingml/2006/main">
            <a:r>
              <a:t/>
            </a:r>
          </a:p>
          <a:p xmlns:a="http://schemas.openxmlformats.org/drawingml/2006/main">
            <a:r>
              <a:t>생활법령정보 체육시설 보험 가입</a:t>
            </a:r>
          </a:p>
          <a:p xmlns:a="http://schemas.openxmlformats.org/drawingml/2006/main">
            <a:r>
              <a:t>https://easylaw.go.kr/CSP/CnpClsMainBtr.laf?ccfNo=4&amp;cciNo=3&amp;cnpClsNo=2&amp;csmSeq=1453&amp;popMenu=ov</a:t>
            </a:r>
          </a:p>
          <a:p xmlns:a="http://schemas.openxmlformats.org/drawingml/2006/main">
            <a:r>
              <a:t/>
            </a:r>
          </a:p>
          <a:p xmlns:a="http://schemas.openxmlformats.org/drawingml/2006/main">
            <a:r>
              <a:t>삼성화재 도난위험 특별약관 예시</a:t>
            </a:r>
          </a:p>
          <a:p xmlns:a="http://schemas.openxmlformats.org/drawingml/2006/main">
            <a:r>
              <a:t>https://ir.samsungfire.com/product/leaflet/P02_06_01_126_20210117.pdf</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팔십 퍼센트 코인슈런스 기준은 가입금액이 보험가액의 팔십 퍼센트 이상이면 가입금액 등의 한도에서 손해액을 보상하는 구조입니다. 모든 재산에 자동 적용되는 법칙은 아닙니다. 일반물건도 건물과 동산의 적용이나 특약을 구분해 약관을 확인합니다.</a:t>
            </a:r>
          </a:p>
          <a:p xmlns:a="http://schemas.openxmlformats.org/drawingml/2006/main">
            <a:r>
              <a:t/>
            </a:r>
          </a:p>
          <a:p xmlns:a="http://schemas.openxmlformats.org/drawingml/2006/main">
            <a:r>
              <a:t>공장 등 일반적인 비례보상은 손해액에 가입금액을 보험가액으로 나눈 비율을 곱합니다. 실손보상 특약처럼 계산방법을 바꾸는 약정도 있습니다. 시험에서는 문제에 팔십 퍼센트 기준이 주어졌는지, 일반 비례보상인지부터 표시하세요.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보험개발원 화재보험 안내</a:t>
            </a:r>
          </a:p>
          <a:p xmlns:a="http://schemas.openxmlformats.org/drawingml/2006/main">
            <a:r>
              <a:t>https://www.kidi.or.kr/user/nd46325.do?menuCode=engsite</a:t>
            </a:r>
          </a:p>
          <a:p xmlns:a="http://schemas.openxmlformats.org/drawingml/2006/main">
            <a:r>
              <a:t/>
            </a:r>
          </a:p>
          <a:p xmlns:a="http://schemas.openxmlformats.org/drawingml/2006/main">
            <a:r>
              <a:t>미쓰이스미토모해상 화재보험 보통약관</a:t>
            </a:r>
          </a:p>
          <a:p xmlns:a="http://schemas.openxmlformats.org/drawingml/2006/main">
            <a:r>
              <a:t>https://ms-ins.co.kr/kor/resources/data/on_sale/202001/2_4.pdf</a:t>
            </a:r>
          </a:p>
          <a:p xmlns:a="http://schemas.openxmlformats.org/drawingml/2006/main">
            <a:r>
              <a:t/>
            </a:r>
          </a:p>
          <a:p xmlns:a="http://schemas.openxmlformats.org/drawingml/2006/main">
            <a:r>
              <a:t>한국화재보험협회 특약부화재보험 안내</a:t>
            </a:r>
          </a:p>
          <a:p xmlns:a="http://schemas.openxmlformats.org/drawingml/2006/main">
            <a:r>
              <a:t>https://kfpa.or.kr/?menucode=10100&amp;tab=chk5&amp;tmenu=mainwork</a:t>
            </a:r>
          </a:p>
          <a:p xmlns:a="http://schemas.openxmlformats.org/drawingml/2006/main">
            <a:r>
              <a:t/>
            </a:r>
          </a:p>
          <a:p xmlns:a="http://schemas.openxmlformats.org/drawingml/2006/main">
            <a:r>
              <a:t>화재보험법 시행령 특수건물 기준</a:t>
            </a:r>
          </a:p>
          <a:p xmlns:a="http://schemas.openxmlformats.org/drawingml/2006/main">
            <a:r>
              <a:t>https://www.law.go.kr/LSW/lsLawLinkInfo.do?chrClsCd=010202&amp;lsJoLnkSeq=900777343</a:t>
            </a:r>
          </a:p>
          <a:p xmlns:a="http://schemas.openxmlformats.org/drawingml/2006/main">
            <a:r>
              <a:t/>
            </a:r>
          </a:p>
          <a:p xmlns:a="http://schemas.openxmlformats.org/drawingml/2006/main">
            <a:r>
              <a:t>행정안전부 정책보험 안내</a:t>
            </a:r>
          </a:p>
          <a:p xmlns:a="http://schemas.openxmlformats.org/drawingml/2006/main">
            <a:r>
              <a:t>https://www.mois.go.kr/frt/bbs/type002/commonSelectBoardArticle.do?bbsId=BBSMSTR_000000000215&amp;nttId=120754</a:t>
            </a:r>
          </a:p>
          <a:p xmlns:a="http://schemas.openxmlformats.org/drawingml/2006/main">
            <a:r>
              <a:t/>
            </a:r>
          </a:p>
          <a:p xmlns:a="http://schemas.openxmlformats.org/drawingml/2006/main">
            <a:r>
              <a:t>보험개발원 배상책임보험 안내</a:t>
            </a:r>
          </a:p>
          <a:p xmlns:a="http://schemas.openxmlformats.org/drawingml/2006/main">
            <a:r>
              <a:t>https://www.kidi.or.kr/user/nd95730.do?menuCode=engsite</a:t>
            </a:r>
          </a:p>
          <a:p xmlns:a="http://schemas.openxmlformats.org/drawingml/2006/main">
            <a:r>
              <a:t/>
            </a:r>
          </a:p>
          <a:p xmlns:a="http://schemas.openxmlformats.org/drawingml/2006/main">
            <a:r>
              <a:t>생활법령정보 체육시설 보험 가입</a:t>
            </a:r>
          </a:p>
          <a:p xmlns:a="http://schemas.openxmlformats.org/drawingml/2006/main">
            <a:r>
              <a:t>https://easylaw.go.kr/CSP/CnpClsMainBtr.laf?ccfNo=4&amp;cciNo=3&amp;cnpClsNo=2&amp;csmSeq=1453&amp;popMenu=ov</a:t>
            </a:r>
          </a:p>
          <a:p xmlns:a="http://schemas.openxmlformats.org/drawingml/2006/main">
            <a:r>
              <a:t/>
            </a:r>
          </a:p>
          <a:p xmlns:a="http://schemas.openxmlformats.org/drawingml/2006/main">
            <a:r>
              <a:t>삼성화재 도난위험 특별약관 예시</a:t>
            </a:r>
          </a:p>
          <a:p xmlns:a="http://schemas.openxmlformats.org/drawingml/2006/main">
            <a:r>
              <a:t>https://ir.samsungfire.com/product/leaflet/P02_06_01_126_20210117.pdf</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팔십 퍼센트 기준을 적용하는 계약의 예입니다. 보험가액이 이억 원이므로 계산의 기준금액은 일억 육천만 원입니다. 먼저 이 숫자를 구해 놓으세요.</a:t>
            </a:r>
          </a:p>
          <a:p xmlns:a="http://schemas.openxmlformats.org/drawingml/2006/main">
            <a:r>
              <a:t/>
            </a:r>
          </a:p>
          <a:p xmlns:a="http://schemas.openxmlformats.org/drawingml/2006/main">
            <a:r>
              <a:t>가입금액은 팔천만 원이고 손해는 사천만 원입니다. 가입금액이 기준금액 일억 육천만 원보다 작으므로 손해액 전부를 지급하는 조건에 해당하지 않습니다.</a:t>
            </a:r>
          </a:p>
          <a:p xmlns:a="http://schemas.openxmlformats.org/drawingml/2006/main">
            <a:r>
              <a:t/>
            </a:r>
          </a:p>
          <a:p xmlns:a="http://schemas.openxmlformats.org/drawingml/2006/main">
            <a:r>
              <a:t>사천만 원에 팔천만 원을 일억 육천만 원으로 나눈 비율을 곱하면 이천만 원입니다. 같은 숫자라도 일반 비례보상이라면 분모가 보험가액 이억 원이 됩니다. 어느 공식을 적용하는지 확인하는 것이 계산보다 먼저입니다.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보험개발원 화재보험 안내</a:t>
            </a:r>
          </a:p>
          <a:p xmlns:a="http://schemas.openxmlformats.org/drawingml/2006/main">
            <a:r>
              <a:t>https://www.kidi.or.kr/user/nd46325.do?menuCode=engsite</a:t>
            </a:r>
          </a:p>
          <a:p xmlns:a="http://schemas.openxmlformats.org/drawingml/2006/main">
            <a:r>
              <a:t/>
            </a:r>
          </a:p>
          <a:p xmlns:a="http://schemas.openxmlformats.org/drawingml/2006/main">
            <a:r>
              <a:t>미쓰이스미토모해상 화재보험 보통약관</a:t>
            </a:r>
          </a:p>
          <a:p xmlns:a="http://schemas.openxmlformats.org/drawingml/2006/main">
            <a:r>
              <a:t>https://ms-ins.co.kr/kor/resources/data/on_sale/202001/2_4.pdf</a:t>
            </a:r>
          </a:p>
          <a:p xmlns:a="http://schemas.openxmlformats.org/drawingml/2006/main">
            <a:r>
              <a:t/>
            </a:r>
          </a:p>
          <a:p xmlns:a="http://schemas.openxmlformats.org/drawingml/2006/main">
            <a:r>
              <a:t>한국화재보험협회 특약부화재보험 안내</a:t>
            </a:r>
          </a:p>
          <a:p xmlns:a="http://schemas.openxmlformats.org/drawingml/2006/main">
            <a:r>
              <a:t>https://kfpa.or.kr/?menucode=10100&amp;tab=chk5&amp;tmenu=mainwork</a:t>
            </a:r>
          </a:p>
          <a:p xmlns:a="http://schemas.openxmlformats.org/drawingml/2006/main">
            <a:r>
              <a:t/>
            </a:r>
          </a:p>
          <a:p xmlns:a="http://schemas.openxmlformats.org/drawingml/2006/main">
            <a:r>
              <a:t>화재보험법 시행령 특수건물 기준</a:t>
            </a:r>
          </a:p>
          <a:p xmlns:a="http://schemas.openxmlformats.org/drawingml/2006/main">
            <a:r>
              <a:t>https://www.law.go.kr/LSW/lsLawLinkInfo.do?chrClsCd=010202&amp;lsJoLnkSeq=900777343</a:t>
            </a:r>
          </a:p>
          <a:p xmlns:a="http://schemas.openxmlformats.org/drawingml/2006/main">
            <a:r>
              <a:t/>
            </a:r>
          </a:p>
          <a:p xmlns:a="http://schemas.openxmlformats.org/drawingml/2006/main">
            <a:r>
              <a:t>행정안전부 정책보험 안내</a:t>
            </a:r>
          </a:p>
          <a:p xmlns:a="http://schemas.openxmlformats.org/drawingml/2006/main">
            <a:r>
              <a:t>https://www.mois.go.kr/frt/bbs/type002/commonSelectBoardArticle.do?bbsId=BBSMSTR_000000000215&amp;nttId=120754</a:t>
            </a:r>
          </a:p>
          <a:p xmlns:a="http://schemas.openxmlformats.org/drawingml/2006/main">
            <a:r>
              <a:t/>
            </a:r>
          </a:p>
          <a:p xmlns:a="http://schemas.openxmlformats.org/drawingml/2006/main">
            <a:r>
              <a:t>보험개발원 배상책임보험 안내</a:t>
            </a:r>
          </a:p>
          <a:p xmlns:a="http://schemas.openxmlformats.org/drawingml/2006/main">
            <a:r>
              <a:t>https://www.kidi.or.kr/user/nd95730.do?menuCode=engsite</a:t>
            </a:r>
          </a:p>
          <a:p xmlns:a="http://schemas.openxmlformats.org/drawingml/2006/main">
            <a:r>
              <a:t/>
            </a:r>
          </a:p>
          <a:p xmlns:a="http://schemas.openxmlformats.org/drawingml/2006/main">
            <a:r>
              <a:t>생활법령정보 체육시설 보험 가입</a:t>
            </a:r>
          </a:p>
          <a:p xmlns:a="http://schemas.openxmlformats.org/drawingml/2006/main">
            <a:r>
              <a:t>https://easylaw.go.kr/CSP/CnpClsMainBtr.laf?ccfNo=4&amp;cciNo=3&amp;cnpClsNo=2&amp;csmSeq=1453&amp;popMenu=ov</a:t>
            </a:r>
          </a:p>
          <a:p xmlns:a="http://schemas.openxmlformats.org/drawingml/2006/main">
            <a:r>
              <a:t/>
            </a:r>
          </a:p>
          <a:p xmlns:a="http://schemas.openxmlformats.org/drawingml/2006/main">
            <a:r>
              <a:t>삼성화재 도난위험 특별약관 예시</a:t>
            </a:r>
          </a:p>
          <a:p xmlns:a="http://schemas.openxmlformats.org/drawingml/2006/main">
            <a:r>
              <a:t>https://ir.samsungfire.com/product/leaflet/P02_06_01_126_20210117.pdf</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건물이 보험의 목적일 때 피보험자 소유인 대문과 담 등 부속물, 간판과 네온사인 등 부착물을 다른 약정이 없으면 포함하는 기준이 있습니다. 소유 관계와 보험의 목적을 확인해야 합니다. 주소만 말하면 모든 물건이 보장되는 것은 아닙니다.</a:t>
            </a:r>
          </a:p>
          <a:p xmlns:a="http://schemas.openxmlformats.org/drawingml/2006/main">
            <a:r>
              <a:t/>
            </a:r>
          </a:p>
          <a:p xmlns:a="http://schemas.openxmlformats.org/drawingml/2006/main">
            <a:r>
              <a:t>귀중품과 원고, 설계서, 장부, 옥외에 쌓아 둔 동산 등은 보험증권에 명기해야 하는 대표 항목입니다. 약관상 귀중품은 휴대할 수 있고 점당 삼백만 원 이상인 물건이라는 정의를 확인합니다. 삼백만 원 미만 물건은 아예 가입할 수 없다는 뜻이 아닙니다.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보험개발원 화재보험 안내</a:t>
            </a:r>
          </a:p>
          <a:p xmlns:a="http://schemas.openxmlformats.org/drawingml/2006/main">
            <a:r>
              <a:t>https://www.kidi.or.kr/user/nd46325.do?menuCode=engsite</a:t>
            </a:r>
          </a:p>
          <a:p xmlns:a="http://schemas.openxmlformats.org/drawingml/2006/main">
            <a:r>
              <a:t/>
            </a:r>
          </a:p>
          <a:p xmlns:a="http://schemas.openxmlformats.org/drawingml/2006/main">
            <a:r>
              <a:t>미쓰이스미토모해상 화재보험 보통약관</a:t>
            </a:r>
          </a:p>
          <a:p xmlns:a="http://schemas.openxmlformats.org/drawingml/2006/main">
            <a:r>
              <a:t>https://ms-ins.co.kr/kor/resources/data/on_sale/202001/2_4.pdf</a:t>
            </a:r>
          </a:p>
          <a:p xmlns:a="http://schemas.openxmlformats.org/drawingml/2006/main">
            <a:r>
              <a:t/>
            </a:r>
          </a:p>
          <a:p xmlns:a="http://schemas.openxmlformats.org/drawingml/2006/main">
            <a:r>
              <a:t>한국화재보험협회 특약부화재보험 안내</a:t>
            </a:r>
          </a:p>
          <a:p xmlns:a="http://schemas.openxmlformats.org/drawingml/2006/main">
            <a:r>
              <a:t>https://kfpa.or.kr/?menucode=10100&amp;tab=chk5&amp;tmenu=mainwork</a:t>
            </a:r>
          </a:p>
          <a:p xmlns:a="http://schemas.openxmlformats.org/drawingml/2006/main">
            <a:r>
              <a:t/>
            </a:r>
          </a:p>
          <a:p xmlns:a="http://schemas.openxmlformats.org/drawingml/2006/main">
            <a:r>
              <a:t>화재보험법 시행령 특수건물 기준</a:t>
            </a:r>
          </a:p>
          <a:p xmlns:a="http://schemas.openxmlformats.org/drawingml/2006/main">
            <a:r>
              <a:t>https://www.law.go.kr/LSW/lsLawLinkInfo.do?chrClsCd=010202&amp;lsJoLnkSeq=900777343</a:t>
            </a:r>
          </a:p>
          <a:p xmlns:a="http://schemas.openxmlformats.org/drawingml/2006/main">
            <a:r>
              <a:t/>
            </a:r>
          </a:p>
          <a:p xmlns:a="http://schemas.openxmlformats.org/drawingml/2006/main">
            <a:r>
              <a:t>행정안전부 정책보험 안내</a:t>
            </a:r>
          </a:p>
          <a:p xmlns:a="http://schemas.openxmlformats.org/drawingml/2006/main">
            <a:r>
              <a:t>https://www.mois.go.kr/frt/bbs/type002/commonSelectBoardArticle.do?bbsId=BBSMSTR_000000000215&amp;nttId=120754</a:t>
            </a:r>
          </a:p>
          <a:p xmlns:a="http://schemas.openxmlformats.org/drawingml/2006/main">
            <a:r>
              <a:t/>
            </a:r>
          </a:p>
          <a:p xmlns:a="http://schemas.openxmlformats.org/drawingml/2006/main">
            <a:r>
              <a:t>보험개발원 배상책임보험 안내</a:t>
            </a:r>
          </a:p>
          <a:p xmlns:a="http://schemas.openxmlformats.org/drawingml/2006/main">
            <a:r>
              <a:t>https://www.kidi.or.kr/user/nd95730.do?menuCode=engsite</a:t>
            </a:r>
          </a:p>
          <a:p xmlns:a="http://schemas.openxmlformats.org/drawingml/2006/main">
            <a:r>
              <a:t/>
            </a:r>
          </a:p>
          <a:p xmlns:a="http://schemas.openxmlformats.org/drawingml/2006/main">
            <a:r>
              <a:t>생활법령정보 체육시설 보험 가입</a:t>
            </a:r>
          </a:p>
          <a:p xmlns:a="http://schemas.openxmlformats.org/drawingml/2006/main">
            <a:r>
              <a:t>https://easylaw.go.kr/CSP/CnpClsMainBtr.laf?ccfNo=4&amp;cciNo=3&amp;cnpClsNo=2&amp;csmSeq=1453&amp;popMenu=ov</a:t>
            </a:r>
          </a:p>
          <a:p xmlns:a="http://schemas.openxmlformats.org/drawingml/2006/main">
            <a:r>
              <a:t/>
            </a:r>
          </a:p>
          <a:p xmlns:a="http://schemas.openxmlformats.org/drawingml/2006/main">
            <a:r>
              <a:t>삼성화재 도난위험 특별약관 예시</a:t>
            </a:r>
          </a:p>
          <a:p xmlns:a="http://schemas.openxmlformats.org/drawingml/2006/main">
            <a:r>
              <a:t>https://ir.samsungfire.com/product/leaflet/P02_06_01_126_20210117.pdf</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화재보험 보통약관은 계약자나 피보험자 등의 고의 또는 중대한 과실에 의한 손해를 제외하는 기준을 둡니다. 화재 때 발생한 도난과 분실도 기본 담보와 구분합니다.</a:t>
            </a:r>
          </a:p>
          <a:p xmlns:a="http://schemas.openxmlformats.org/drawingml/2006/main">
            <a:r>
              <a:t/>
            </a:r>
          </a:p>
          <a:p xmlns:a="http://schemas.openxmlformats.org/drawingml/2006/main">
            <a:r>
              <a:t>전기기기의 전기적 사고로 생긴 자체 손해를 제외하더라도 그 결과 발생한 화재손해는 보상한다는 단서가 있습니다. 전기가 원인이면 모든 화재가 면책이라는 설명은 정확하지 않습니다.</a:t>
            </a:r>
          </a:p>
          <a:p xmlns:a="http://schemas.openxmlformats.org/drawingml/2006/main">
            <a:r>
              <a:t/>
            </a:r>
          </a:p>
          <a:p xmlns:a="http://schemas.openxmlformats.org/drawingml/2006/main">
            <a:r>
              <a:t>자연발열이나 자연발화가 일어난 물건 자체와, 그 불이 옮겨붙어 손상된 다른 보험의 목적도 구분합니다. 전쟁이나 방사능, 지진 등도 해당 약관과 추가 특약의 범위를 확인해야 합니다. 면책의 제목뿐 아니라 뒤의 단서를 읽으세요.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보험개발원 화재보험 안내</a:t>
            </a:r>
          </a:p>
          <a:p xmlns:a="http://schemas.openxmlformats.org/drawingml/2006/main">
            <a:r>
              <a:t>https://www.kidi.or.kr/user/nd46325.do?menuCode=engsite</a:t>
            </a:r>
          </a:p>
          <a:p xmlns:a="http://schemas.openxmlformats.org/drawingml/2006/main">
            <a:r>
              <a:t/>
            </a:r>
          </a:p>
          <a:p xmlns:a="http://schemas.openxmlformats.org/drawingml/2006/main">
            <a:r>
              <a:t>미쓰이스미토모해상 화재보험 보통약관</a:t>
            </a:r>
          </a:p>
          <a:p xmlns:a="http://schemas.openxmlformats.org/drawingml/2006/main">
            <a:r>
              <a:t>https://ms-ins.co.kr/kor/resources/data/on_sale/202001/2_4.pdf</a:t>
            </a:r>
          </a:p>
          <a:p xmlns:a="http://schemas.openxmlformats.org/drawingml/2006/main">
            <a:r>
              <a:t/>
            </a:r>
          </a:p>
          <a:p xmlns:a="http://schemas.openxmlformats.org/drawingml/2006/main">
            <a:r>
              <a:t>한국화재보험협회 특약부화재보험 안내</a:t>
            </a:r>
          </a:p>
          <a:p xmlns:a="http://schemas.openxmlformats.org/drawingml/2006/main">
            <a:r>
              <a:t>https://kfpa.or.kr/?menucode=10100&amp;tab=chk5&amp;tmenu=mainwork</a:t>
            </a:r>
          </a:p>
          <a:p xmlns:a="http://schemas.openxmlformats.org/drawingml/2006/main">
            <a:r>
              <a:t/>
            </a:r>
          </a:p>
          <a:p xmlns:a="http://schemas.openxmlformats.org/drawingml/2006/main">
            <a:r>
              <a:t>화재보험법 시행령 특수건물 기준</a:t>
            </a:r>
          </a:p>
          <a:p xmlns:a="http://schemas.openxmlformats.org/drawingml/2006/main">
            <a:r>
              <a:t>https://www.law.go.kr/LSW/lsLawLinkInfo.do?chrClsCd=010202&amp;lsJoLnkSeq=900777343</a:t>
            </a:r>
          </a:p>
          <a:p xmlns:a="http://schemas.openxmlformats.org/drawingml/2006/main">
            <a:r>
              <a:t/>
            </a:r>
          </a:p>
          <a:p xmlns:a="http://schemas.openxmlformats.org/drawingml/2006/main">
            <a:r>
              <a:t>행정안전부 정책보험 안내</a:t>
            </a:r>
          </a:p>
          <a:p xmlns:a="http://schemas.openxmlformats.org/drawingml/2006/main">
            <a:r>
              <a:t>https://www.mois.go.kr/frt/bbs/type002/commonSelectBoardArticle.do?bbsId=BBSMSTR_000000000215&amp;nttId=120754</a:t>
            </a:r>
          </a:p>
          <a:p xmlns:a="http://schemas.openxmlformats.org/drawingml/2006/main">
            <a:r>
              <a:t/>
            </a:r>
          </a:p>
          <a:p xmlns:a="http://schemas.openxmlformats.org/drawingml/2006/main">
            <a:r>
              <a:t>보험개발원 배상책임보험 안내</a:t>
            </a:r>
          </a:p>
          <a:p xmlns:a="http://schemas.openxmlformats.org/drawingml/2006/main">
            <a:r>
              <a:t>https://www.kidi.or.kr/user/nd95730.do?menuCode=engsite</a:t>
            </a:r>
          </a:p>
          <a:p xmlns:a="http://schemas.openxmlformats.org/drawingml/2006/main">
            <a:r>
              <a:t/>
            </a:r>
          </a:p>
          <a:p xmlns:a="http://schemas.openxmlformats.org/drawingml/2006/main">
            <a:r>
              <a:t>생활법령정보 체육시설 보험 가입</a:t>
            </a:r>
          </a:p>
          <a:p xmlns:a="http://schemas.openxmlformats.org/drawingml/2006/main">
            <a:r>
              <a:t>https://easylaw.go.kr/CSP/CnpClsMainBtr.laf?ccfNo=4&amp;cciNo=3&amp;cnpClsNo=2&amp;csmSeq=1453&amp;popMenu=ov</a:t>
            </a:r>
          </a:p>
          <a:p xmlns:a="http://schemas.openxmlformats.org/drawingml/2006/main">
            <a:r>
              <a:t/>
            </a:r>
          </a:p>
          <a:p xmlns:a="http://schemas.openxmlformats.org/drawingml/2006/main">
            <a:r>
              <a:t>삼성화재 도난위험 특별약관 예시</a:t>
            </a:r>
          </a:p>
          <a:p xmlns:a="http://schemas.openxmlformats.org/drawingml/2006/main">
            <a:r>
              <a:t>https://ir.samsungfire.com/product/leaflet/P02_06_01_126_20210117.pdf</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보험의 목적이나 수용 건물을 계속 삼십 일 이상 비워 두거나 휴업하는 경우에는 회사에 알려야 하는 기준이 있습니다. 사람이 없으면 사고 발견과 대응이 달라질 수 있기 때문입니다.</a:t>
            </a:r>
          </a:p>
          <a:p xmlns:a="http://schemas.openxmlformats.org/drawingml/2006/main">
            <a:r>
              <a:t/>
            </a:r>
          </a:p>
          <a:p xmlns:a="http://schemas.openxmlformats.org/drawingml/2006/main">
            <a:r>
              <a:t>구조의 변경과 개축, 증축, 계속 십오 일 이상 수선하는 경우도 확인합니다. 십오 일이라는 조건이 모든 구조 변경에 일괄 붙는다고 읽지 말고 약관의 문장 구조를 살피세요.</a:t>
            </a:r>
          </a:p>
          <a:p xmlns:a="http://schemas.openxmlformats.org/drawingml/2006/main">
            <a:r>
              <a:t/>
            </a:r>
          </a:p>
          <a:p xmlns:a="http://schemas.openxmlformats.org/drawingml/2006/main">
            <a:r>
              <a:t>양도하거나 다른 곳으로 옮기는 경우, 용도 변경 등으로 위험이 달라지는 경우에도 통지가 문제됩니다. 회사에 정해진 방식으로 알리고 기록을 남깁니다. 위반 효과는 해지 요건과 사고와의 관련성 등을 함께 검토합니다.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보험개발원 화재보험 안내</a:t>
            </a:r>
          </a:p>
          <a:p xmlns:a="http://schemas.openxmlformats.org/drawingml/2006/main">
            <a:r>
              <a:t>https://www.kidi.or.kr/user/nd46325.do?menuCode=engsite</a:t>
            </a:r>
          </a:p>
          <a:p xmlns:a="http://schemas.openxmlformats.org/drawingml/2006/main">
            <a:r>
              <a:t/>
            </a:r>
          </a:p>
          <a:p xmlns:a="http://schemas.openxmlformats.org/drawingml/2006/main">
            <a:r>
              <a:t>미쓰이스미토모해상 화재보험 보통약관</a:t>
            </a:r>
          </a:p>
          <a:p xmlns:a="http://schemas.openxmlformats.org/drawingml/2006/main">
            <a:r>
              <a:t>https://ms-ins.co.kr/kor/resources/data/on_sale/202001/2_4.pdf</a:t>
            </a:r>
          </a:p>
          <a:p xmlns:a="http://schemas.openxmlformats.org/drawingml/2006/main">
            <a:r>
              <a:t/>
            </a:r>
          </a:p>
          <a:p xmlns:a="http://schemas.openxmlformats.org/drawingml/2006/main">
            <a:r>
              <a:t>한국화재보험협회 특약부화재보험 안내</a:t>
            </a:r>
          </a:p>
          <a:p xmlns:a="http://schemas.openxmlformats.org/drawingml/2006/main">
            <a:r>
              <a:t>https://kfpa.or.kr/?menucode=10100&amp;tab=chk5&amp;tmenu=mainwork</a:t>
            </a:r>
          </a:p>
          <a:p xmlns:a="http://schemas.openxmlformats.org/drawingml/2006/main">
            <a:r>
              <a:t/>
            </a:r>
          </a:p>
          <a:p xmlns:a="http://schemas.openxmlformats.org/drawingml/2006/main">
            <a:r>
              <a:t>화재보험법 시행령 특수건물 기준</a:t>
            </a:r>
          </a:p>
          <a:p xmlns:a="http://schemas.openxmlformats.org/drawingml/2006/main">
            <a:r>
              <a:t>https://www.law.go.kr/LSW/lsLawLinkInfo.do?chrClsCd=010202&amp;lsJoLnkSeq=900777343</a:t>
            </a:r>
          </a:p>
          <a:p xmlns:a="http://schemas.openxmlformats.org/drawingml/2006/main">
            <a:r>
              <a:t/>
            </a:r>
          </a:p>
          <a:p xmlns:a="http://schemas.openxmlformats.org/drawingml/2006/main">
            <a:r>
              <a:t>행정안전부 정책보험 안내</a:t>
            </a:r>
          </a:p>
          <a:p xmlns:a="http://schemas.openxmlformats.org/drawingml/2006/main">
            <a:r>
              <a:t>https://www.mois.go.kr/frt/bbs/type002/commonSelectBoardArticle.do?bbsId=BBSMSTR_000000000215&amp;nttId=120754</a:t>
            </a:r>
          </a:p>
          <a:p xmlns:a="http://schemas.openxmlformats.org/drawingml/2006/main">
            <a:r>
              <a:t/>
            </a:r>
          </a:p>
          <a:p xmlns:a="http://schemas.openxmlformats.org/drawingml/2006/main">
            <a:r>
              <a:t>보험개발원 배상책임보험 안내</a:t>
            </a:r>
          </a:p>
          <a:p xmlns:a="http://schemas.openxmlformats.org/drawingml/2006/main">
            <a:r>
              <a:t>https://www.kidi.or.kr/user/nd95730.do?menuCode=engsite</a:t>
            </a:r>
          </a:p>
          <a:p xmlns:a="http://schemas.openxmlformats.org/drawingml/2006/main">
            <a:r>
              <a:t/>
            </a:r>
          </a:p>
          <a:p xmlns:a="http://schemas.openxmlformats.org/drawingml/2006/main">
            <a:r>
              <a:t>생활법령정보 체육시설 보험 가입</a:t>
            </a:r>
          </a:p>
          <a:p xmlns:a="http://schemas.openxmlformats.org/drawingml/2006/main">
            <a:r>
              <a:t>https://easylaw.go.kr/CSP/CnpClsMainBtr.laf?ccfNo=4&amp;cciNo=3&amp;cnpClsNo=2&amp;csmSeq=1453&amp;popMenu=ov</a:t>
            </a:r>
          </a:p>
          <a:p xmlns:a="http://schemas.openxmlformats.org/drawingml/2006/main">
            <a:r>
              <a:t/>
            </a:r>
          </a:p>
          <a:p xmlns:a="http://schemas.openxmlformats.org/drawingml/2006/main">
            <a:r>
              <a:t>삼성화재 도난위험 특별약관 예시</a:t>
            </a:r>
          </a:p>
          <a:p xmlns:a="http://schemas.openxmlformats.org/drawingml/2006/main">
            <a:r>
              <a:t>https://ir.samsungfire.com/product/leaflet/P02_06_01_126_20210117.pdf</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보험에 가입했어도 손해의 방지와 경감에 힘써야 합니다. 먼저 사람의 안전을 확보하고 소방기관에 신고하는 등 가능한 조치를 합니다. 물건을 지키려고 위험한 화재 현장으로 다시 들어가라는 뜻은 아닙니다.</a:t>
            </a:r>
          </a:p>
          <a:p xmlns:a="http://schemas.openxmlformats.org/drawingml/2006/main">
            <a:r>
              <a:t/>
            </a:r>
          </a:p>
          <a:p xmlns:a="http://schemas.openxmlformats.org/drawingml/2006/main">
            <a:r>
              <a:t>고의 또는 중대한 과실로 의무를 게을리했다면 방지하거나 줄일 수 있었던 것으로 밝혀진 금액을 손해액에서 공제하는 기준이 있습니다. 의무 위반이 있었다는 이유만으로 보험금 청구권 전부가 자동 소멸한다고 설명하지 마세요.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보험개발원 화재보험 안내</a:t>
            </a:r>
          </a:p>
          <a:p xmlns:a="http://schemas.openxmlformats.org/drawingml/2006/main">
            <a:r>
              <a:t>https://www.kidi.or.kr/user/nd46325.do?menuCode=engsite</a:t>
            </a:r>
          </a:p>
          <a:p xmlns:a="http://schemas.openxmlformats.org/drawingml/2006/main">
            <a:r>
              <a:t/>
            </a:r>
          </a:p>
          <a:p xmlns:a="http://schemas.openxmlformats.org/drawingml/2006/main">
            <a:r>
              <a:t>미쓰이스미토모해상 화재보험 보통약관</a:t>
            </a:r>
          </a:p>
          <a:p xmlns:a="http://schemas.openxmlformats.org/drawingml/2006/main">
            <a:r>
              <a:t>https://ms-ins.co.kr/kor/resources/data/on_sale/202001/2_4.pdf</a:t>
            </a:r>
          </a:p>
          <a:p xmlns:a="http://schemas.openxmlformats.org/drawingml/2006/main">
            <a:r>
              <a:t/>
            </a:r>
          </a:p>
          <a:p xmlns:a="http://schemas.openxmlformats.org/drawingml/2006/main">
            <a:r>
              <a:t>한국화재보험협회 특약부화재보험 안내</a:t>
            </a:r>
          </a:p>
          <a:p xmlns:a="http://schemas.openxmlformats.org/drawingml/2006/main">
            <a:r>
              <a:t>https://kfpa.or.kr/?menucode=10100&amp;tab=chk5&amp;tmenu=mainwork</a:t>
            </a:r>
          </a:p>
          <a:p xmlns:a="http://schemas.openxmlformats.org/drawingml/2006/main">
            <a:r>
              <a:t/>
            </a:r>
          </a:p>
          <a:p xmlns:a="http://schemas.openxmlformats.org/drawingml/2006/main">
            <a:r>
              <a:t>화재보험법 시행령 특수건물 기준</a:t>
            </a:r>
          </a:p>
          <a:p xmlns:a="http://schemas.openxmlformats.org/drawingml/2006/main">
            <a:r>
              <a:t>https://www.law.go.kr/LSW/lsLawLinkInfo.do?chrClsCd=010202&amp;lsJoLnkSeq=900777343</a:t>
            </a:r>
          </a:p>
          <a:p xmlns:a="http://schemas.openxmlformats.org/drawingml/2006/main">
            <a:r>
              <a:t/>
            </a:r>
          </a:p>
          <a:p xmlns:a="http://schemas.openxmlformats.org/drawingml/2006/main">
            <a:r>
              <a:t>행정안전부 정책보험 안내</a:t>
            </a:r>
          </a:p>
          <a:p xmlns:a="http://schemas.openxmlformats.org/drawingml/2006/main">
            <a:r>
              <a:t>https://www.mois.go.kr/frt/bbs/type002/commonSelectBoardArticle.do?bbsId=BBSMSTR_000000000215&amp;nttId=120754</a:t>
            </a:r>
          </a:p>
          <a:p xmlns:a="http://schemas.openxmlformats.org/drawingml/2006/main">
            <a:r>
              <a:t/>
            </a:r>
          </a:p>
          <a:p xmlns:a="http://schemas.openxmlformats.org/drawingml/2006/main">
            <a:r>
              <a:t>보험개발원 배상책임보험 안내</a:t>
            </a:r>
          </a:p>
          <a:p xmlns:a="http://schemas.openxmlformats.org/drawingml/2006/main">
            <a:r>
              <a:t>https://www.kidi.or.kr/user/nd95730.do?menuCode=engsite</a:t>
            </a:r>
          </a:p>
          <a:p xmlns:a="http://schemas.openxmlformats.org/drawingml/2006/main">
            <a:r>
              <a:t/>
            </a:r>
          </a:p>
          <a:p xmlns:a="http://schemas.openxmlformats.org/drawingml/2006/main">
            <a:r>
              <a:t>생활법령정보 체육시설 보험 가입</a:t>
            </a:r>
          </a:p>
          <a:p xmlns:a="http://schemas.openxmlformats.org/drawingml/2006/main">
            <a:r>
              <a:t>https://easylaw.go.kr/CSP/CnpClsMainBtr.laf?ccfNo=4&amp;cciNo=3&amp;cnpClsNo=2&amp;csmSeq=1453&amp;popMenu=ov</a:t>
            </a:r>
          </a:p>
          <a:p xmlns:a="http://schemas.openxmlformats.org/drawingml/2006/main">
            <a:r>
              <a:t/>
            </a:r>
          </a:p>
          <a:p xmlns:a="http://schemas.openxmlformats.org/drawingml/2006/main">
            <a:r>
              <a:t>삼성화재 도난위험 특별약관 예시</a:t>
            </a:r>
          </a:p>
          <a:p xmlns:a="http://schemas.openxmlformats.org/drawingml/2006/main">
            <a:r>
              <a:t>https://ir.samsungfire.com/product/leaflet/P02_06_01_126_20210117.pdf</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화재보험 보통약관에서는 서류를 받은 후 지체 없이 지급할 보험금을 결정하도록 합니다. 사고가 복잡하다는 이유로 아무 설명 없이 결정을 미룰 수 있다는 뜻이 아닙니다.</a:t>
            </a:r>
          </a:p>
          <a:p xmlns:a="http://schemas.openxmlformats.org/drawingml/2006/main">
            <a:r>
              <a:t/>
            </a:r>
          </a:p>
          <a:p xmlns:a="http://schemas.openxmlformats.org/drawingml/2006/main">
            <a:r>
              <a:t>지급할 보험금이 결정되면 칠 일 이내에 지급한다는 기준을 확인합니다. 청구서를 접수한 날부터 무조건 칠 영업일이라고 바꾸면 출발점과 날짜의 단위가 모두 달라집니다. 적용 약관의 정확한 표현을 읽으세요.</a:t>
            </a:r>
          </a:p>
          <a:p xmlns:a="http://schemas.openxmlformats.org/drawingml/2006/main">
            <a:r>
              <a:t/>
            </a:r>
          </a:p>
          <a:p xmlns:a="http://schemas.openxmlformats.org/drawingml/2006/main">
            <a:r>
              <a:t>최종 결정 전이라도 피보험자가 청구하면 회사가 추정한 보험금의 오십 퍼센트 상당액을 가지급하는 기준이 있습니다. 가입금액의 절반을 주는 것이 아니라 추정 보험금이 기준입니다.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보험개발원 화재보험 안내</a:t>
            </a:r>
          </a:p>
          <a:p xmlns:a="http://schemas.openxmlformats.org/drawingml/2006/main">
            <a:r>
              <a:t>https://www.kidi.or.kr/user/nd46325.do?menuCode=engsite</a:t>
            </a:r>
          </a:p>
          <a:p xmlns:a="http://schemas.openxmlformats.org/drawingml/2006/main">
            <a:r>
              <a:t/>
            </a:r>
          </a:p>
          <a:p xmlns:a="http://schemas.openxmlformats.org/drawingml/2006/main">
            <a:r>
              <a:t>미쓰이스미토모해상 화재보험 보통약관</a:t>
            </a:r>
          </a:p>
          <a:p xmlns:a="http://schemas.openxmlformats.org/drawingml/2006/main">
            <a:r>
              <a:t>https://ms-ins.co.kr/kor/resources/data/on_sale/202001/2_4.pdf</a:t>
            </a:r>
          </a:p>
          <a:p xmlns:a="http://schemas.openxmlformats.org/drawingml/2006/main">
            <a:r>
              <a:t/>
            </a:r>
          </a:p>
          <a:p xmlns:a="http://schemas.openxmlformats.org/drawingml/2006/main">
            <a:r>
              <a:t>한국화재보험협회 특약부화재보험 안내</a:t>
            </a:r>
          </a:p>
          <a:p xmlns:a="http://schemas.openxmlformats.org/drawingml/2006/main">
            <a:r>
              <a:t>https://kfpa.or.kr/?menucode=10100&amp;tab=chk5&amp;tmenu=mainwork</a:t>
            </a:r>
          </a:p>
          <a:p xmlns:a="http://schemas.openxmlformats.org/drawingml/2006/main">
            <a:r>
              <a:t/>
            </a:r>
          </a:p>
          <a:p xmlns:a="http://schemas.openxmlformats.org/drawingml/2006/main">
            <a:r>
              <a:t>화재보험법 시행령 특수건물 기준</a:t>
            </a:r>
          </a:p>
          <a:p xmlns:a="http://schemas.openxmlformats.org/drawingml/2006/main">
            <a:r>
              <a:t>https://www.law.go.kr/LSW/lsLawLinkInfo.do?chrClsCd=010202&amp;lsJoLnkSeq=900777343</a:t>
            </a:r>
          </a:p>
          <a:p xmlns:a="http://schemas.openxmlformats.org/drawingml/2006/main">
            <a:r>
              <a:t/>
            </a:r>
          </a:p>
          <a:p xmlns:a="http://schemas.openxmlformats.org/drawingml/2006/main">
            <a:r>
              <a:t>행정안전부 정책보험 안내</a:t>
            </a:r>
          </a:p>
          <a:p xmlns:a="http://schemas.openxmlformats.org/drawingml/2006/main">
            <a:r>
              <a:t>https://www.mois.go.kr/frt/bbs/type002/commonSelectBoardArticle.do?bbsId=BBSMSTR_000000000215&amp;nttId=120754</a:t>
            </a:r>
          </a:p>
          <a:p xmlns:a="http://schemas.openxmlformats.org/drawingml/2006/main">
            <a:r>
              <a:t/>
            </a:r>
          </a:p>
          <a:p xmlns:a="http://schemas.openxmlformats.org/drawingml/2006/main">
            <a:r>
              <a:t>보험개발원 배상책임보험 안내</a:t>
            </a:r>
          </a:p>
          <a:p xmlns:a="http://schemas.openxmlformats.org/drawingml/2006/main">
            <a:r>
              <a:t>https://www.kidi.or.kr/user/nd95730.do?menuCode=engsite</a:t>
            </a:r>
          </a:p>
          <a:p xmlns:a="http://schemas.openxmlformats.org/drawingml/2006/main">
            <a:r>
              <a:t/>
            </a:r>
          </a:p>
          <a:p xmlns:a="http://schemas.openxmlformats.org/drawingml/2006/main">
            <a:r>
              <a:t>생활법령정보 체육시설 보험 가입</a:t>
            </a:r>
          </a:p>
          <a:p xmlns:a="http://schemas.openxmlformats.org/drawingml/2006/main">
            <a:r>
              <a:t>https://easylaw.go.kr/CSP/CnpClsMainBtr.laf?ccfNo=4&amp;cciNo=3&amp;cnpClsNo=2&amp;csmSeq=1453&amp;popMenu=ov</a:t>
            </a:r>
          </a:p>
          <a:p xmlns:a="http://schemas.openxmlformats.org/drawingml/2006/main">
            <a:r>
              <a:t/>
            </a:r>
          </a:p>
          <a:p xmlns:a="http://schemas.openxmlformats.org/drawingml/2006/main">
            <a:r>
              <a:t>삼성화재 도난위험 특별약관 예시</a:t>
            </a:r>
          </a:p>
          <a:p xmlns:a="http://schemas.openxmlformats.org/drawingml/2006/main">
            <a:r>
              <a:t>https://ir.samsungfire.com/product/leaflet/P02_06_01_126_20210117.pdf</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특수건물은 법령에서 용도와 규모 등을 기준으로 정한 건물입니다. 소유자는 관련 손해배상책임을 이행하기 위한 특약부화재보험에 가입해야 합니다. 큰 건물이라는 인상만으로 판단하는 것은 아닙니다.</a:t>
            </a:r>
          </a:p>
          <a:p xmlns:a="http://schemas.openxmlformats.org/drawingml/2006/main">
            <a:r>
              <a:t/>
            </a:r>
          </a:p>
          <a:p xmlns:a="http://schemas.openxmlformats.org/drawingml/2006/main">
            <a:r>
              <a:t>대표적으로 십일 층 이상 건물의 기준과 십육 층 이상 아파트 기준을 구분합니다. 아파트는 같은 관리주체가 관리하는 동일 단지의 낮은 층수 건물이 함께 포함되는 조건도 있습니다. 각 호의 제외 대상까지 확인합니다.</a:t>
            </a:r>
          </a:p>
          <a:p xmlns:a="http://schemas.openxmlformats.org/drawingml/2006/main">
            <a:r>
              <a:t/>
            </a:r>
          </a:p>
          <a:p xmlns:a="http://schemas.openxmlformats.org/drawingml/2006/main">
            <a:r>
              <a:t>학원 용도 바닥면적의 합계 이천 제곱미터, 병원이나 등록 공장 등의 연면적 삼천 제곱미터 같은 기준도 있습니다. 용도로 사용하는 부분의 바닥면적과 건물의 연면적은 같은 표현이 아닙니다. 숫자와 측정 대상을 함께 기억하세요.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보험개발원 화재보험 안내</a:t>
            </a:r>
          </a:p>
          <a:p xmlns:a="http://schemas.openxmlformats.org/drawingml/2006/main">
            <a:r>
              <a:t>https://www.kidi.or.kr/user/nd46325.do?menuCode=engsite</a:t>
            </a:r>
          </a:p>
          <a:p xmlns:a="http://schemas.openxmlformats.org/drawingml/2006/main">
            <a:r>
              <a:t/>
            </a:r>
          </a:p>
          <a:p xmlns:a="http://schemas.openxmlformats.org/drawingml/2006/main">
            <a:r>
              <a:t>미쓰이스미토모해상 화재보험 보통약관</a:t>
            </a:r>
          </a:p>
          <a:p xmlns:a="http://schemas.openxmlformats.org/drawingml/2006/main">
            <a:r>
              <a:t>https://ms-ins.co.kr/kor/resources/data/on_sale/202001/2_4.pdf</a:t>
            </a:r>
          </a:p>
          <a:p xmlns:a="http://schemas.openxmlformats.org/drawingml/2006/main">
            <a:r>
              <a:t/>
            </a:r>
          </a:p>
          <a:p xmlns:a="http://schemas.openxmlformats.org/drawingml/2006/main">
            <a:r>
              <a:t>한국화재보험협회 특약부화재보험 안내</a:t>
            </a:r>
          </a:p>
          <a:p xmlns:a="http://schemas.openxmlformats.org/drawingml/2006/main">
            <a:r>
              <a:t>https://kfpa.or.kr/?menucode=10100&amp;tab=chk5&amp;tmenu=mainwork</a:t>
            </a:r>
          </a:p>
          <a:p xmlns:a="http://schemas.openxmlformats.org/drawingml/2006/main">
            <a:r>
              <a:t/>
            </a:r>
          </a:p>
          <a:p xmlns:a="http://schemas.openxmlformats.org/drawingml/2006/main">
            <a:r>
              <a:t>화재보험법 시행령 특수건물 기준</a:t>
            </a:r>
          </a:p>
          <a:p xmlns:a="http://schemas.openxmlformats.org/drawingml/2006/main">
            <a:r>
              <a:t>https://www.law.go.kr/LSW/lsLawLinkInfo.do?chrClsCd=010202&amp;lsJoLnkSeq=900777343</a:t>
            </a:r>
          </a:p>
          <a:p xmlns:a="http://schemas.openxmlformats.org/drawingml/2006/main">
            <a:r>
              <a:t/>
            </a:r>
          </a:p>
          <a:p xmlns:a="http://schemas.openxmlformats.org/drawingml/2006/main">
            <a:r>
              <a:t>행정안전부 정책보험 안내</a:t>
            </a:r>
          </a:p>
          <a:p xmlns:a="http://schemas.openxmlformats.org/drawingml/2006/main">
            <a:r>
              <a:t>https://www.mois.go.kr/frt/bbs/type002/commonSelectBoardArticle.do?bbsId=BBSMSTR_000000000215&amp;nttId=120754</a:t>
            </a:r>
          </a:p>
          <a:p xmlns:a="http://schemas.openxmlformats.org/drawingml/2006/main">
            <a:r>
              <a:t/>
            </a:r>
          </a:p>
          <a:p xmlns:a="http://schemas.openxmlformats.org/drawingml/2006/main">
            <a:r>
              <a:t>보험개발원 배상책임보험 안내</a:t>
            </a:r>
          </a:p>
          <a:p xmlns:a="http://schemas.openxmlformats.org/drawingml/2006/main">
            <a:r>
              <a:t>https://www.kidi.or.kr/user/nd95730.do?menuCode=engsite</a:t>
            </a:r>
          </a:p>
          <a:p xmlns:a="http://schemas.openxmlformats.org/drawingml/2006/main">
            <a:r>
              <a:t/>
            </a:r>
          </a:p>
          <a:p xmlns:a="http://schemas.openxmlformats.org/drawingml/2006/main">
            <a:r>
              <a:t>생활법령정보 체육시설 보험 가입</a:t>
            </a:r>
          </a:p>
          <a:p xmlns:a="http://schemas.openxmlformats.org/drawingml/2006/main">
            <a:r>
              <a:t>https://easylaw.go.kr/CSP/CnpClsMainBtr.laf?ccfNo=4&amp;cciNo=3&amp;cnpClsNo=2&amp;csmSeq=1453&amp;popMenu=ov</a:t>
            </a:r>
          </a:p>
          <a:p xmlns:a="http://schemas.openxmlformats.org/drawingml/2006/main">
            <a:r>
              <a:t/>
            </a:r>
          </a:p>
          <a:p xmlns:a="http://schemas.openxmlformats.org/drawingml/2006/main">
            <a:r>
              <a:t>삼성화재 도난위험 특별약관 예시</a:t>
            </a:r>
          </a:p>
          <a:p xmlns:a="http://schemas.openxmlformats.org/drawingml/2006/main">
            <a:r>
              <a:t>https://ir.samsungfire.com/product/leaflet/P02_06_01_126_20210117.pdf</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특수건물의 화재로 타인이 인명 피해를 입었을 때의 배상책임 담보를 확인합니다. 사망과 후유장해는 최고 일억 오천만 원이라는 한도를 기억하되, 실제 지급은 법정 기준과 손해에 따라 달라집니다.</a:t>
            </a:r>
          </a:p>
          <a:p xmlns:a="http://schemas.openxmlformats.org/drawingml/2006/main">
            <a:r>
              <a:t/>
            </a:r>
          </a:p>
          <a:p xmlns:a="http://schemas.openxmlformats.org/drawingml/2006/main">
            <a:r>
              <a:t>부상은 최고 삼천만 원이며 상해등급 등의 기준을 적용합니다. 다쳤다는 이유만으로 모두 삼천만 원을 받는 것은 아닙니다. 최고한도와 정액 지급액을 구분하세요.</a:t>
            </a:r>
          </a:p>
          <a:p xmlns:a="http://schemas.openxmlformats.org/drawingml/2006/main">
            <a:r>
              <a:t/>
            </a:r>
          </a:p>
          <a:p xmlns:a="http://schemas.openxmlformats.org/drawingml/2006/main">
            <a:r>
              <a:t>타인의 재물 피해는 사고 한 건당 최고 십억 원의 범위를 확인합니다. 인명피해의 사람별 한도와 재물의 사고별 한도를 섞지 마세요. 자신의 건물 손해를 보상하는 화재 담보와도 별개입니다.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보험개발원 화재보험 안내</a:t>
            </a:r>
          </a:p>
          <a:p xmlns:a="http://schemas.openxmlformats.org/drawingml/2006/main">
            <a:r>
              <a:t>https://www.kidi.or.kr/user/nd46325.do?menuCode=engsite</a:t>
            </a:r>
          </a:p>
          <a:p xmlns:a="http://schemas.openxmlformats.org/drawingml/2006/main">
            <a:r>
              <a:t/>
            </a:r>
          </a:p>
          <a:p xmlns:a="http://schemas.openxmlformats.org/drawingml/2006/main">
            <a:r>
              <a:t>미쓰이스미토모해상 화재보험 보통약관</a:t>
            </a:r>
          </a:p>
          <a:p xmlns:a="http://schemas.openxmlformats.org/drawingml/2006/main">
            <a:r>
              <a:t>https://ms-ins.co.kr/kor/resources/data/on_sale/202001/2_4.pdf</a:t>
            </a:r>
          </a:p>
          <a:p xmlns:a="http://schemas.openxmlformats.org/drawingml/2006/main">
            <a:r>
              <a:t/>
            </a:r>
          </a:p>
          <a:p xmlns:a="http://schemas.openxmlformats.org/drawingml/2006/main">
            <a:r>
              <a:t>한국화재보험협회 특약부화재보험 안내</a:t>
            </a:r>
          </a:p>
          <a:p xmlns:a="http://schemas.openxmlformats.org/drawingml/2006/main">
            <a:r>
              <a:t>https://kfpa.or.kr/?menucode=10100&amp;tab=chk5&amp;tmenu=mainwork</a:t>
            </a:r>
          </a:p>
          <a:p xmlns:a="http://schemas.openxmlformats.org/drawingml/2006/main">
            <a:r>
              <a:t/>
            </a:r>
          </a:p>
          <a:p xmlns:a="http://schemas.openxmlformats.org/drawingml/2006/main">
            <a:r>
              <a:t>화재보험법 시행령 특수건물 기준</a:t>
            </a:r>
          </a:p>
          <a:p xmlns:a="http://schemas.openxmlformats.org/drawingml/2006/main">
            <a:r>
              <a:t>https://www.law.go.kr/LSW/lsLawLinkInfo.do?chrClsCd=010202&amp;lsJoLnkSeq=900777343</a:t>
            </a:r>
          </a:p>
          <a:p xmlns:a="http://schemas.openxmlformats.org/drawingml/2006/main">
            <a:r>
              <a:t/>
            </a:r>
          </a:p>
          <a:p xmlns:a="http://schemas.openxmlformats.org/drawingml/2006/main">
            <a:r>
              <a:t>행정안전부 정책보험 안내</a:t>
            </a:r>
          </a:p>
          <a:p xmlns:a="http://schemas.openxmlformats.org/drawingml/2006/main">
            <a:r>
              <a:t>https://www.mois.go.kr/frt/bbs/type002/commonSelectBoardArticle.do?bbsId=BBSMSTR_000000000215&amp;nttId=120754</a:t>
            </a:r>
          </a:p>
          <a:p xmlns:a="http://schemas.openxmlformats.org/drawingml/2006/main">
            <a:r>
              <a:t/>
            </a:r>
          </a:p>
          <a:p xmlns:a="http://schemas.openxmlformats.org/drawingml/2006/main">
            <a:r>
              <a:t>보험개발원 배상책임보험 안내</a:t>
            </a:r>
          </a:p>
          <a:p xmlns:a="http://schemas.openxmlformats.org/drawingml/2006/main">
            <a:r>
              <a:t>https://www.kidi.or.kr/user/nd95730.do?menuCode=engsite</a:t>
            </a:r>
          </a:p>
          <a:p xmlns:a="http://schemas.openxmlformats.org/drawingml/2006/main">
            <a:r>
              <a:t/>
            </a:r>
          </a:p>
          <a:p xmlns:a="http://schemas.openxmlformats.org/drawingml/2006/main">
            <a:r>
              <a:t>생활법령정보 체육시설 보험 가입</a:t>
            </a:r>
          </a:p>
          <a:p xmlns:a="http://schemas.openxmlformats.org/drawingml/2006/main">
            <a:r>
              <a:t>https://easylaw.go.kr/CSP/CnpClsMainBtr.laf?ccfNo=4&amp;cciNo=3&amp;cnpClsNo=2&amp;csmSeq=1453&amp;popMenu=ov</a:t>
            </a:r>
          </a:p>
          <a:p xmlns:a="http://schemas.openxmlformats.org/drawingml/2006/main">
            <a:r>
              <a:t/>
            </a:r>
          </a:p>
          <a:p xmlns:a="http://schemas.openxmlformats.org/drawingml/2006/main">
            <a:r>
              <a:t>삼성화재 도난위험 특별약관 예시</a:t>
            </a:r>
          </a:p>
          <a:p xmlns:a="http://schemas.openxmlformats.org/drawingml/2006/main">
            <a:r>
              <a:t>https://ir.samsungfire.com/product/leaflet/P02_06_01_126_20210117.pdf</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다중이용업소의 화재배상책임보험은 업종과 규모, 위치 등 법령의 요건으로 판단합니다. 영화상영관과 유흥주점, 고시원 등 대표 사례를 기억하되 모든 학원이나 모든 음식점이 조건 없이 같은 대상이라고 생각하지 마세요.</a:t>
            </a:r>
          </a:p>
          <a:p xmlns:a="http://schemas.openxmlformats.org/drawingml/2006/main">
            <a:r>
              <a:t/>
            </a:r>
          </a:p>
          <a:p xmlns:a="http://schemas.openxmlformats.org/drawingml/2006/main">
            <a:r>
              <a:t>특수건물 안의 업소는 법에서 정한 중복 가입 예외를 확인합니다. 어느 제도의 대상이 아니라는 말이 모든 의무보험에서 제외된다는 뜻은 아닙니다. 재난배상책임 등 다른 제도와 가입 근거를 구분해야 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보험개발원 화재보험 안내</a:t>
            </a:r>
          </a:p>
          <a:p xmlns:a="http://schemas.openxmlformats.org/drawingml/2006/main">
            <a:r>
              <a:t>https://www.kidi.or.kr/user/nd46325.do?menuCode=engsite</a:t>
            </a:r>
          </a:p>
          <a:p xmlns:a="http://schemas.openxmlformats.org/drawingml/2006/main">
            <a:r>
              <a:t/>
            </a:r>
          </a:p>
          <a:p xmlns:a="http://schemas.openxmlformats.org/drawingml/2006/main">
            <a:r>
              <a:t>미쓰이스미토모해상 화재보험 보통약관</a:t>
            </a:r>
          </a:p>
          <a:p xmlns:a="http://schemas.openxmlformats.org/drawingml/2006/main">
            <a:r>
              <a:t>https://ms-ins.co.kr/kor/resources/data/on_sale/202001/2_4.pdf</a:t>
            </a:r>
          </a:p>
          <a:p xmlns:a="http://schemas.openxmlformats.org/drawingml/2006/main">
            <a:r>
              <a:t/>
            </a:r>
          </a:p>
          <a:p xmlns:a="http://schemas.openxmlformats.org/drawingml/2006/main">
            <a:r>
              <a:t>한국화재보험협회 특약부화재보험 안내</a:t>
            </a:r>
          </a:p>
          <a:p xmlns:a="http://schemas.openxmlformats.org/drawingml/2006/main">
            <a:r>
              <a:t>https://kfpa.or.kr/?menucode=10100&amp;tab=chk5&amp;tmenu=mainwork</a:t>
            </a:r>
          </a:p>
          <a:p xmlns:a="http://schemas.openxmlformats.org/drawingml/2006/main">
            <a:r>
              <a:t/>
            </a:r>
          </a:p>
          <a:p xmlns:a="http://schemas.openxmlformats.org/drawingml/2006/main">
            <a:r>
              <a:t>화재보험법 시행령 특수건물 기준</a:t>
            </a:r>
          </a:p>
          <a:p xmlns:a="http://schemas.openxmlformats.org/drawingml/2006/main">
            <a:r>
              <a:t>https://www.law.go.kr/LSW/lsLawLinkInfo.do?chrClsCd=010202&amp;lsJoLnkSeq=900777343</a:t>
            </a:r>
          </a:p>
          <a:p xmlns:a="http://schemas.openxmlformats.org/drawingml/2006/main">
            <a:r>
              <a:t/>
            </a:r>
          </a:p>
          <a:p xmlns:a="http://schemas.openxmlformats.org/drawingml/2006/main">
            <a:r>
              <a:t>행정안전부 정책보험 안내</a:t>
            </a:r>
          </a:p>
          <a:p xmlns:a="http://schemas.openxmlformats.org/drawingml/2006/main">
            <a:r>
              <a:t>https://www.mois.go.kr/frt/bbs/type002/commonSelectBoardArticle.do?bbsId=BBSMSTR_000000000215&amp;nttId=120754</a:t>
            </a:r>
          </a:p>
          <a:p xmlns:a="http://schemas.openxmlformats.org/drawingml/2006/main">
            <a:r>
              <a:t/>
            </a:r>
          </a:p>
          <a:p xmlns:a="http://schemas.openxmlformats.org/drawingml/2006/main">
            <a:r>
              <a:t>보험개발원 배상책임보험 안내</a:t>
            </a:r>
          </a:p>
          <a:p xmlns:a="http://schemas.openxmlformats.org/drawingml/2006/main">
            <a:r>
              <a:t>https://www.kidi.or.kr/user/nd95730.do?menuCode=engsite</a:t>
            </a:r>
          </a:p>
          <a:p xmlns:a="http://schemas.openxmlformats.org/drawingml/2006/main">
            <a:r>
              <a:t/>
            </a:r>
          </a:p>
          <a:p xmlns:a="http://schemas.openxmlformats.org/drawingml/2006/main">
            <a:r>
              <a:t>생활법령정보 체육시설 보험 가입</a:t>
            </a:r>
          </a:p>
          <a:p xmlns:a="http://schemas.openxmlformats.org/drawingml/2006/main">
            <a:r>
              <a:t>https://easylaw.go.kr/CSP/CnpClsMainBtr.laf?ccfNo=4&amp;cciNo=3&amp;cnpClsNo=2&amp;csmSeq=1453&amp;popMenu=ov</a:t>
            </a:r>
          </a:p>
          <a:p xmlns:a="http://schemas.openxmlformats.org/drawingml/2006/main">
            <a:r>
              <a:t/>
            </a:r>
          </a:p>
          <a:p xmlns:a="http://schemas.openxmlformats.org/drawingml/2006/main">
            <a:r>
              <a:t>삼성화재 도난위험 특별약관 예시</a:t>
            </a:r>
          </a:p>
          <a:p xmlns:a="http://schemas.openxmlformats.org/drawingml/2006/main">
            <a:r>
              <a:t>https://ir.samsungfire.com/product/leaflet/P02_06_01_126_20210117.pdf</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풍수해와 지진재해에 대비하도록 정부와 지방자치단체가 보험료 일부를 지원하는 정책보험입니다. 주택과 비닐하우스를 포함한 온실, 소상공인 상가와 공장 등이 대표 대상입니다. 부유한지 아닌지라는 인상으로 대상 여부를 결정하지 않습니다.</a:t>
            </a:r>
          </a:p>
          <a:p xmlns:a="http://schemas.openxmlformats.org/drawingml/2006/main">
            <a:r>
              <a:t/>
            </a:r>
          </a:p>
          <a:p xmlns:a="http://schemas.openxmlformats.org/drawingml/2006/main">
            <a:r>
              <a:t>태풍과 홍수, 호우, 강풍, 풍랑, 해일, 대설, 지진 등 정해진 재해를 보장합니다. 산불 등 다른 사고까지 포괄하는 모든 자연재해 보험으로 이해하면 안 됩니다. 가축이나 농작물은 별도 정책보험의 대상과 구분합니다.</a:t>
            </a:r>
          </a:p>
          <a:p xmlns:a="http://schemas.openxmlformats.org/drawingml/2006/main">
            <a:r>
              <a:t/>
            </a:r>
          </a:p>
          <a:p xmlns:a="http://schemas.openxmlformats.org/drawingml/2006/main">
            <a:r>
              <a:t>보험료 지원은 대상과 계층 등에 따라 다릅니다. 공식 안내는 일반 주택 등 오십오 퍼센트 이상부터 대상별 지원을 구분합니다. 과거 자료의 칠십 퍼센트를 모든 가입자에게 고정 적용하지 마세요. 가입 시점의 지원 기준을 확인합니다.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보험개발원 화재보험 안내</a:t>
            </a:r>
          </a:p>
          <a:p xmlns:a="http://schemas.openxmlformats.org/drawingml/2006/main">
            <a:r>
              <a:t>https://www.kidi.or.kr/user/nd46325.do?menuCode=engsite</a:t>
            </a:r>
          </a:p>
          <a:p xmlns:a="http://schemas.openxmlformats.org/drawingml/2006/main">
            <a:r>
              <a:t/>
            </a:r>
          </a:p>
          <a:p xmlns:a="http://schemas.openxmlformats.org/drawingml/2006/main">
            <a:r>
              <a:t>미쓰이스미토모해상 화재보험 보통약관</a:t>
            </a:r>
          </a:p>
          <a:p xmlns:a="http://schemas.openxmlformats.org/drawingml/2006/main">
            <a:r>
              <a:t>https://ms-ins.co.kr/kor/resources/data/on_sale/202001/2_4.pdf</a:t>
            </a:r>
          </a:p>
          <a:p xmlns:a="http://schemas.openxmlformats.org/drawingml/2006/main">
            <a:r>
              <a:t/>
            </a:r>
          </a:p>
          <a:p xmlns:a="http://schemas.openxmlformats.org/drawingml/2006/main">
            <a:r>
              <a:t>한국화재보험협회 특약부화재보험 안내</a:t>
            </a:r>
          </a:p>
          <a:p xmlns:a="http://schemas.openxmlformats.org/drawingml/2006/main">
            <a:r>
              <a:t>https://kfpa.or.kr/?menucode=10100&amp;tab=chk5&amp;tmenu=mainwork</a:t>
            </a:r>
          </a:p>
          <a:p xmlns:a="http://schemas.openxmlformats.org/drawingml/2006/main">
            <a:r>
              <a:t/>
            </a:r>
          </a:p>
          <a:p xmlns:a="http://schemas.openxmlformats.org/drawingml/2006/main">
            <a:r>
              <a:t>화재보험법 시행령 특수건물 기준</a:t>
            </a:r>
          </a:p>
          <a:p xmlns:a="http://schemas.openxmlformats.org/drawingml/2006/main">
            <a:r>
              <a:t>https://www.law.go.kr/LSW/lsLawLinkInfo.do?chrClsCd=010202&amp;lsJoLnkSeq=900777343</a:t>
            </a:r>
          </a:p>
          <a:p xmlns:a="http://schemas.openxmlformats.org/drawingml/2006/main">
            <a:r>
              <a:t/>
            </a:r>
          </a:p>
          <a:p xmlns:a="http://schemas.openxmlformats.org/drawingml/2006/main">
            <a:r>
              <a:t>행정안전부 정책보험 안내</a:t>
            </a:r>
          </a:p>
          <a:p xmlns:a="http://schemas.openxmlformats.org/drawingml/2006/main">
            <a:r>
              <a:t>https://www.mois.go.kr/frt/bbs/type002/commonSelectBoardArticle.do?bbsId=BBSMSTR_000000000215&amp;nttId=120754</a:t>
            </a:r>
          </a:p>
          <a:p xmlns:a="http://schemas.openxmlformats.org/drawingml/2006/main">
            <a:r>
              <a:t/>
            </a:r>
          </a:p>
          <a:p xmlns:a="http://schemas.openxmlformats.org/drawingml/2006/main">
            <a:r>
              <a:t>보험개발원 배상책임보험 안내</a:t>
            </a:r>
          </a:p>
          <a:p xmlns:a="http://schemas.openxmlformats.org/drawingml/2006/main">
            <a:r>
              <a:t>https://www.kidi.or.kr/user/nd95730.do?menuCode=engsite</a:t>
            </a:r>
          </a:p>
          <a:p xmlns:a="http://schemas.openxmlformats.org/drawingml/2006/main">
            <a:r>
              <a:t/>
            </a:r>
          </a:p>
          <a:p xmlns:a="http://schemas.openxmlformats.org/drawingml/2006/main">
            <a:r>
              <a:t>생활법령정보 체육시설 보험 가입</a:t>
            </a:r>
          </a:p>
          <a:p xmlns:a="http://schemas.openxmlformats.org/drawingml/2006/main">
            <a:r>
              <a:t>https://easylaw.go.kr/CSP/CnpClsMainBtr.laf?ccfNo=4&amp;cciNo=3&amp;cnpClsNo=2&amp;csmSeq=1453&amp;popMenu=ov</a:t>
            </a:r>
          </a:p>
          <a:p xmlns:a="http://schemas.openxmlformats.org/drawingml/2006/main">
            <a:r>
              <a:t/>
            </a:r>
          </a:p>
          <a:p xmlns:a="http://schemas.openxmlformats.org/drawingml/2006/main">
            <a:r>
              <a:t>삼성화재 도난위험 특별약관 예시</a:t>
            </a:r>
          </a:p>
          <a:p xmlns:a="http://schemas.openxmlformats.org/drawingml/2006/main">
            <a:r>
              <a:t>https://ir.samsungfire.com/product/leaflet/P02_06_01_126_20210117.pdf</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적하보험은 운송되는 화물을 중심으로 보장합니다. 화물을 소유한 사람의 이익과 배를 소유한 사람의 이익은 서로 다릅니다.</a:t>
            </a:r>
          </a:p>
          <a:p xmlns:a="http://schemas.openxmlformats.org/drawingml/2006/main">
            <a:r>
              <a:t/>
            </a:r>
          </a:p>
          <a:p xmlns:a="http://schemas.openxmlformats.org/drawingml/2006/main">
            <a:r>
              <a:t>선박보험은 선박 자체와 관련 장비 등 약정한 대상을 보장합니다. 같은 해상사고에서도 선박 손해와 화물 손해가 각각 발생할 수 있습니다.</a:t>
            </a:r>
          </a:p>
          <a:p xmlns:a="http://schemas.openxmlformats.org/drawingml/2006/main">
            <a:r>
              <a:t/>
            </a:r>
          </a:p>
          <a:p xmlns:a="http://schemas.openxmlformats.org/drawingml/2006/main">
            <a:r>
              <a:t>운임보험은 운송에서 얻을 운임 이익을 대상으로 합니다. 화물 자체의 가격을 보장하는 적하보험과 구분합니다.</a:t>
            </a:r>
          </a:p>
          <a:p xmlns:a="http://schemas.openxmlformats.org/drawingml/2006/main">
            <a:r>
              <a:t/>
            </a:r>
          </a:p>
          <a:p xmlns:a="http://schemas.openxmlformats.org/drawingml/2006/main">
            <a:r>
              <a:t>선주배상책임보험은 선주가 부담하는 법률상 배상책임을 다룹니다. 배, 화물, 운임, 책임이라는 네 대상을 각각 연결하면 이름을 외우기 쉬워집니다.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보험개발원 화재보험 안내</a:t>
            </a:r>
          </a:p>
          <a:p xmlns:a="http://schemas.openxmlformats.org/drawingml/2006/main">
            <a:r>
              <a:t>https://www.kidi.or.kr/user/nd46325.do?menuCode=engsite</a:t>
            </a:r>
          </a:p>
          <a:p xmlns:a="http://schemas.openxmlformats.org/drawingml/2006/main">
            <a:r>
              <a:t/>
            </a:r>
          </a:p>
          <a:p xmlns:a="http://schemas.openxmlformats.org/drawingml/2006/main">
            <a:r>
              <a:t>미쓰이스미토모해상 화재보험 보통약관</a:t>
            </a:r>
          </a:p>
          <a:p xmlns:a="http://schemas.openxmlformats.org/drawingml/2006/main">
            <a:r>
              <a:t>https://ms-ins.co.kr/kor/resources/data/on_sale/202001/2_4.pdf</a:t>
            </a:r>
          </a:p>
          <a:p xmlns:a="http://schemas.openxmlformats.org/drawingml/2006/main">
            <a:r>
              <a:t/>
            </a:r>
          </a:p>
          <a:p xmlns:a="http://schemas.openxmlformats.org/drawingml/2006/main">
            <a:r>
              <a:t>한국화재보험협회 특약부화재보험 안내</a:t>
            </a:r>
          </a:p>
          <a:p xmlns:a="http://schemas.openxmlformats.org/drawingml/2006/main">
            <a:r>
              <a:t>https://kfpa.or.kr/?menucode=10100&amp;tab=chk5&amp;tmenu=mainwork</a:t>
            </a:r>
          </a:p>
          <a:p xmlns:a="http://schemas.openxmlformats.org/drawingml/2006/main">
            <a:r>
              <a:t/>
            </a:r>
          </a:p>
          <a:p xmlns:a="http://schemas.openxmlformats.org/drawingml/2006/main">
            <a:r>
              <a:t>화재보험법 시행령 특수건물 기준</a:t>
            </a:r>
          </a:p>
          <a:p xmlns:a="http://schemas.openxmlformats.org/drawingml/2006/main">
            <a:r>
              <a:t>https://www.law.go.kr/LSW/lsLawLinkInfo.do?chrClsCd=010202&amp;lsJoLnkSeq=900777343</a:t>
            </a:r>
          </a:p>
          <a:p xmlns:a="http://schemas.openxmlformats.org/drawingml/2006/main">
            <a:r>
              <a:t/>
            </a:r>
          </a:p>
          <a:p xmlns:a="http://schemas.openxmlformats.org/drawingml/2006/main">
            <a:r>
              <a:t>행정안전부 정책보험 안내</a:t>
            </a:r>
          </a:p>
          <a:p xmlns:a="http://schemas.openxmlformats.org/drawingml/2006/main">
            <a:r>
              <a:t>https://www.mois.go.kr/frt/bbs/type002/commonSelectBoardArticle.do?bbsId=BBSMSTR_000000000215&amp;nttId=120754</a:t>
            </a:r>
          </a:p>
          <a:p xmlns:a="http://schemas.openxmlformats.org/drawingml/2006/main">
            <a:r>
              <a:t/>
            </a:r>
          </a:p>
          <a:p xmlns:a="http://schemas.openxmlformats.org/drawingml/2006/main">
            <a:r>
              <a:t>보험개발원 배상책임보험 안내</a:t>
            </a:r>
          </a:p>
          <a:p xmlns:a="http://schemas.openxmlformats.org/drawingml/2006/main">
            <a:r>
              <a:t>https://www.kidi.or.kr/user/nd95730.do?menuCode=engsite</a:t>
            </a:r>
          </a:p>
          <a:p xmlns:a="http://schemas.openxmlformats.org/drawingml/2006/main">
            <a:r>
              <a:t/>
            </a:r>
          </a:p>
          <a:p xmlns:a="http://schemas.openxmlformats.org/drawingml/2006/main">
            <a:r>
              <a:t>생활법령정보 체육시설 보험 가입</a:t>
            </a:r>
          </a:p>
          <a:p xmlns:a="http://schemas.openxmlformats.org/drawingml/2006/main">
            <a:r>
              <a:t>https://easylaw.go.kr/CSP/CnpClsMainBtr.laf?ccfNo=4&amp;cciNo=3&amp;cnpClsNo=2&amp;csmSeq=1453&amp;popMenu=ov</a:t>
            </a:r>
          </a:p>
          <a:p xmlns:a="http://schemas.openxmlformats.org/drawingml/2006/main">
            <a:r>
              <a:t/>
            </a:r>
          </a:p>
          <a:p xmlns:a="http://schemas.openxmlformats.org/drawingml/2006/main">
            <a:r>
              <a:t>삼성화재 도난위험 특별약관 예시</a:t>
            </a:r>
          </a:p>
          <a:p xmlns:a="http://schemas.openxmlformats.org/drawingml/2006/main">
            <a:r>
              <a:t>https://ir.samsungfire.com/product/leaflet/P02_06_01_126_20210117.pdf</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해상보험의 전통적인 학습 분류에서는 담보의무 위반이나 항해 변경, 정해진 항로의 이탈과 지연 등을 넓은 의미의 면책 문제로 다룹니다. 여기서 담보는 피보험자가 지켜야 할 약속이라는 의미로도 쓰입니다.</a:t>
            </a:r>
          </a:p>
          <a:p xmlns:a="http://schemas.openxmlformats.org/drawingml/2006/main">
            <a:r>
              <a:t/>
            </a:r>
          </a:p>
          <a:p xmlns:a="http://schemas.openxmlformats.org/drawingml/2006/main">
            <a:r>
              <a:t>고의나 물건의 고유한 성질 때문에 생긴 손해, 통상적인 소모 등은 손해 원인과 관련된 면책으로 살펴봅니다. 다만 실제 계약에는 적용 법률과 약관, 허용된 변경이나 정당한 사유 등이 있으므로 항로가 조금 달랐다는 사실만으로 자동 면책을 단정하지 않습니다.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보험개발원 화재보험 안내</a:t>
            </a:r>
          </a:p>
          <a:p xmlns:a="http://schemas.openxmlformats.org/drawingml/2006/main">
            <a:r>
              <a:t>https://www.kidi.or.kr/user/nd46325.do?menuCode=engsite</a:t>
            </a:r>
          </a:p>
          <a:p xmlns:a="http://schemas.openxmlformats.org/drawingml/2006/main">
            <a:r>
              <a:t/>
            </a:r>
          </a:p>
          <a:p xmlns:a="http://schemas.openxmlformats.org/drawingml/2006/main">
            <a:r>
              <a:t>미쓰이스미토모해상 화재보험 보통약관</a:t>
            </a:r>
          </a:p>
          <a:p xmlns:a="http://schemas.openxmlformats.org/drawingml/2006/main">
            <a:r>
              <a:t>https://ms-ins.co.kr/kor/resources/data/on_sale/202001/2_4.pdf</a:t>
            </a:r>
          </a:p>
          <a:p xmlns:a="http://schemas.openxmlformats.org/drawingml/2006/main">
            <a:r>
              <a:t/>
            </a:r>
          </a:p>
          <a:p xmlns:a="http://schemas.openxmlformats.org/drawingml/2006/main">
            <a:r>
              <a:t>한국화재보험협회 특약부화재보험 안내</a:t>
            </a:r>
          </a:p>
          <a:p xmlns:a="http://schemas.openxmlformats.org/drawingml/2006/main">
            <a:r>
              <a:t>https://kfpa.or.kr/?menucode=10100&amp;tab=chk5&amp;tmenu=mainwork</a:t>
            </a:r>
          </a:p>
          <a:p xmlns:a="http://schemas.openxmlformats.org/drawingml/2006/main">
            <a:r>
              <a:t/>
            </a:r>
          </a:p>
          <a:p xmlns:a="http://schemas.openxmlformats.org/drawingml/2006/main">
            <a:r>
              <a:t>화재보험법 시행령 특수건물 기준</a:t>
            </a:r>
          </a:p>
          <a:p xmlns:a="http://schemas.openxmlformats.org/drawingml/2006/main">
            <a:r>
              <a:t>https://www.law.go.kr/LSW/lsLawLinkInfo.do?chrClsCd=010202&amp;lsJoLnkSeq=900777343</a:t>
            </a:r>
          </a:p>
          <a:p xmlns:a="http://schemas.openxmlformats.org/drawingml/2006/main">
            <a:r>
              <a:t/>
            </a:r>
          </a:p>
          <a:p xmlns:a="http://schemas.openxmlformats.org/drawingml/2006/main">
            <a:r>
              <a:t>행정안전부 정책보험 안내</a:t>
            </a:r>
          </a:p>
          <a:p xmlns:a="http://schemas.openxmlformats.org/drawingml/2006/main">
            <a:r>
              <a:t>https://www.mois.go.kr/frt/bbs/type002/commonSelectBoardArticle.do?bbsId=BBSMSTR_000000000215&amp;nttId=120754</a:t>
            </a:r>
          </a:p>
          <a:p xmlns:a="http://schemas.openxmlformats.org/drawingml/2006/main">
            <a:r>
              <a:t/>
            </a:r>
          </a:p>
          <a:p xmlns:a="http://schemas.openxmlformats.org/drawingml/2006/main">
            <a:r>
              <a:t>보험개발원 배상책임보험 안내</a:t>
            </a:r>
          </a:p>
          <a:p xmlns:a="http://schemas.openxmlformats.org/drawingml/2006/main">
            <a:r>
              <a:t>https://www.kidi.or.kr/user/nd95730.do?menuCode=engsite</a:t>
            </a:r>
          </a:p>
          <a:p xmlns:a="http://schemas.openxmlformats.org/drawingml/2006/main">
            <a:r>
              <a:t/>
            </a:r>
          </a:p>
          <a:p xmlns:a="http://schemas.openxmlformats.org/drawingml/2006/main">
            <a:r>
              <a:t>생활법령정보 체육시설 보험 가입</a:t>
            </a:r>
          </a:p>
          <a:p xmlns:a="http://schemas.openxmlformats.org/drawingml/2006/main">
            <a:r>
              <a:t>https://easylaw.go.kr/CSP/CnpClsMainBtr.laf?ccfNo=4&amp;cciNo=3&amp;cnpClsNo=2&amp;csmSeq=1453&amp;popMenu=ov</a:t>
            </a:r>
          </a:p>
          <a:p xmlns:a="http://schemas.openxmlformats.org/drawingml/2006/main">
            <a:r>
              <a:t/>
            </a:r>
          </a:p>
          <a:p xmlns:a="http://schemas.openxmlformats.org/drawingml/2006/main">
            <a:r>
              <a:t>삼성화재 도난위험 특별약관 예시</a:t>
            </a:r>
          </a:p>
          <a:p xmlns:a="http://schemas.openxmlformats.org/drawingml/2006/main">
            <a:r>
              <a:t>https://ir.samsungfire.com/product/leaflet/P02_06_01_126_20210117.pdf</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배상책임보험의 피보험자는 다른 사람에게 손해를 입혀 법률상 배상책임을 부담하는 사람입니다. 자신의 물건이 손상된 재산보험과 출발점이 다릅니다.</a:t>
            </a:r>
          </a:p>
          <a:p xmlns:a="http://schemas.openxmlformats.org/drawingml/2006/main">
            <a:r>
              <a:t/>
            </a:r>
          </a:p>
          <a:p xmlns:a="http://schemas.openxmlformats.org/drawingml/2006/main">
            <a:r>
              <a:t>피해자는 피보험자로부터 손해배상을 받을 제삼자입니다. 사고가 났다는 사실뿐 아니라 책임의 발생 원인과 손해의 범위, 인과관계를 확인합니다.</a:t>
            </a:r>
          </a:p>
          <a:p xmlns:a="http://schemas.openxmlformats.org/drawingml/2006/main">
            <a:r>
              <a:t/>
            </a:r>
          </a:p>
          <a:p xmlns:a="http://schemas.openxmlformats.org/drawingml/2006/main">
            <a:r>
              <a:t>보험회사는 계약이 정한 배상책임 손해를 보상합니다. 도의적으로 미안해서 주고 싶은 모든 돈을 대신 지급하는 구조는 아닙니다. 보상한도와 자기부담금, 약정으로 확대한 책임의 취급 등을 확인해야 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보험개발원 화재보험 안내</a:t>
            </a:r>
          </a:p>
          <a:p xmlns:a="http://schemas.openxmlformats.org/drawingml/2006/main">
            <a:r>
              <a:t>https://www.kidi.or.kr/user/nd46325.do?menuCode=engsite</a:t>
            </a:r>
          </a:p>
          <a:p xmlns:a="http://schemas.openxmlformats.org/drawingml/2006/main">
            <a:r>
              <a:t/>
            </a:r>
          </a:p>
          <a:p xmlns:a="http://schemas.openxmlformats.org/drawingml/2006/main">
            <a:r>
              <a:t>미쓰이스미토모해상 화재보험 보통약관</a:t>
            </a:r>
          </a:p>
          <a:p xmlns:a="http://schemas.openxmlformats.org/drawingml/2006/main">
            <a:r>
              <a:t>https://ms-ins.co.kr/kor/resources/data/on_sale/202001/2_4.pdf</a:t>
            </a:r>
          </a:p>
          <a:p xmlns:a="http://schemas.openxmlformats.org/drawingml/2006/main">
            <a:r>
              <a:t/>
            </a:r>
          </a:p>
          <a:p xmlns:a="http://schemas.openxmlformats.org/drawingml/2006/main">
            <a:r>
              <a:t>한국화재보험협회 특약부화재보험 안내</a:t>
            </a:r>
          </a:p>
          <a:p xmlns:a="http://schemas.openxmlformats.org/drawingml/2006/main">
            <a:r>
              <a:t>https://kfpa.or.kr/?menucode=10100&amp;tab=chk5&amp;tmenu=mainwork</a:t>
            </a:r>
          </a:p>
          <a:p xmlns:a="http://schemas.openxmlformats.org/drawingml/2006/main">
            <a:r>
              <a:t/>
            </a:r>
          </a:p>
          <a:p xmlns:a="http://schemas.openxmlformats.org/drawingml/2006/main">
            <a:r>
              <a:t>화재보험법 시행령 특수건물 기준</a:t>
            </a:r>
          </a:p>
          <a:p xmlns:a="http://schemas.openxmlformats.org/drawingml/2006/main">
            <a:r>
              <a:t>https://www.law.go.kr/LSW/lsLawLinkInfo.do?chrClsCd=010202&amp;lsJoLnkSeq=900777343</a:t>
            </a:r>
          </a:p>
          <a:p xmlns:a="http://schemas.openxmlformats.org/drawingml/2006/main">
            <a:r>
              <a:t/>
            </a:r>
          </a:p>
          <a:p xmlns:a="http://schemas.openxmlformats.org/drawingml/2006/main">
            <a:r>
              <a:t>행정안전부 정책보험 안내</a:t>
            </a:r>
          </a:p>
          <a:p xmlns:a="http://schemas.openxmlformats.org/drawingml/2006/main">
            <a:r>
              <a:t>https://www.mois.go.kr/frt/bbs/type002/commonSelectBoardArticle.do?bbsId=BBSMSTR_000000000215&amp;nttId=120754</a:t>
            </a:r>
          </a:p>
          <a:p xmlns:a="http://schemas.openxmlformats.org/drawingml/2006/main">
            <a:r>
              <a:t/>
            </a:r>
          </a:p>
          <a:p xmlns:a="http://schemas.openxmlformats.org/drawingml/2006/main">
            <a:r>
              <a:t>보험개발원 배상책임보험 안내</a:t>
            </a:r>
          </a:p>
          <a:p xmlns:a="http://schemas.openxmlformats.org/drawingml/2006/main">
            <a:r>
              <a:t>https://www.kidi.or.kr/user/nd95730.do?menuCode=engsite</a:t>
            </a:r>
          </a:p>
          <a:p xmlns:a="http://schemas.openxmlformats.org/drawingml/2006/main">
            <a:r>
              <a:t/>
            </a:r>
          </a:p>
          <a:p xmlns:a="http://schemas.openxmlformats.org/drawingml/2006/main">
            <a:r>
              <a:t>생활법령정보 체육시설 보험 가입</a:t>
            </a:r>
          </a:p>
          <a:p xmlns:a="http://schemas.openxmlformats.org/drawingml/2006/main">
            <a:r>
              <a:t>https://easylaw.go.kr/CSP/CnpClsMainBtr.laf?ccfNo=4&amp;cciNo=3&amp;cnpClsNo=2&amp;csmSeq=1453&amp;popMenu=ov</a:t>
            </a:r>
          </a:p>
          <a:p xmlns:a="http://schemas.openxmlformats.org/drawingml/2006/main">
            <a:r>
              <a:t/>
            </a:r>
          </a:p>
          <a:p xmlns:a="http://schemas.openxmlformats.org/drawingml/2006/main">
            <a:r>
              <a:t>삼성화재 도난위험 특별약관 예시</a:t>
            </a:r>
          </a:p>
          <a:p xmlns:a="http://schemas.openxmlformats.org/drawingml/2006/main">
            <a:r>
              <a:t>https://ir.samsungfire.com/product/leaflet/P02_06_01_126_20210117.pdf</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가스와 체육시설 등에는 개별 법령에 따른 의무가입 기준이 있습니다. 체육도장과 골프연습장, 체력단련장, 당구장 등 소규모 체육시설업에는 해당 법령의 예외가 있습니다. 단순히 위험해 보인다거나 규모가 작다는 감상으로 결정하지 않습니다.</a:t>
            </a:r>
          </a:p>
          <a:p xmlns:a="http://schemas.openxmlformats.org/drawingml/2006/main">
            <a:r>
              <a:t/>
            </a:r>
          </a:p>
          <a:p xmlns:a="http://schemas.openxmlformats.org/drawingml/2006/main">
            <a:r>
              <a:t>시설소유관리자, 생산물, 임원과 전문직업 배상책임 등은 대표적인 임의보험으로 학습합니다. 다만 특정 사업이나 제도에서는 별도의 의무가 있을 수 있습니다. 상품 이름과 적용 법령을 함께 확인해야 실제 고객에게 잘못 안내하지 않습니다.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보험개발원 화재보험 안내</a:t>
            </a:r>
          </a:p>
          <a:p xmlns:a="http://schemas.openxmlformats.org/drawingml/2006/main">
            <a:r>
              <a:t>https://www.kidi.or.kr/user/nd46325.do?menuCode=engsite</a:t>
            </a:r>
          </a:p>
          <a:p xmlns:a="http://schemas.openxmlformats.org/drawingml/2006/main">
            <a:r>
              <a:t/>
            </a:r>
          </a:p>
          <a:p xmlns:a="http://schemas.openxmlformats.org/drawingml/2006/main">
            <a:r>
              <a:t>미쓰이스미토모해상 화재보험 보통약관</a:t>
            </a:r>
          </a:p>
          <a:p xmlns:a="http://schemas.openxmlformats.org/drawingml/2006/main">
            <a:r>
              <a:t>https://ms-ins.co.kr/kor/resources/data/on_sale/202001/2_4.pdf</a:t>
            </a:r>
          </a:p>
          <a:p xmlns:a="http://schemas.openxmlformats.org/drawingml/2006/main">
            <a:r>
              <a:t/>
            </a:r>
          </a:p>
          <a:p xmlns:a="http://schemas.openxmlformats.org/drawingml/2006/main">
            <a:r>
              <a:t>한국화재보험협회 특약부화재보험 안내</a:t>
            </a:r>
          </a:p>
          <a:p xmlns:a="http://schemas.openxmlformats.org/drawingml/2006/main">
            <a:r>
              <a:t>https://kfpa.or.kr/?menucode=10100&amp;tab=chk5&amp;tmenu=mainwork</a:t>
            </a:r>
          </a:p>
          <a:p xmlns:a="http://schemas.openxmlformats.org/drawingml/2006/main">
            <a:r>
              <a:t/>
            </a:r>
          </a:p>
          <a:p xmlns:a="http://schemas.openxmlformats.org/drawingml/2006/main">
            <a:r>
              <a:t>화재보험법 시행령 특수건물 기준</a:t>
            </a:r>
          </a:p>
          <a:p xmlns:a="http://schemas.openxmlformats.org/drawingml/2006/main">
            <a:r>
              <a:t>https://www.law.go.kr/LSW/lsLawLinkInfo.do?chrClsCd=010202&amp;lsJoLnkSeq=900777343</a:t>
            </a:r>
          </a:p>
          <a:p xmlns:a="http://schemas.openxmlformats.org/drawingml/2006/main">
            <a:r>
              <a:t/>
            </a:r>
          </a:p>
          <a:p xmlns:a="http://schemas.openxmlformats.org/drawingml/2006/main">
            <a:r>
              <a:t>행정안전부 정책보험 안내</a:t>
            </a:r>
          </a:p>
          <a:p xmlns:a="http://schemas.openxmlformats.org/drawingml/2006/main">
            <a:r>
              <a:t>https://www.mois.go.kr/frt/bbs/type002/commonSelectBoardArticle.do?bbsId=BBSMSTR_000000000215&amp;nttId=120754</a:t>
            </a:r>
          </a:p>
          <a:p xmlns:a="http://schemas.openxmlformats.org/drawingml/2006/main">
            <a:r>
              <a:t/>
            </a:r>
          </a:p>
          <a:p xmlns:a="http://schemas.openxmlformats.org/drawingml/2006/main">
            <a:r>
              <a:t>보험개발원 배상책임보험 안내</a:t>
            </a:r>
          </a:p>
          <a:p xmlns:a="http://schemas.openxmlformats.org/drawingml/2006/main">
            <a:r>
              <a:t>https://www.kidi.or.kr/user/nd95730.do?menuCode=engsite</a:t>
            </a:r>
          </a:p>
          <a:p xmlns:a="http://schemas.openxmlformats.org/drawingml/2006/main">
            <a:r>
              <a:t/>
            </a:r>
          </a:p>
          <a:p xmlns:a="http://schemas.openxmlformats.org/drawingml/2006/main">
            <a:r>
              <a:t>생활법령정보 체육시설 보험 가입</a:t>
            </a:r>
          </a:p>
          <a:p xmlns:a="http://schemas.openxmlformats.org/drawingml/2006/main">
            <a:r>
              <a:t>https://easylaw.go.kr/CSP/CnpClsMainBtr.laf?ccfNo=4&amp;cciNo=3&amp;cnpClsNo=2&amp;csmSeq=1453&amp;popMenu=ov</a:t>
            </a:r>
          </a:p>
          <a:p xmlns:a="http://schemas.openxmlformats.org/drawingml/2006/main">
            <a:r>
              <a:t/>
            </a:r>
          </a:p>
          <a:p xmlns:a="http://schemas.openxmlformats.org/drawingml/2006/main">
            <a:r>
              <a:t>삼성화재 도난위험 특별약관 예시</a:t>
            </a:r>
          </a:p>
          <a:p xmlns:a="http://schemas.openxmlformats.org/drawingml/2006/main">
            <a:r>
              <a:t>https://ir.samsungfire.com/product/leaflet/P02_06_01_126_20210117.pdf</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손해사고기준은 보험기간 안에 사고가 발생했는지를 중심으로 보장을 판단합니다. 청구가 나중에 이루어질 수 있지만 소멸시효나 약관의 통지 등 필요한 조건까지 사라지는 것은 아닙니다.</a:t>
            </a:r>
          </a:p>
          <a:p xmlns:a="http://schemas.openxmlformats.org/drawingml/2006/main">
            <a:r>
              <a:t/>
            </a:r>
          </a:p>
          <a:p xmlns:a="http://schemas.openxmlformats.org/drawingml/2006/main">
            <a:r>
              <a:t>배상청구기준은 피해자의 최초 배상청구 시점 등을 중심으로 판단합니다. 소급담보일과 보고기간 등 조건도 확인합니다. 임원이나 전문직업 배상책임에서 대표적으로 쓰이지만, 사고와 청구가 무조건 모두 같은 보험기간에 있어야 한다는 단순 공식으로 외우지 마세요.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보험개발원 화재보험 안내</a:t>
            </a:r>
          </a:p>
          <a:p xmlns:a="http://schemas.openxmlformats.org/drawingml/2006/main">
            <a:r>
              <a:t>https://www.kidi.or.kr/user/nd46325.do?menuCode=engsite</a:t>
            </a:r>
          </a:p>
          <a:p xmlns:a="http://schemas.openxmlformats.org/drawingml/2006/main">
            <a:r>
              <a:t/>
            </a:r>
          </a:p>
          <a:p xmlns:a="http://schemas.openxmlformats.org/drawingml/2006/main">
            <a:r>
              <a:t>미쓰이스미토모해상 화재보험 보통약관</a:t>
            </a:r>
          </a:p>
          <a:p xmlns:a="http://schemas.openxmlformats.org/drawingml/2006/main">
            <a:r>
              <a:t>https://ms-ins.co.kr/kor/resources/data/on_sale/202001/2_4.pdf</a:t>
            </a:r>
          </a:p>
          <a:p xmlns:a="http://schemas.openxmlformats.org/drawingml/2006/main">
            <a:r>
              <a:t/>
            </a:r>
          </a:p>
          <a:p xmlns:a="http://schemas.openxmlformats.org/drawingml/2006/main">
            <a:r>
              <a:t>한국화재보험협회 특약부화재보험 안내</a:t>
            </a:r>
          </a:p>
          <a:p xmlns:a="http://schemas.openxmlformats.org/drawingml/2006/main">
            <a:r>
              <a:t>https://kfpa.or.kr/?menucode=10100&amp;tab=chk5&amp;tmenu=mainwork</a:t>
            </a:r>
          </a:p>
          <a:p xmlns:a="http://schemas.openxmlformats.org/drawingml/2006/main">
            <a:r>
              <a:t/>
            </a:r>
          </a:p>
          <a:p xmlns:a="http://schemas.openxmlformats.org/drawingml/2006/main">
            <a:r>
              <a:t>화재보험법 시행령 특수건물 기준</a:t>
            </a:r>
          </a:p>
          <a:p xmlns:a="http://schemas.openxmlformats.org/drawingml/2006/main">
            <a:r>
              <a:t>https://www.law.go.kr/LSW/lsLawLinkInfo.do?chrClsCd=010202&amp;lsJoLnkSeq=900777343</a:t>
            </a:r>
          </a:p>
          <a:p xmlns:a="http://schemas.openxmlformats.org/drawingml/2006/main">
            <a:r>
              <a:t/>
            </a:r>
          </a:p>
          <a:p xmlns:a="http://schemas.openxmlformats.org/drawingml/2006/main">
            <a:r>
              <a:t>행정안전부 정책보험 안내</a:t>
            </a:r>
          </a:p>
          <a:p xmlns:a="http://schemas.openxmlformats.org/drawingml/2006/main">
            <a:r>
              <a:t>https://www.mois.go.kr/frt/bbs/type002/commonSelectBoardArticle.do?bbsId=BBSMSTR_000000000215&amp;nttId=120754</a:t>
            </a:r>
          </a:p>
          <a:p xmlns:a="http://schemas.openxmlformats.org/drawingml/2006/main">
            <a:r>
              <a:t/>
            </a:r>
          </a:p>
          <a:p xmlns:a="http://schemas.openxmlformats.org/drawingml/2006/main">
            <a:r>
              <a:t>보험개발원 배상책임보험 안내</a:t>
            </a:r>
          </a:p>
          <a:p xmlns:a="http://schemas.openxmlformats.org/drawingml/2006/main">
            <a:r>
              <a:t>https://www.kidi.or.kr/user/nd95730.do?menuCode=engsite</a:t>
            </a:r>
          </a:p>
          <a:p xmlns:a="http://schemas.openxmlformats.org/drawingml/2006/main">
            <a:r>
              <a:t/>
            </a:r>
          </a:p>
          <a:p xmlns:a="http://schemas.openxmlformats.org/drawingml/2006/main">
            <a:r>
              <a:t>생활법령정보 체육시설 보험 가입</a:t>
            </a:r>
          </a:p>
          <a:p xmlns:a="http://schemas.openxmlformats.org/drawingml/2006/main">
            <a:r>
              <a:t>https://easylaw.go.kr/CSP/CnpClsMainBtr.laf?ccfNo=4&amp;cciNo=3&amp;cnpClsNo=2&amp;csmSeq=1453&amp;popMenu=ov</a:t>
            </a:r>
          </a:p>
          <a:p xmlns:a="http://schemas.openxmlformats.org/drawingml/2006/main">
            <a:r>
              <a:t/>
            </a:r>
          </a:p>
          <a:p xmlns:a="http://schemas.openxmlformats.org/drawingml/2006/main">
            <a:r>
              <a:t>삼성화재 도난위험 특별약관 예시</a:t>
            </a:r>
          </a:p>
          <a:p xmlns:a="http://schemas.openxmlformats.org/drawingml/2006/main">
            <a:r>
              <a:t>https://ir.samsungfire.com/product/leaflet/P02_06_01_126_20210117.pdf</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도난보험은 정해진 장소에 보관된 동산의 도난 등 약정한 손해를 다룹니다. 어디에서 어떤 물건이 사라졌는지와 도난 사실을 확인해야 합니다. 단순 분실과 도난을 같은 것으로 신고하면 안 됩니다.</a:t>
            </a:r>
          </a:p>
          <a:p xmlns:a="http://schemas.openxmlformats.org/drawingml/2006/main">
            <a:r>
              <a:t/>
            </a:r>
          </a:p>
          <a:p xmlns:a="http://schemas.openxmlformats.org/drawingml/2006/main">
            <a:r>
              <a:t>대표 약관에는 수용 장소를 계속 칠십이 시간 이상 비워 둔 사이 발생한 도난을 제외하는 조항이 있습니다. 모든 도난 담보의 조건이 같지는 않으므로 학습하는 약관의 조건을 확인합니다.</a:t>
            </a:r>
          </a:p>
          <a:p xmlns:a="http://schemas.openxmlformats.org/drawingml/2006/main">
            <a:r>
              <a:t/>
            </a:r>
          </a:p>
          <a:p xmlns:a="http://schemas.openxmlformats.org/drawingml/2006/main">
            <a:r>
              <a:t>사고 후 삼십 일 이내에 알지 못한 도난을 제외하는 조항도 있습니다. 발견 시점에 관한 조건이지 물건이 귀중하지 않다는 가치 판단이 아닙니다. 시험에서도 숫자의 의미를 정확하게 연결하세요.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보험개발원 화재보험 안내</a:t>
            </a:r>
          </a:p>
          <a:p xmlns:a="http://schemas.openxmlformats.org/drawingml/2006/main">
            <a:r>
              <a:t>https://www.kidi.or.kr/user/nd46325.do?menuCode=engsite</a:t>
            </a:r>
          </a:p>
          <a:p xmlns:a="http://schemas.openxmlformats.org/drawingml/2006/main">
            <a:r>
              <a:t/>
            </a:r>
          </a:p>
          <a:p xmlns:a="http://schemas.openxmlformats.org/drawingml/2006/main">
            <a:r>
              <a:t>미쓰이스미토모해상 화재보험 보통약관</a:t>
            </a:r>
          </a:p>
          <a:p xmlns:a="http://schemas.openxmlformats.org/drawingml/2006/main">
            <a:r>
              <a:t>https://ms-ins.co.kr/kor/resources/data/on_sale/202001/2_4.pdf</a:t>
            </a:r>
          </a:p>
          <a:p xmlns:a="http://schemas.openxmlformats.org/drawingml/2006/main">
            <a:r>
              <a:t/>
            </a:r>
          </a:p>
          <a:p xmlns:a="http://schemas.openxmlformats.org/drawingml/2006/main">
            <a:r>
              <a:t>한국화재보험협회 특약부화재보험 안내</a:t>
            </a:r>
          </a:p>
          <a:p xmlns:a="http://schemas.openxmlformats.org/drawingml/2006/main">
            <a:r>
              <a:t>https://kfpa.or.kr/?menucode=10100&amp;tab=chk5&amp;tmenu=mainwork</a:t>
            </a:r>
          </a:p>
          <a:p xmlns:a="http://schemas.openxmlformats.org/drawingml/2006/main">
            <a:r>
              <a:t/>
            </a:r>
          </a:p>
          <a:p xmlns:a="http://schemas.openxmlformats.org/drawingml/2006/main">
            <a:r>
              <a:t>화재보험법 시행령 특수건물 기준</a:t>
            </a:r>
          </a:p>
          <a:p xmlns:a="http://schemas.openxmlformats.org/drawingml/2006/main">
            <a:r>
              <a:t>https://www.law.go.kr/LSW/lsLawLinkInfo.do?chrClsCd=010202&amp;lsJoLnkSeq=900777343</a:t>
            </a:r>
          </a:p>
          <a:p xmlns:a="http://schemas.openxmlformats.org/drawingml/2006/main">
            <a:r>
              <a:t/>
            </a:r>
          </a:p>
          <a:p xmlns:a="http://schemas.openxmlformats.org/drawingml/2006/main">
            <a:r>
              <a:t>행정안전부 정책보험 안내</a:t>
            </a:r>
          </a:p>
          <a:p xmlns:a="http://schemas.openxmlformats.org/drawingml/2006/main">
            <a:r>
              <a:t>https://www.mois.go.kr/frt/bbs/type002/commonSelectBoardArticle.do?bbsId=BBSMSTR_000000000215&amp;nttId=120754</a:t>
            </a:r>
          </a:p>
          <a:p xmlns:a="http://schemas.openxmlformats.org/drawingml/2006/main">
            <a:r>
              <a:t/>
            </a:r>
          </a:p>
          <a:p xmlns:a="http://schemas.openxmlformats.org/drawingml/2006/main">
            <a:r>
              <a:t>보험개발원 배상책임보험 안내</a:t>
            </a:r>
          </a:p>
          <a:p xmlns:a="http://schemas.openxmlformats.org/drawingml/2006/main">
            <a:r>
              <a:t>https://www.kidi.or.kr/user/nd95730.do?menuCode=engsite</a:t>
            </a:r>
          </a:p>
          <a:p xmlns:a="http://schemas.openxmlformats.org/drawingml/2006/main">
            <a:r>
              <a:t/>
            </a:r>
          </a:p>
          <a:p xmlns:a="http://schemas.openxmlformats.org/drawingml/2006/main">
            <a:r>
              <a:t>생활법령정보 체육시설 보험 가입</a:t>
            </a:r>
          </a:p>
          <a:p xmlns:a="http://schemas.openxmlformats.org/drawingml/2006/main">
            <a:r>
              <a:t>https://easylaw.go.kr/CSP/CnpClsMainBtr.laf?ccfNo=4&amp;cciNo=3&amp;cnpClsNo=2&amp;csmSeq=1453&amp;popMenu=ov</a:t>
            </a:r>
          </a:p>
          <a:p xmlns:a="http://schemas.openxmlformats.org/drawingml/2006/main">
            <a:r>
              <a:t/>
            </a:r>
          </a:p>
          <a:p xmlns:a="http://schemas.openxmlformats.org/drawingml/2006/main">
            <a:r>
              <a:t>삼성화재 도난위험 특별약관 예시</a:t>
            </a:r>
          </a:p>
          <a:p xmlns:a="http://schemas.openxmlformats.org/drawingml/2006/main">
            <a:r>
              <a:t>https://ir.samsungfire.com/product/leaflet/P02_06_01_126_20210117.pdf</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레저보험은 골프와 낚시, 스키 등 활동과 관련된 위험을 다룹니다. 활동 중 보장인지, 출발부터 귀가까지의 여행 구간인지, 증권상의 기간과 장소를 확인합니다. 종목 이름만으로 이동 중 사고까지 무조건 보장한다고 단정하지 않습니다.</a:t>
            </a:r>
          </a:p>
          <a:p xmlns:a="http://schemas.openxmlformats.org/drawingml/2006/main">
            <a:r>
              <a:t/>
            </a:r>
          </a:p>
          <a:p xmlns:a="http://schemas.openxmlformats.org/drawingml/2006/main">
            <a:r>
              <a:t>유아교육기관 관련 종합보험은 원생의 교육활동 등 정해진 위험을 보장합니다. 가정생활의 모든 사고까지 자동 포함되는 것은 아닙니다. 교직원 보장은 별도 특약 여부를 확인합니다.</a:t>
            </a:r>
          </a:p>
          <a:p xmlns:a="http://schemas.openxmlformats.org/drawingml/2006/main">
            <a:r>
              <a:t/>
            </a:r>
          </a:p>
          <a:p xmlns:a="http://schemas.openxmlformats.org/drawingml/2006/main">
            <a:r>
              <a:t>동산종합보험은 움직일 수 있는 모든 재산을 무조건 받는 상품은 아닙니다. 자동차와 선박처럼 별도의 보험영역인 물건, 동식물이나 특정 고정 설비 등의 제외 기준을 확인합니다. 리스 물건은 소유와 사용 관계를 설명하여 가입 여부를 검토할 수 있습니다.</a:t>
            </a:r>
          </a:p>
          <a:p xmlns:a="http://schemas.openxmlformats.org/drawingml/2006/main">
            <a:r>
              <a:t/>
            </a:r>
          </a:p>
          <a:p xmlns:a="http://schemas.openxmlformats.org/drawingml/2006/main">
            <a:r>
              <a:t>여행보험은 상해와 질병, 휴대품 손해 등 가입한 담보를 확인합니다. 휴대품은 도난과 단순 분실의 취급이 다르고 한도와 자기부담금도 회사와 상품마다 다를 수 있습니다. 보험 이름보다 담보별 조건을 확인하세요.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보험개발원 화재보험 안내</a:t>
            </a:r>
          </a:p>
          <a:p xmlns:a="http://schemas.openxmlformats.org/drawingml/2006/main">
            <a:r>
              <a:t>https://www.kidi.or.kr/user/nd46325.do?menuCode=engsite</a:t>
            </a:r>
          </a:p>
          <a:p xmlns:a="http://schemas.openxmlformats.org/drawingml/2006/main">
            <a:r>
              <a:t/>
            </a:r>
          </a:p>
          <a:p xmlns:a="http://schemas.openxmlformats.org/drawingml/2006/main">
            <a:r>
              <a:t>미쓰이스미토모해상 화재보험 보통약관</a:t>
            </a:r>
          </a:p>
          <a:p xmlns:a="http://schemas.openxmlformats.org/drawingml/2006/main">
            <a:r>
              <a:t>https://ms-ins.co.kr/kor/resources/data/on_sale/202001/2_4.pdf</a:t>
            </a:r>
          </a:p>
          <a:p xmlns:a="http://schemas.openxmlformats.org/drawingml/2006/main">
            <a:r>
              <a:t/>
            </a:r>
          </a:p>
          <a:p xmlns:a="http://schemas.openxmlformats.org/drawingml/2006/main">
            <a:r>
              <a:t>한국화재보험협회 특약부화재보험 안내</a:t>
            </a:r>
          </a:p>
          <a:p xmlns:a="http://schemas.openxmlformats.org/drawingml/2006/main">
            <a:r>
              <a:t>https://kfpa.or.kr/?menucode=10100&amp;tab=chk5&amp;tmenu=mainwork</a:t>
            </a:r>
          </a:p>
          <a:p xmlns:a="http://schemas.openxmlformats.org/drawingml/2006/main">
            <a:r>
              <a:t/>
            </a:r>
          </a:p>
          <a:p xmlns:a="http://schemas.openxmlformats.org/drawingml/2006/main">
            <a:r>
              <a:t>화재보험법 시행령 특수건물 기준</a:t>
            </a:r>
          </a:p>
          <a:p xmlns:a="http://schemas.openxmlformats.org/drawingml/2006/main">
            <a:r>
              <a:t>https://www.law.go.kr/LSW/lsLawLinkInfo.do?chrClsCd=010202&amp;lsJoLnkSeq=900777343</a:t>
            </a:r>
          </a:p>
          <a:p xmlns:a="http://schemas.openxmlformats.org/drawingml/2006/main">
            <a:r>
              <a:t/>
            </a:r>
          </a:p>
          <a:p xmlns:a="http://schemas.openxmlformats.org/drawingml/2006/main">
            <a:r>
              <a:t>행정안전부 정책보험 안내</a:t>
            </a:r>
          </a:p>
          <a:p xmlns:a="http://schemas.openxmlformats.org/drawingml/2006/main">
            <a:r>
              <a:t>https://www.mois.go.kr/frt/bbs/type002/commonSelectBoardArticle.do?bbsId=BBSMSTR_000000000215&amp;nttId=120754</a:t>
            </a:r>
          </a:p>
          <a:p xmlns:a="http://schemas.openxmlformats.org/drawingml/2006/main">
            <a:r>
              <a:t/>
            </a:r>
          </a:p>
          <a:p xmlns:a="http://schemas.openxmlformats.org/drawingml/2006/main">
            <a:r>
              <a:t>보험개발원 배상책임보험 안내</a:t>
            </a:r>
          </a:p>
          <a:p xmlns:a="http://schemas.openxmlformats.org/drawingml/2006/main">
            <a:r>
              <a:t>https://www.kidi.or.kr/user/nd95730.do?menuCode=engsite</a:t>
            </a:r>
          </a:p>
          <a:p xmlns:a="http://schemas.openxmlformats.org/drawingml/2006/main">
            <a:r>
              <a:t/>
            </a:r>
          </a:p>
          <a:p xmlns:a="http://schemas.openxmlformats.org/drawingml/2006/main">
            <a:r>
              <a:t>생활법령정보 체육시설 보험 가입</a:t>
            </a:r>
          </a:p>
          <a:p xmlns:a="http://schemas.openxmlformats.org/drawingml/2006/main">
            <a:r>
              <a:t>https://easylaw.go.kr/CSP/CnpClsMainBtr.laf?ccfNo=4&amp;cciNo=3&amp;cnpClsNo=2&amp;csmSeq=1453&amp;popMenu=ov</a:t>
            </a:r>
          </a:p>
          <a:p xmlns:a="http://schemas.openxmlformats.org/drawingml/2006/main">
            <a:r>
              <a:t/>
            </a:r>
          </a:p>
          <a:p xmlns:a="http://schemas.openxmlformats.org/drawingml/2006/main">
            <a:r>
              <a:t>삼성화재 도난위험 특별약관 예시</a:t>
            </a:r>
          </a:p>
          <a:p xmlns:a="http://schemas.openxmlformats.org/drawingml/2006/main">
            <a:r>
              <a:t>https://ir.samsungfire.com/product/leaflet/P02_06_01_126_20210117.pdf</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컨틴전시 보험은 행사 취소와 날씨, 스포츠 시상 등 특정한 우연한 사건에 따른 위험을 다룹니다. 예를 들어 약정한 기상 조건 때문에 행사를 진행하지 못하여 비용 손실이 발생하는 상황을 생각해 볼 수 있습니다.</a:t>
            </a:r>
          </a:p>
          <a:p xmlns:a="http://schemas.openxmlformats.org/drawingml/2006/main">
            <a:r>
              <a:t/>
            </a:r>
          </a:p>
          <a:p xmlns:a="http://schemas.openxmlformats.org/drawingml/2006/main">
            <a:r>
              <a:t>어떤 이유로 행사를 취소해도 모두 보장되는 것은 아닙니다. 취소 사유와 발생 시점, 보장 비용을 계약에서 정합니다. 복권처럼 단순히 우연한 당첨금을 얻는 구조를 보험의 손실보장 목적과 혼동하지 마세요.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보험개발원 화재보험 안내</a:t>
            </a:r>
          </a:p>
          <a:p xmlns:a="http://schemas.openxmlformats.org/drawingml/2006/main">
            <a:r>
              <a:t>https://www.kidi.or.kr/user/nd46325.do?menuCode=engsite</a:t>
            </a:r>
          </a:p>
          <a:p xmlns:a="http://schemas.openxmlformats.org/drawingml/2006/main">
            <a:r>
              <a:t/>
            </a:r>
          </a:p>
          <a:p xmlns:a="http://schemas.openxmlformats.org/drawingml/2006/main">
            <a:r>
              <a:t>미쓰이스미토모해상 화재보험 보통약관</a:t>
            </a:r>
          </a:p>
          <a:p xmlns:a="http://schemas.openxmlformats.org/drawingml/2006/main">
            <a:r>
              <a:t>https://ms-ins.co.kr/kor/resources/data/on_sale/202001/2_4.pdf</a:t>
            </a:r>
          </a:p>
          <a:p xmlns:a="http://schemas.openxmlformats.org/drawingml/2006/main">
            <a:r>
              <a:t/>
            </a:r>
          </a:p>
          <a:p xmlns:a="http://schemas.openxmlformats.org/drawingml/2006/main">
            <a:r>
              <a:t>한국화재보험협회 특약부화재보험 안내</a:t>
            </a:r>
          </a:p>
          <a:p xmlns:a="http://schemas.openxmlformats.org/drawingml/2006/main">
            <a:r>
              <a:t>https://kfpa.or.kr/?menucode=10100&amp;tab=chk5&amp;tmenu=mainwork</a:t>
            </a:r>
          </a:p>
          <a:p xmlns:a="http://schemas.openxmlformats.org/drawingml/2006/main">
            <a:r>
              <a:t/>
            </a:r>
          </a:p>
          <a:p xmlns:a="http://schemas.openxmlformats.org/drawingml/2006/main">
            <a:r>
              <a:t>화재보험법 시행령 특수건물 기준</a:t>
            </a:r>
          </a:p>
          <a:p xmlns:a="http://schemas.openxmlformats.org/drawingml/2006/main">
            <a:r>
              <a:t>https://www.law.go.kr/LSW/lsLawLinkInfo.do?chrClsCd=010202&amp;lsJoLnkSeq=900777343</a:t>
            </a:r>
          </a:p>
          <a:p xmlns:a="http://schemas.openxmlformats.org/drawingml/2006/main">
            <a:r>
              <a:t/>
            </a:r>
          </a:p>
          <a:p xmlns:a="http://schemas.openxmlformats.org/drawingml/2006/main">
            <a:r>
              <a:t>행정안전부 정책보험 안내</a:t>
            </a:r>
          </a:p>
          <a:p xmlns:a="http://schemas.openxmlformats.org/drawingml/2006/main">
            <a:r>
              <a:t>https://www.mois.go.kr/frt/bbs/type002/commonSelectBoardArticle.do?bbsId=BBSMSTR_000000000215&amp;nttId=120754</a:t>
            </a:r>
          </a:p>
          <a:p xmlns:a="http://schemas.openxmlformats.org/drawingml/2006/main">
            <a:r>
              <a:t/>
            </a:r>
          </a:p>
          <a:p xmlns:a="http://schemas.openxmlformats.org/drawingml/2006/main">
            <a:r>
              <a:t>보험개발원 배상책임보험 안내</a:t>
            </a:r>
          </a:p>
          <a:p xmlns:a="http://schemas.openxmlformats.org/drawingml/2006/main">
            <a:r>
              <a:t>https://www.kidi.or.kr/user/nd95730.do?menuCode=engsite</a:t>
            </a:r>
          </a:p>
          <a:p xmlns:a="http://schemas.openxmlformats.org/drawingml/2006/main">
            <a:r>
              <a:t/>
            </a:r>
          </a:p>
          <a:p xmlns:a="http://schemas.openxmlformats.org/drawingml/2006/main">
            <a:r>
              <a:t>생활법령정보 체육시설 보험 가입</a:t>
            </a:r>
          </a:p>
          <a:p xmlns:a="http://schemas.openxmlformats.org/drawingml/2006/main">
            <a:r>
              <a:t>https://easylaw.go.kr/CSP/CnpClsMainBtr.laf?ccfNo=4&amp;cciNo=3&amp;cnpClsNo=2&amp;csmSeq=1453&amp;popMenu=ov</a:t>
            </a:r>
          </a:p>
          <a:p xmlns:a="http://schemas.openxmlformats.org/drawingml/2006/main">
            <a:r>
              <a:t/>
            </a:r>
          </a:p>
          <a:p xmlns:a="http://schemas.openxmlformats.org/drawingml/2006/main">
            <a:r>
              <a:t>삼성화재 도난위험 특별약관 예시</a:t>
            </a:r>
          </a:p>
          <a:p xmlns:a="http://schemas.openxmlformats.org/drawingml/2006/main">
            <a:r>
              <a:t>https://ir.samsungfire.com/product/leaflet/P02_06_01_126_20210117.pdf</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확인 문제입니다. 전기기기에 전기적 사고가 나서 불이 번졌습니다. 전기적 사고가 면책이라는 문구가 있으니 화재로 번진 다른 손해도 모두 보장하지 않을까요? 약관의 단서를 생각해 보세요.</a:t>
            </a:r>
          </a:p>
          <a:p xmlns:a="http://schemas.openxmlformats.org/drawingml/2006/main">
            <a:r>
              <a:t/>
            </a:r>
          </a:p>
          <a:p xmlns:a="http://schemas.openxmlformats.org/drawingml/2006/main">
            <a:r>
              <a:t>정답은 모두 면책이라고 단정할 수 없다는 것입니다. 전기기기 자체의 전기적 사고 손해와 그 결과로 발생한 화재손해를 구분합니다. 면책 조항을 읽을 때 그러나라는 단서까지 확인하는 습관이 필요합니다.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보험개발원 화재보험 안내</a:t>
            </a:r>
          </a:p>
          <a:p xmlns:a="http://schemas.openxmlformats.org/drawingml/2006/main">
            <a:r>
              <a:t>https://www.kidi.or.kr/user/nd46325.do?menuCode=engsite</a:t>
            </a:r>
          </a:p>
          <a:p xmlns:a="http://schemas.openxmlformats.org/drawingml/2006/main">
            <a:r>
              <a:t/>
            </a:r>
          </a:p>
          <a:p xmlns:a="http://schemas.openxmlformats.org/drawingml/2006/main">
            <a:r>
              <a:t>미쓰이스미토모해상 화재보험 보통약관</a:t>
            </a:r>
          </a:p>
          <a:p xmlns:a="http://schemas.openxmlformats.org/drawingml/2006/main">
            <a:r>
              <a:t>https://ms-ins.co.kr/kor/resources/data/on_sale/202001/2_4.pdf</a:t>
            </a:r>
          </a:p>
          <a:p xmlns:a="http://schemas.openxmlformats.org/drawingml/2006/main">
            <a:r>
              <a:t/>
            </a:r>
          </a:p>
          <a:p xmlns:a="http://schemas.openxmlformats.org/drawingml/2006/main">
            <a:r>
              <a:t>한국화재보험협회 특약부화재보험 안내</a:t>
            </a:r>
          </a:p>
          <a:p xmlns:a="http://schemas.openxmlformats.org/drawingml/2006/main">
            <a:r>
              <a:t>https://kfpa.or.kr/?menucode=10100&amp;tab=chk5&amp;tmenu=mainwork</a:t>
            </a:r>
          </a:p>
          <a:p xmlns:a="http://schemas.openxmlformats.org/drawingml/2006/main">
            <a:r>
              <a:t/>
            </a:r>
          </a:p>
          <a:p xmlns:a="http://schemas.openxmlformats.org/drawingml/2006/main">
            <a:r>
              <a:t>화재보험법 시행령 특수건물 기준</a:t>
            </a:r>
          </a:p>
          <a:p xmlns:a="http://schemas.openxmlformats.org/drawingml/2006/main">
            <a:r>
              <a:t>https://www.law.go.kr/LSW/lsLawLinkInfo.do?chrClsCd=010202&amp;lsJoLnkSeq=900777343</a:t>
            </a:r>
          </a:p>
          <a:p xmlns:a="http://schemas.openxmlformats.org/drawingml/2006/main">
            <a:r>
              <a:t/>
            </a:r>
          </a:p>
          <a:p xmlns:a="http://schemas.openxmlformats.org/drawingml/2006/main">
            <a:r>
              <a:t>행정안전부 정책보험 안내</a:t>
            </a:r>
          </a:p>
          <a:p xmlns:a="http://schemas.openxmlformats.org/drawingml/2006/main">
            <a:r>
              <a:t>https://www.mois.go.kr/frt/bbs/type002/commonSelectBoardArticle.do?bbsId=BBSMSTR_000000000215&amp;nttId=120754</a:t>
            </a:r>
          </a:p>
          <a:p xmlns:a="http://schemas.openxmlformats.org/drawingml/2006/main">
            <a:r>
              <a:t/>
            </a:r>
          </a:p>
          <a:p xmlns:a="http://schemas.openxmlformats.org/drawingml/2006/main">
            <a:r>
              <a:t>보험개발원 배상책임보험 안내</a:t>
            </a:r>
          </a:p>
          <a:p xmlns:a="http://schemas.openxmlformats.org/drawingml/2006/main">
            <a:r>
              <a:t>https://www.kidi.or.kr/user/nd95730.do?menuCode=engsite</a:t>
            </a:r>
          </a:p>
          <a:p xmlns:a="http://schemas.openxmlformats.org/drawingml/2006/main">
            <a:r>
              <a:t/>
            </a:r>
          </a:p>
          <a:p xmlns:a="http://schemas.openxmlformats.org/drawingml/2006/main">
            <a:r>
              <a:t>생활법령정보 체육시설 보험 가입</a:t>
            </a:r>
          </a:p>
          <a:p xmlns:a="http://schemas.openxmlformats.org/drawingml/2006/main">
            <a:r>
              <a:t>https://easylaw.go.kr/CSP/CnpClsMainBtr.laf?ccfNo=4&amp;cciNo=3&amp;cnpClsNo=2&amp;csmSeq=1453&amp;popMenu=ov</a:t>
            </a:r>
          </a:p>
          <a:p xmlns:a="http://schemas.openxmlformats.org/drawingml/2006/main">
            <a:r>
              <a:t/>
            </a:r>
          </a:p>
          <a:p xmlns:a="http://schemas.openxmlformats.org/drawingml/2006/main">
            <a:r>
              <a:t>삼성화재 도난위험 특별약관 예시</a:t>
            </a:r>
          </a:p>
          <a:p xmlns:a="http://schemas.openxmlformats.org/drawingml/2006/main">
            <a:r>
              <a:t>https://ir.samsungfire.com/product/leaflet/P02_06_01_126_20210117.pdf</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오늘은 화재보험에서 출발해 해상보험과 특종보험을 살펴보았습니다. 자신의 재산 피해인지 타인에 대한 배상책임인지 먼저 나누고, 대상과 사고 원인을 확인합니다.</a:t>
            </a:r>
          </a:p>
          <a:p xmlns:a="http://schemas.openxmlformats.org/drawingml/2006/main">
            <a:r>
              <a:t/>
            </a:r>
          </a:p>
          <a:p xmlns:a="http://schemas.openxmlformats.org/drawingml/2006/main">
            <a:r>
              <a:t>보험금 계산은 보험가액과 가입금액, 손해액을 적어 놓고 시작합니다. 팔십 퍼센트 기준의 적용 여부, 잔존물 제거비용의 십 퍼센트와 합산 한도를 차례대로 확인하세요.</a:t>
            </a:r>
          </a:p>
          <a:p xmlns:a="http://schemas.openxmlformats.org/drawingml/2006/main">
            <a:r>
              <a:t/>
            </a:r>
          </a:p>
          <a:p xmlns:a="http://schemas.openxmlformats.org/drawingml/2006/main">
            <a:r>
              <a:t>계약 후 위험이 달라지면 회사에 알리고 손해를 줄이기 위해 안전한 범위에서 협력합니다. 각종 특종보험도 이름만 외우지 말고 대상, 기간, 제외 조건을 함께 보세요. 다음 강의에서는 장기손해보험과 연금을 이어서 공부하겠습니다.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보험개발원 화재보험 안내</a:t>
            </a:r>
          </a:p>
          <a:p xmlns:a="http://schemas.openxmlformats.org/drawingml/2006/main">
            <a:r>
              <a:t>https://www.kidi.or.kr/user/nd46325.do?menuCode=engsite</a:t>
            </a:r>
          </a:p>
          <a:p xmlns:a="http://schemas.openxmlformats.org/drawingml/2006/main">
            <a:r>
              <a:t/>
            </a:r>
          </a:p>
          <a:p xmlns:a="http://schemas.openxmlformats.org/drawingml/2006/main">
            <a:r>
              <a:t>미쓰이스미토모해상 화재보험 보통약관</a:t>
            </a:r>
          </a:p>
          <a:p xmlns:a="http://schemas.openxmlformats.org/drawingml/2006/main">
            <a:r>
              <a:t>https://ms-ins.co.kr/kor/resources/data/on_sale/202001/2_4.pdf</a:t>
            </a:r>
          </a:p>
          <a:p xmlns:a="http://schemas.openxmlformats.org/drawingml/2006/main">
            <a:r>
              <a:t/>
            </a:r>
          </a:p>
          <a:p xmlns:a="http://schemas.openxmlformats.org/drawingml/2006/main">
            <a:r>
              <a:t>한국화재보험협회 특약부화재보험 안내</a:t>
            </a:r>
          </a:p>
          <a:p xmlns:a="http://schemas.openxmlformats.org/drawingml/2006/main">
            <a:r>
              <a:t>https://kfpa.or.kr/?menucode=10100&amp;tab=chk5&amp;tmenu=mainwork</a:t>
            </a:r>
          </a:p>
          <a:p xmlns:a="http://schemas.openxmlformats.org/drawingml/2006/main">
            <a:r>
              <a:t/>
            </a:r>
          </a:p>
          <a:p xmlns:a="http://schemas.openxmlformats.org/drawingml/2006/main">
            <a:r>
              <a:t>화재보험법 시행령 특수건물 기준</a:t>
            </a:r>
          </a:p>
          <a:p xmlns:a="http://schemas.openxmlformats.org/drawingml/2006/main">
            <a:r>
              <a:t>https://www.law.go.kr/LSW/lsLawLinkInfo.do?chrClsCd=010202&amp;lsJoLnkSeq=900777343</a:t>
            </a:r>
          </a:p>
          <a:p xmlns:a="http://schemas.openxmlformats.org/drawingml/2006/main">
            <a:r>
              <a:t/>
            </a:r>
          </a:p>
          <a:p xmlns:a="http://schemas.openxmlformats.org/drawingml/2006/main">
            <a:r>
              <a:t>행정안전부 정책보험 안내</a:t>
            </a:r>
          </a:p>
          <a:p xmlns:a="http://schemas.openxmlformats.org/drawingml/2006/main">
            <a:r>
              <a:t>https://www.mois.go.kr/frt/bbs/type002/commonSelectBoardArticle.do?bbsId=BBSMSTR_000000000215&amp;nttId=120754</a:t>
            </a:r>
          </a:p>
          <a:p xmlns:a="http://schemas.openxmlformats.org/drawingml/2006/main">
            <a:r>
              <a:t/>
            </a:r>
          </a:p>
          <a:p xmlns:a="http://schemas.openxmlformats.org/drawingml/2006/main">
            <a:r>
              <a:t>보험개발원 배상책임보험 안내</a:t>
            </a:r>
          </a:p>
          <a:p xmlns:a="http://schemas.openxmlformats.org/drawingml/2006/main">
            <a:r>
              <a:t>https://www.kidi.or.kr/user/nd95730.do?menuCode=engsite</a:t>
            </a:r>
          </a:p>
          <a:p xmlns:a="http://schemas.openxmlformats.org/drawingml/2006/main">
            <a:r>
              <a:t/>
            </a:r>
          </a:p>
          <a:p xmlns:a="http://schemas.openxmlformats.org/drawingml/2006/main">
            <a:r>
              <a:t>생활법령정보 체육시설 보험 가입</a:t>
            </a:r>
          </a:p>
          <a:p xmlns:a="http://schemas.openxmlformats.org/drawingml/2006/main">
            <a:r>
              <a:t>https://easylaw.go.kr/CSP/CnpClsMainBtr.laf?ccfNo=4&amp;cciNo=3&amp;cnpClsNo=2&amp;csmSeq=1453&amp;popMenu=ov</a:t>
            </a:r>
          </a:p>
          <a:p xmlns:a="http://schemas.openxmlformats.org/drawingml/2006/main">
            <a:r>
              <a:t/>
            </a:r>
          </a:p>
          <a:p xmlns:a="http://schemas.openxmlformats.org/drawingml/2006/main">
            <a:r>
              <a:t>삼성화재 도난위험 특별약관 예시</a:t>
            </a:r>
          </a:p>
          <a:p xmlns:a="http://schemas.openxmlformats.org/drawingml/2006/main">
            <a:r>
              <a:t>https://ir.samsungfire.com/product/leaflet/P02_06_01_126_20210117.pdf</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xml version='1.0' encoding='UTF-8' standalone='yes'?>
<Relationships xmlns="http://schemas.openxmlformats.org/package/2006/relationships"><Relationship Id="Ra3510482eaa648b5" Type="http://schemas.openxmlformats.org/officeDocument/2006/relationships/slideMaster" Target="../slideMasters/slideMaster1.xml"/></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xml version='1.0' encoding='UTF-8' standalone='yes'?>
<Relationships xmlns="http://schemas.openxmlformats.org/package/2006/relationships"><Relationship Id="R49196c3e4a55431e" Type="http://schemas.openxmlformats.org/officeDocument/2006/relationships/theme" Target="theme/theme2.xml"/><Relationship Id="R7638292bd6ec42a0" Type="http://schemas.openxmlformats.org/officeDocument/2006/relationships/slideLayout" Target="../slideLayouts/slideLayout1.xml"/></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638292bd6ec42a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ns0:Relationships xmlns:ns0="http://schemas.openxmlformats.org/package/2006/relationships"><ns0:Relationship Id="R166b9d45cb1a4492" Type="http://schemas.openxmlformats.org/officeDocument/2006/relationships/slideLayout" Target="../slideLayouts/slideLayout1.xml" /><ns0:Relationship Id="R3eec6b5eeedc4e8c" Type="http://schemas.openxmlformats.org/officeDocument/2006/relationships/notesSlide" Target="../notesSlides/notesSlide1.xml" /><ns0:Relationship Id="R648c8c914dfa4073" Type="http://schemas.openxmlformats.org/officeDocument/2006/relationships/image" Target="../media/image.png"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xml.rels><?xml version='1.0' encoding='utf-8'?>
<ns0:Relationships xmlns:ns0="http://schemas.openxmlformats.org/package/2006/relationships"><ns0:Relationship Id="R87b10017ec6a4013" Type="http://schemas.openxmlformats.org/officeDocument/2006/relationships/notesSlide" Target="../notesSlides/notesSlide2.xml" /><ns0:Relationship Id="Re806b2b90ea14f17"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3.xml.rels><?xml version='1.0' encoding='utf-8'?>
<ns0:Relationships xmlns:ns0="http://schemas.openxmlformats.org/package/2006/relationships"><ns0:Relationship Id="R40e80dcea5544616" Type="http://schemas.openxmlformats.org/officeDocument/2006/relationships/slideLayout" Target="../slideLayouts/slideLayout1.xml" /><ns0:Relationship Id="Ra145dcd89e894b67" Type="http://schemas.openxmlformats.org/officeDocument/2006/relationships/notesSlide" Target="../notesSlides/notesSlide3.xml" /><ns0:Relationship Id="Rf36c76f26ea549af" Type="http://schemas.openxmlformats.org/officeDocument/2006/relationships/image" Target="../media/image2.png"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4.xml.rels><?xml version='1.0' encoding='utf-8'?>
<ns0:Relationships xmlns:ns0="http://schemas.openxmlformats.org/package/2006/relationships"><ns0:Relationship Id="R3e93269874dc4112" Type="http://schemas.openxmlformats.org/officeDocument/2006/relationships/slideLayout" Target="../slideLayouts/slideLayout1.xml" /><ns0:Relationship Id="R99ef8b72f8814382" Type="http://schemas.openxmlformats.org/officeDocument/2006/relationships/notesSlide" Target="../notesSlides/notesSlide4.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5.xml.rels><?xml version='1.0' encoding='utf-8'?>
<ns0:Relationships xmlns:ns0="http://schemas.openxmlformats.org/package/2006/relationships"><ns0:Relationship Id="R06d2a74bfb044063" Type="http://schemas.openxmlformats.org/officeDocument/2006/relationships/slideLayout" Target="../slideLayouts/slideLayout1.xml" /><ns0:Relationship Id="R1e325ad8294d41fb" Type="http://schemas.openxmlformats.org/officeDocument/2006/relationships/notesSlide" Target="../notesSlides/notesSlide5.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6.xml.rels><?xml version='1.0' encoding='utf-8'?>
<ns0:Relationships xmlns:ns0="http://schemas.openxmlformats.org/package/2006/relationships"><ns0:Relationship Id="R691d32e07ecf40ef" Type="http://schemas.openxmlformats.org/officeDocument/2006/relationships/notesSlide" Target="../notesSlides/notesSlide6.xml" /><ns0:Relationship Id="R84ab850b58f84365"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7.xml.rels><?xml version='1.0' encoding='utf-8'?>
<ns0:Relationships xmlns:ns0="http://schemas.openxmlformats.org/package/2006/relationships"><ns0:Relationship Id="Rca67478bfb914a48" Type="http://schemas.openxmlformats.org/officeDocument/2006/relationships/notesSlide" Target="../notesSlides/notesSlide7.xml" /><ns0:Relationship Id="Rf33059ce3e444371"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8.xml.rels><?xml version='1.0' encoding='utf-8'?>
<ns0:Relationships xmlns:ns0="http://schemas.openxmlformats.org/package/2006/relationships"><ns0:Relationship Id="R897f3b83d99d4d89" Type="http://schemas.openxmlformats.org/officeDocument/2006/relationships/slideLayout" Target="../slideLayouts/slideLayout1.xml" /><ns0:Relationship Id="Rc6fce8a6daa04386" Type="http://schemas.openxmlformats.org/officeDocument/2006/relationships/notesSlide" Target="../notesSlides/notesSlide8.xml" /><ns0:Relationship Id="Rf77d869a0b574b37" Type="http://schemas.openxmlformats.org/officeDocument/2006/relationships/image" Target="../media/image3.png"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9.xml.rels><?xml version='1.0' encoding='utf-8'?>
<ns0:Relationships xmlns:ns0="http://schemas.openxmlformats.org/package/2006/relationships"><ns0:Relationship Id="R8d66d7ebff994992" Type="http://schemas.openxmlformats.org/officeDocument/2006/relationships/notesSlide" Target="../notesSlides/notesSlide9.xml" /><ns0:Relationship Id="Rad256ae826024175"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0.xml.rels><?xml version='1.0' encoding='utf-8'?>
<ns0:Relationships xmlns:ns0="http://schemas.openxmlformats.org/package/2006/relationships"><ns0:Relationship Id="R08df3e87bb664ceb" Type="http://schemas.openxmlformats.org/officeDocument/2006/relationships/notesSlide" Target="../notesSlides/notesSlide10.xml" /><ns0:Relationship Id="R17dc84917f044ad8"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1.xml.rels><?xml version='1.0' encoding='utf-8'?>
<ns0:Relationships xmlns:ns0="http://schemas.openxmlformats.org/package/2006/relationships"><ns0:Relationship Id="R090faa505a084423" Type="http://schemas.openxmlformats.org/officeDocument/2006/relationships/image" Target="../media/image4.png" /><ns0:Relationship Id="R55eb88fa3f5b4513" Type="http://schemas.openxmlformats.org/officeDocument/2006/relationships/slideLayout" Target="../slideLayouts/slideLayout1.xml" /><ns0:Relationship Id="R75dc81c71b0443ce" Type="http://schemas.openxmlformats.org/officeDocument/2006/relationships/notesSlide" Target="../notesSlides/notesSlide11.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2.xml.rels><?xml version='1.0' encoding='utf-8'?>
<ns0:Relationships xmlns:ns0="http://schemas.openxmlformats.org/package/2006/relationships"><ns0:Relationship Id="R542519a3001c4957" Type="http://schemas.openxmlformats.org/officeDocument/2006/relationships/slideLayout" Target="../slideLayouts/slideLayout1.xml" /><ns0:Relationship Id="Rd70e94da4e37498d" Type="http://schemas.openxmlformats.org/officeDocument/2006/relationships/notesSlide" Target="../notesSlides/notesSlide12.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3.xml.rels><?xml version='1.0' encoding='utf-8'?>
<ns0:Relationships xmlns:ns0="http://schemas.openxmlformats.org/package/2006/relationships"><ns0:Relationship Id="R2f48bb86f7c844c6" Type="http://schemas.openxmlformats.org/officeDocument/2006/relationships/notesSlide" Target="../notesSlides/notesSlide13.xml" /><ns0:Relationship Id="R7076aebc78334378"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4.xml.rels><?xml version='1.0' encoding='utf-8'?>
<ns0:Relationships xmlns:ns0="http://schemas.openxmlformats.org/package/2006/relationships"><ns0:Relationship Id="R44e08233af3f4361" Type="http://schemas.openxmlformats.org/officeDocument/2006/relationships/notesSlide" Target="../notesSlides/notesSlide14.xml" /><ns0:Relationship Id="R753a92d0c6e349f1" Type="http://schemas.openxmlformats.org/officeDocument/2006/relationships/image" Target="../media/image5.png" /><ns0:Relationship Id="R851f3efa5fb44784" Type="http://schemas.openxmlformats.org/officeDocument/2006/relationships/slideLayout" Target="../slideLayouts/slideLayout1.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5.xml.rels><?xml version='1.0' encoding='utf-8'?>
<ns0:Relationships xmlns:ns0="http://schemas.openxmlformats.org/package/2006/relationships"><ns0:Relationship Id="R52f3ef38d3824a29" Type="http://schemas.openxmlformats.org/officeDocument/2006/relationships/slideLayout" Target="../slideLayouts/slideLayout1.xml" /><ns0:Relationship Id="Rf982a09a7a4b484f" Type="http://schemas.openxmlformats.org/officeDocument/2006/relationships/notesSlide" Target="../notesSlides/notesSlide15.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6.xml.rels><?xml version='1.0' encoding='utf-8'?>
<ns0:Relationships xmlns:ns0="http://schemas.openxmlformats.org/package/2006/relationships"><ns0:Relationship Id="R12c3ca15b7b74f91" Type="http://schemas.openxmlformats.org/officeDocument/2006/relationships/slideLayout" Target="../slideLayouts/slideLayout1.xml" /><ns0:Relationship Id="R7ebed62248534a8d" Type="http://schemas.openxmlformats.org/officeDocument/2006/relationships/notesSlide" Target="../notesSlides/notesSlide16.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7.xml.rels><?xml version='1.0' encoding='utf-8'?>
<ns0:Relationships xmlns:ns0="http://schemas.openxmlformats.org/package/2006/relationships"><ns0:Relationship Id="R03d6cec8d49d4c88" Type="http://schemas.openxmlformats.org/officeDocument/2006/relationships/slideLayout" Target="../slideLayouts/slideLayout1.xml" /><ns0:Relationship Id="Rf8ebe512491f470f" Type="http://schemas.openxmlformats.org/officeDocument/2006/relationships/notesSlide" Target="../notesSlides/notesSlide17.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8.xml.rels><?xml version='1.0' encoding='utf-8'?>
<ns0:Relationships xmlns:ns0="http://schemas.openxmlformats.org/package/2006/relationships"><ns0:Relationship Id="R80c145c292794847" Type="http://schemas.openxmlformats.org/officeDocument/2006/relationships/slideLayout" Target="../slideLayouts/slideLayout1.xml" /><ns0:Relationship Id="R82c52a41e57d45b3" Type="http://schemas.openxmlformats.org/officeDocument/2006/relationships/image" Target="../media/image6.png" /><ns0:Relationship Id="Rc31461e1039540af" Type="http://schemas.openxmlformats.org/officeDocument/2006/relationships/notesSlide" Target="../notesSlides/notesSlide18.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9.xml.rels><?xml version='1.0' encoding='utf-8'?>
<ns0:Relationships xmlns:ns0="http://schemas.openxmlformats.org/package/2006/relationships"><ns0:Relationship Id="R890c4d0b6dae4a63" Type="http://schemas.openxmlformats.org/officeDocument/2006/relationships/slideLayout" Target="../slideLayouts/slideLayout1.xml" /><ns0:Relationship Id="Rf4ee2d74a55540e2" Type="http://schemas.openxmlformats.org/officeDocument/2006/relationships/notesSlide" Target="../notesSlides/notesSlide19.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0.xml.rels><?xml version='1.0' encoding='utf-8'?>
<ns0:Relationships xmlns:ns0="http://schemas.openxmlformats.org/package/2006/relationships"><ns0:Relationship Id="R9aa045c79a5a4ac1" Type="http://schemas.openxmlformats.org/officeDocument/2006/relationships/slideLayout" Target="../slideLayouts/slideLayout1.xml" /><ns0:Relationship Id="Rf85687fe61704454" Type="http://schemas.openxmlformats.org/officeDocument/2006/relationships/notesSlide" Target="../notesSlides/notesSlide20.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1.xml.rels><?xml version='1.0' encoding='utf-8'?>
<ns0:Relationships xmlns:ns0="http://schemas.openxmlformats.org/package/2006/relationships"><ns0:Relationship Id="R4334508072b34e1c" Type="http://schemas.openxmlformats.org/officeDocument/2006/relationships/notesSlide" Target="../notesSlides/notesSlide21.xml" /><ns0:Relationship Id="R63ddd75107b24fc6" Type="http://schemas.openxmlformats.org/officeDocument/2006/relationships/slideLayout" Target="../slideLayouts/slideLayout1.xml" /><ns0:Relationship Id="R80012756c1bb4495" Type="http://schemas.openxmlformats.org/officeDocument/2006/relationships/image" Target="../media/image7.png"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2.xml.rels><?xml version='1.0' encoding='utf-8'?>
<ns0:Relationships xmlns:ns0="http://schemas.openxmlformats.org/package/2006/relationships"><ns0:Relationship Id="R090ea9fee5564183" Type="http://schemas.openxmlformats.org/officeDocument/2006/relationships/notesSlide" Target="../notesSlides/notesSlide22.xml" /><ns0:Relationship Id="Reb2f88a4ef204f71"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3.xml.rels><?xml version='1.0' encoding='utf-8'?>
<ns0:Relationships xmlns:ns0="http://schemas.openxmlformats.org/package/2006/relationships"><ns0:Relationship Id="R21424757f464477b" Type="http://schemas.openxmlformats.org/officeDocument/2006/relationships/slideLayout" Target="../slideLayouts/slideLayout1.xml" /><ns0:Relationship Id="Rca8524f8ae46494a" Type="http://schemas.openxmlformats.org/officeDocument/2006/relationships/notesSlide" Target="../notesSlides/notesSlide23.xml" /><ns0:Relationship Id="Rf7437b9e7947427c" Type="http://schemas.openxmlformats.org/officeDocument/2006/relationships/image" Target="../media/image8.png"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4.xml.rels><?xml version='1.0' encoding='utf-8'?>
<ns0:Relationships xmlns:ns0="http://schemas.openxmlformats.org/package/2006/relationships"><ns0:Relationship Id="R097665238285417f" Type="http://schemas.openxmlformats.org/officeDocument/2006/relationships/slideLayout" Target="../slideLayouts/slideLayout1.xml" /><ns0:Relationship Id="Rd54c337d61274b09" Type="http://schemas.openxmlformats.org/officeDocument/2006/relationships/notesSlide" Target="../notesSlides/notesSlide24.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5.xml.rels><?xml version='1.0' encoding='utf-8'?>
<ns0:Relationships xmlns:ns0="http://schemas.openxmlformats.org/package/2006/relationships"><ns0:Relationship Id="R192c4892e73b4f2d" Type="http://schemas.openxmlformats.org/officeDocument/2006/relationships/slideLayout" Target="../slideLayouts/slideLayout1.xml" /><ns0:Relationship Id="Rde7b4c4cc21c45db" Type="http://schemas.openxmlformats.org/officeDocument/2006/relationships/notesSlide" Target="../notesSlides/notesSlide25.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6.xml.rels><?xml version='1.0' encoding='utf-8'?>
<ns0:Relationships xmlns:ns0="http://schemas.openxmlformats.org/package/2006/relationships"><ns0:Relationship Id="R55c8d41a6eff4008" Type="http://schemas.openxmlformats.org/officeDocument/2006/relationships/slideLayout" Target="../slideLayouts/slideLayout1.xml" /><ns0:Relationship Id="Rc2bfa05526c44c35" Type="http://schemas.openxmlformats.org/officeDocument/2006/relationships/notesSlide" Target="../notesSlides/notesSlide26.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7.xml.rels><?xml version='1.0' encoding='utf-8'?>
<ns0:Relationships xmlns:ns0="http://schemas.openxmlformats.org/package/2006/relationships"><ns0:Relationship Id="R7f8191e6e6fb4ed8" Type="http://schemas.openxmlformats.org/officeDocument/2006/relationships/notesSlide" Target="../notesSlides/notesSlide27.xml" /><ns0:Relationship Id="Rdc2acb3ddf6240a5" Type="http://schemas.openxmlformats.org/officeDocument/2006/relationships/slideLayout" Target="../slideLayouts/slideLayout1.xml" /><ns0:Relationship Id="Re06d6d750af34974" Type="http://schemas.openxmlformats.org/officeDocument/2006/relationships/image" Target="../media/image9.png"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8.xml.rels><?xml version='1.0' encoding='utf-8'?>
<ns0:Relationships xmlns:ns0="http://schemas.openxmlformats.org/package/2006/relationships"><ns0:Relationship Id="R3c5f6cc22e184b08" Type="http://schemas.openxmlformats.org/officeDocument/2006/relationships/slideLayout" Target="../slideLayouts/slideLayout1.xml" /><ns0:Relationship Id="Rcb245dbe44644d6f" Type="http://schemas.openxmlformats.org/officeDocument/2006/relationships/notesSlide" Target="../notesSlides/notesSlide28.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9.xml.rels><?xml version='1.0' encoding='utf-8'?>
<ns0:Relationships xmlns:ns0="http://schemas.openxmlformats.org/package/2006/relationships"><ns0:Relationship Id="R0d6c90cfd00b4116" Type="http://schemas.openxmlformats.org/officeDocument/2006/relationships/notesSlide" Target="../notesSlides/notesSlide29.xml" /><ns0:Relationship Id="R4d896a4aafc047c3" Type="http://schemas.openxmlformats.org/officeDocument/2006/relationships/image" Target="../media/image10.png" /><ns0:Relationship Id="R678f99374e9c40a9" Type="http://schemas.openxmlformats.org/officeDocument/2006/relationships/slideLayout" Target="../slideLayouts/slideLayout1.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slide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392D38A6-F95A-49A1-9F17-1B6E94B1160A}"/>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1강</ns1:t>
            </ns1:r>
          </ns1:p>
        </ns0:txBody>
      </ns0:sp>
      <ns0:sp>
        <ns0:nvSpPr>
          <ns0:cNvPr id="3" name="">
            <ns1:extLst>
              <ns1:ext uri="{FF2B5EF4-FFF2-40B4-BE49-F238E27FC236}">
                <ns2:creationId id="{EC67BE90-B284-4F94-A388-7320B6F13F83}"/>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01 / 29</ns1:t>
            </ns1:r>
          </ns1:p>
        </ns0:txBody>
      </ns0:sp>
      <ns0:sp>
        <ns0:nvSpPr>
          <ns0:cNvPr id="4" name="">
            <ns1:extLst>
              <ns1:ext uri="{FF2B5EF4-FFF2-40B4-BE49-F238E27FC236}">
                <ns2:creationId id="{EEFADE76-0309-4D72-9F51-149DDEE54AD5}"/>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pic>
        <ns0:nvPicPr>
          <ns0:cNvPr id="16" name=""/>
          <ns0:cNvPicPr>
            <ns1:picLocks noChangeAspect="1"/>
          </ns0:cNvPicPr>
          <ns0:nvPr/>
        </ns0:nvPicPr>
        <ns0:blipFill>
          <ns1:blip ns3:embed="R648c8c914dfa4073"/>
          <ns1:srcRect l="0" t="9532" r="0" b="9532"/>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A5923A01-6F45-4990-A25F-81CF7938EBC4}"/>
              </ns1:ext>
            </ns1:extLst>
          </ns0:cNvPr>
          <ns0:cNvSpPr>
            <ns1:spLocks noGrp="1"/>
          </ns0:cNvSpPr>
          <ns0:nvPr/>
        </ns0:nvSpPr>
        <ns0:spPr>
          <ns1:xfrm>
            <ns1:off x="457200" y="723900"/>
            <ns1:ext cx="11239500" cy="1307783"/>
          </ns1:xfrm>
          <ns1:prstGeom prst="rect">
            <ns1:avLst/>
          </ns1:prstGeom>
          <ns1:noFill/>
          <ns1:ln w="0">
            <ns1:noFill/>
          </ns1:ln>
        </ns0:spPr>
        <ns0:txBody>
          <ns1:bodyPr>
            <ns1:noAutofit/>
          </ns1:bodyPr>
          <ns1:lstStyle/>
          <ns1:p>
            <ns1:pPr>
              <ns1:defRPr sz="3675">
                <ns1:solidFill>
                  <ns1:srgbClr val="FFFFFF"/>
                </ns1:solidFill>
                <ns1:latin typeface="Paperlogy 6 SemiBold"/>
                <ns1:ea typeface="Paperlogy 6 SemiBold"/>
                <ns1:cs typeface="Paperlogy 6 SemiBold"/>
              </ns1:defRPr>
            </ns1:pPr>
            <ns1:r>
              <ns1:rPr sz="3675">
                <ns1:solidFill>
                  <ns1:srgbClr val="FFFFFF"/>
                </ns1:solidFill>
                <ns1:latin typeface="Paperlogy 6 SemiBold"/>
                <ns1:ea typeface="Paperlogy 6 SemiBold"/>
                <ns1:cs typeface="Paperlogy 6 SemiBold"/>
              </ns1:rPr>
              <ns1:t>재산과 책임을</ns1:t>
            </ns1:r>
          </ns1:p>
          <ns1:p>
            <ns1:pPr>
              <ns1:defRPr sz="3675">
                <ns1:solidFill>
                  <ns1:srgbClr val="FFFFFF"/>
                </ns1:solidFill>
                <ns1:latin typeface="Paperlogy 6 SemiBold"/>
                <ns1:ea typeface="Paperlogy 6 SemiBold"/>
                <ns1:cs typeface="Paperlogy 6 SemiBold"/>
              </ns1:defRPr>
            </ns1:pPr>
            <ns1:r>
              <ns1:rPr sz="3675">
                <ns1:solidFill>
                  <ns1:srgbClr val="FFFFFF"/>
                </ns1:solidFill>
                <ns1:latin typeface="Paperlogy 6 SemiBold"/>
                <ns1:ea typeface="Paperlogy 6 SemiBold"/>
                <ns1:cs typeface="Paperlogy 6 SemiBold"/>
              </ns1:rPr>
              <ns1:t>나누어 보장하기</ns1:t>
            </ns1:r>
          </ns1:p>
        </ns0:txBody>
      </ns0:sp>
      <ns0:sp>
        <ns0:nvSpPr>
          <ns0:cNvPr id="7" name="">
            <ns1:extLst>
              <ns1:ext uri="{FF2B5EF4-FFF2-40B4-BE49-F238E27FC236}">
                <ns2:creationId id="{E7AF75ED-4FE7-4A38-8A9C-CEFED259B686}"/>
              </ns1:ext>
            </ns1:extLst>
          </ns0:cNvPr>
          <ns0:cNvSpPr>
            <ns1:spLocks noGrp="1"/>
          </ns0:cNvSpPr>
          <ns0:nvPr/>
        </ns0:nvSpPr>
        <ns0:spPr>
          <ns1:xfrm>
            <ns1:off x="457200" y="210788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111E3D5D-7B5E-4579-8FCD-4267E92E463C}"/>
              </ns1:ext>
            </ns1:extLst>
          </ns0:cNvPr>
          <ns0:cNvSpPr>
            <ns1:spLocks noGrp="1"/>
          </ns0:cNvSpPr>
          <ns0:nvPr/>
        </ns0:nvSpPr>
        <ns0:spPr>
          <ns1:xfrm>
            <ns1:off x="476250" y="2362200"/>
            <ns1:ext cx="6667500" cy="420529"/>
          </ns1:xfrm>
          <ns1:prstGeom prst="rect">
            <ns1:avLst/>
          </ns1:prstGeom>
          <ns1:noFill/>
          <ns1:ln w="0">
            <ns1:noFill/>
          </ns1:ln>
        </ns0:spPr>
        <ns0:txBody>
          <ns1:bodyPr>
            <ns1:noAutofit/>
          </ns1:bodyPr>
          <ns1:lstStyle/>
          <ns1:p>
            <ns1:pPr>
              <ns1:defRPr sz="2175">
                <ns1:solidFill>
                  <ns1:srgbClr val="87C9FF"/>
                </ns1:solidFill>
                <ns1:latin typeface="Paperlogy 6 SemiBold"/>
                <ns1:ea typeface="Paperlogy 6 SemiBold"/>
                <ns1:cs typeface="Paperlogy 6 SemiBold"/>
              </ns1:defRPr>
            </ns1:pPr>
            <ns1:r>
              <ns1:rPr sz="2175">
                <ns1:solidFill>
                  <ns1:srgbClr val="87C9FF"/>
                </ns1:solidFill>
                <ns1:latin typeface="Paperlogy 6 SemiBold"/>
                <ns1:ea typeface="Paperlogy 6 SemiBold"/>
                <ns1:cs typeface="Paperlogy 6 SemiBold"/>
              </ns1:rPr>
              <ns1:t>화재보험</ns1:t>
            </ns1:r>
          </ns1:p>
        </ns0:txBody>
      </ns0:sp>
      <ns0:sp>
        <ns0:nvSpPr>
          <ns0:cNvPr id="9" name="">
            <ns1:extLst>
              <ns1:ext uri="{FF2B5EF4-FFF2-40B4-BE49-F238E27FC236}">
                <ns2:creationId id="{3EE5E0AA-18A6-481F-8175-6897B04202A5}"/>
              </ns1:ext>
            </ns1:extLst>
          </ns0:cNvPr>
          <ns0:cNvSpPr>
            <ns1:spLocks noGrp="1"/>
          </ns0:cNvSpPr>
          <ns0:nvPr/>
        </ns0:nvSpPr>
        <ns0:spPr>
          <ns1:xfrm>
            <ns1:off x="457200" y="2943225"/>
            <ns1:ext cx="6724650" cy="600551"/>
          </ns1:xfrm>
          <ns1:prstGeom prst="rect">
            <ns1:avLst/>
          </ns1:prstGeom>
          <ns1:noFill/>
          <ns1:ln w="0">
            <ns1:noFill/>
          </ns1:ln>
        </ns0:spPr>
        <ns0:txBody>
          <ns1:bodyPr>
            <ns1:noAutofit/>
          </ns1:bodyPr>
          <ns1:lstStyle/>
          <ns1:p>
            <ns1:pPr>
              <ns1:defRPr sz="3225">
                <ns1:solidFill>
                  <ns1:srgbClr val="FFFFFF"/>
                </ns1:solidFill>
                <ns1:latin typeface="Paperlogy 6 SemiBold"/>
                <ns1:ea typeface="Paperlogy 6 SemiBold"/>
                <ns1:cs typeface="Paperlogy 6 SemiBold"/>
              </ns1:defRPr>
            </ns1:pPr>
            <ns1:r>
              <ns1:rPr sz="3225">
                <ns1:solidFill>
                  <ns1:srgbClr val="FFFFFF"/>
                </ns1:solidFill>
                <ns1:latin typeface="Paperlogy 6 SemiBold"/>
                <ns1:ea typeface="Paperlogy 6 SemiBold"/>
                <ns1:cs typeface="Paperlogy 6 SemiBold"/>
              </ns1:rPr>
              <ns1:t>보상 범위·계산·계약 관리</ns1:t>
            </ns1:r>
          </ns1:p>
        </ns0:txBody>
      </ns0:sp>
      <ns0:sp>
        <ns0:nvSpPr>
          <ns0:cNvPr id="10" name="">
            <ns1:extLst>
              <ns1:ext uri="{FF2B5EF4-FFF2-40B4-BE49-F238E27FC236}">
                <ns2:creationId id="{15AE8877-B7DA-4A43-BEB7-3AFF0989D884}"/>
              </ns1:ext>
            </ns1:extLst>
          </ns0:cNvPr>
          <ns0:cNvSpPr>
            <ns1:spLocks noGrp="1"/>
          </ns0:cNvSpPr>
          <ns0:nvPr/>
        </ns0:nvSpPr>
        <ns0:spPr>
          <ns1:xfrm>
            <ns1:off x="476250" y="4476750"/>
            <ns1:ext cx="6667500" cy="394811"/>
          </ns1:xfrm>
          <ns1:prstGeom prst="rect">
            <ns1:avLst/>
          </ns1:prstGeom>
          <ns1:noFill/>
          <ns1:ln w="0">
            <ns1:noFill/>
          </ns1:ln>
        </ns0:spPr>
        <ns0:txBody>
          <ns1:bodyPr>
            <ns1:noAutofit/>
          </ns1:bodyPr>
          <ns1:lstStyle/>
          <ns1:p>
            <ns1:pPr>
              <ns1:defRPr sz="2025">
                <ns1:solidFill>
                  <ns1:srgbClr val="F1C779"/>
                </ns1:solidFill>
                <ns1:latin typeface="Paperlogy 6 SemiBold"/>
                <ns1:ea typeface="Paperlogy 6 SemiBold"/>
                <ns1:cs typeface="Paperlogy 6 SemiBold"/>
              </ns1:defRPr>
            </ns1:pPr>
            <ns1:r>
              <ns1:rPr sz="2025">
                <ns1:solidFill>
                  <ns1:srgbClr val="F1C779"/>
                </ns1:solidFill>
                <ns1:latin typeface="Paperlogy 6 SemiBold"/>
                <ns1:ea typeface="Paperlogy 6 SemiBold"/>
                <ns1:cs typeface="Paperlogy 6 SemiBold"/>
              </ns1:rPr>
              <ns1:t>해상·특종보험</ns1:t>
            </ns1:r>
          </ns1:p>
        </ns0:txBody>
      </ns0:sp>
      <ns0:sp>
        <ns0:nvSpPr>
          <ns0:cNvPr id="11" name="">
            <ns1:extLst>
              <ns1:ext uri="{FF2B5EF4-FFF2-40B4-BE49-F238E27FC236}">
                <ns2:creationId id="{FDDA7853-DED6-4C21-90BF-B10ED0109EFF}"/>
              </ns1:ext>
            </ns1:extLst>
          </ns0:cNvPr>
          <ns0:cNvSpPr>
            <ns1:spLocks noGrp="1"/>
          </ns0:cNvSpPr>
          <ns0:nvPr/>
        </ns0:nvSpPr>
        <ns0:spPr>
          <ns1:xfrm>
            <ns1:off x="476250" y="4972050"/>
            <ns1:ext cx="6667500" cy="420529"/>
          </ns1:xfrm>
          <ns1:prstGeom prst="rect">
            <ns1:avLst/>
          </ns1:prstGeom>
          <ns1:noFill/>
          <ns1:ln w="0">
            <ns1:noFill/>
          </ns1:ln>
        </ns0:spPr>
        <ns0:txBody>
          <ns1:bodyPr>
            <ns1:noAutofit/>
          </ns1:bodyPr>
          <ns1:lstStyle/>
          <ns1:p>
            <ns1:pPr>
              <ns1:defRPr sz="2175">
                <ns1:solidFill>
                  <ns1:srgbClr val="FFFFFF"/>
                </ns1:solidFill>
                <ns1:latin typeface="Paperlogy 4 Regular"/>
                <ns1:ea typeface="Paperlogy 4 Regular"/>
                <ns1:cs typeface="Paperlogy 4 Regular"/>
              </ns1:defRPr>
            </ns1:pPr>
            <ns1:r>
              <ns1:rPr sz="2175">
                <ns1:solidFill>
                  <ns1:srgbClr val="FFFFFF"/>
                </ns1:solidFill>
                <ns1:latin typeface="Paperlogy 4 Regular"/>
                <ns1:ea typeface="Paperlogy 4 Regular"/>
                <ns1:cs typeface="Paperlogy 4 Regular"/>
              </ns1:rPr>
              <ns1:t>화물·선박·배상책임·생활 위험</ns1:t>
            </ns1:r>
          </ns1:p>
        </ns0:txBody>
      </ns0:sp>
      <ns0:sp>
        <ns0:nvSpPr>
          <ns0:cNvPr id="17" name="Rectangle 16"/>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986896828"/>
      </ns0:ext>
    </ns0:extLst>
  </ns0:cSld>
</ns0:sld>
</file>

<file path=ppt/slides/slide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B0938AD5-2F46-4552-B16F-32B968D95840}"/>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1강</ns1:t>
            </ns1:r>
          </ns1:p>
        </ns0:txBody>
      </ns0:sp>
      <ns0:sp>
        <ns0:nvSpPr>
          <ns0:cNvPr id="3" name="">
            <ns1:extLst>
              <ns1:ext uri="{FF2B5EF4-FFF2-40B4-BE49-F238E27FC236}">
                <ns2:creationId id="{C8ECA0F1-4DFD-47C1-8D5E-870C74184D83}"/>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02 / 29</ns1:t>
            </ns1:r>
          </ns1:p>
        </ns0:txBody>
      </ns0:sp>
      <ns0:sp>
        <ns0:nvSpPr>
          <ns0:cNvPr id="4" name="">
            <ns1:extLst>
              <ns1:ext uri="{FF2B5EF4-FFF2-40B4-BE49-F238E27FC236}">
                <ns2:creationId id="{C5A9A062-A0DE-41F8-8153-EB2847871B97}"/>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9C326721-F98A-46C6-8692-B1FDE564F7ED}"/>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화재보험 물건의 구분</ns1:t>
            </ns1:r>
          </ns1:p>
        </ns0:txBody>
      </ns0:sp>
      <ns0:sp>
        <ns0:nvSpPr>
          <ns0:cNvPr id="6" name="">
            <ns1:extLst>
              <ns1:ext uri="{FF2B5EF4-FFF2-40B4-BE49-F238E27FC236}">
                <ns2:creationId id="{7676AB6E-1B96-4BB6-B833-F343CB8F3ADA}"/>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E24D9573-49E8-4082-B49E-2F7CEEA575A3}"/>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8" name="">
            <ns1:extLst>
              <ns1:ext uri="{FF2B5EF4-FFF2-40B4-BE49-F238E27FC236}">
                <ns2:creationId id="{B4C5F1AD-DD51-4F94-99FF-7B1581F529DF}"/>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9" name="">
            <ns1:extLst>
              <ns1:ext uri="{FF2B5EF4-FFF2-40B4-BE49-F238E27FC236}">
                <ns2:creationId id="{0D483587-AEF7-47B9-ADAE-F60DBADB348C}"/>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주택물건</ns1:t>
            </ns1:r>
          </ns1:p>
        </ns0:txBody>
      </ns0:sp>
      <ns0:sp>
        <ns0:nvSpPr>
          <ns0:cNvPr id="10" name="">
            <ns1:extLst>
              <ns1:ext uri="{FF2B5EF4-FFF2-40B4-BE49-F238E27FC236}">
                <ns2:creationId id="{9D39D072-5236-4696-892B-829B55E805BE}"/>
              </ns1:ext>
            </ns1:extLst>
          </ns0:cNvPr>
          <ns0:cNvSpPr>
            <ns1:spLocks noGrp="1"/>
          </ns0:cNvSpPr>
          <ns0:nvPr/>
        </ns0:nvSpPr>
        <ns0:spPr>
          <ns1:xfrm>
            <ns1:off x="6953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주거용 건물과 관련 수용 동산</ns1:t>
            </ns1:r>
          </ns1:p>
        </ns0:txBody>
      </ns0:sp>
      <ns0:sp>
        <ns0:nvSpPr>
          <ns0:cNvPr id="11" name="">
            <ns1:extLst>
              <ns1:ext uri="{FF2B5EF4-FFF2-40B4-BE49-F238E27FC236}">
                <ns2:creationId id="{1464F581-A56C-4586-8D9C-C533DA18B48B}"/>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2" name="">
            <ns1:extLst>
              <ns1:ext uri="{FF2B5EF4-FFF2-40B4-BE49-F238E27FC236}">
                <ns2:creationId id="{ACED0DC0-F281-42FE-912C-3B0FC13959AA}"/>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3" name="">
            <ns1:extLst>
              <ns1:ext uri="{FF2B5EF4-FFF2-40B4-BE49-F238E27FC236}">
                <ns2:creationId id="{2999D8B2-9DE7-4E00-8368-C487E3ED3AC5}"/>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일반물건</ns1:t>
            </ns1:r>
          </ns1:p>
        </ns0:txBody>
      </ns0:sp>
      <ns0:sp>
        <ns0:nvSpPr>
          <ns0:cNvPr id="14" name="">
            <ns1:extLst>
              <ns1:ext uri="{FF2B5EF4-FFF2-40B4-BE49-F238E27FC236}">
                <ns2:creationId id="{093B21BC-31FB-4128-BC28-0239D958A2BE}"/>
              </ns1:ext>
            </ns1:extLst>
          </ns0:cNvPr>
          <ns0:cNvSpPr>
            <ns1:spLocks noGrp="1"/>
          </ns0:cNvSpPr>
          <ns0:nvPr/>
        </ns0:nvSpPr>
        <ns0:spPr>
          <ns1:xfrm>
            <ns1:off x="453707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주택·공장 분류에 속하지 않는</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물건</ns1:t>
            </ns1:r>
          </ns1:p>
        </ns0:txBody>
      </ns0:sp>
      <ns0:sp>
        <ns0:nvSpPr>
          <ns0:cNvPr id="15" name="">
            <ns1:extLst>
              <ns1:ext uri="{FF2B5EF4-FFF2-40B4-BE49-F238E27FC236}">
                <ns2:creationId id="{0042EDB9-207C-4433-BA28-0961CFE00467}"/>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6" name="">
            <ns1:extLst>
              <ns1:ext uri="{FF2B5EF4-FFF2-40B4-BE49-F238E27FC236}">
                <ns2:creationId id="{B6B5FCD9-55CA-4D63-B3F5-8F457471C17C}"/>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7" name="">
            <ns1:extLst>
              <ns1:ext uri="{FF2B5EF4-FFF2-40B4-BE49-F238E27FC236}">
                <ns2:creationId id="{49A41D06-E7C1-4172-B997-41BAAC9F9FCF}"/>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공장물건</ns1:t>
            </ns1:r>
          </ns1:p>
        </ns0:txBody>
      </ns0:sp>
      <ns0:sp>
        <ns0:nvSpPr>
          <ns0:cNvPr id="18" name="">
            <ns1:extLst>
              <ns1:ext uri="{FF2B5EF4-FFF2-40B4-BE49-F238E27FC236}">
                <ns2:creationId id="{E0F3DE47-D4F2-4AA6-956F-B3E5E97FD775}"/>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공장과 관련 구내 시설 등의</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분류</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477163953"/>
      </ns0:ext>
    </ns0:extLst>
  </ns0:cSld>
</ns0:sld>
</file>

<file path=ppt/slides/slide3.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C1EB3EB4-D35B-4AF1-9F7C-37ABECD40167}"/>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1강</ns1:t>
            </ns1:r>
          </ns1:p>
        </ns0:txBody>
      </ns0:sp>
      <ns0:sp>
        <ns0:nvSpPr>
          <ns0:cNvPr id="3" name="">
            <ns1:extLst>
              <ns1:ext uri="{FF2B5EF4-FFF2-40B4-BE49-F238E27FC236}">
                <ns2:creationId id="{D3749646-28BE-49F2-92C8-86FC173274A9}"/>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03 / 29</ns1:t>
            </ns1:r>
          </ns1:p>
        </ns0:txBody>
      </ns0:sp>
      <ns0:sp>
        <ns0:nvSpPr>
          <ns0:cNvPr id="4" name="">
            <ns1:extLst>
              <ns1:ext uri="{FF2B5EF4-FFF2-40B4-BE49-F238E27FC236}">
                <ns2:creationId id="{BFB5C155-89A5-450A-B5EE-C1DB0D815D5F}"/>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f36c76f26ea549af"/>
          <ns1:srcRect l="0" t="9532" r="0" b="9532"/>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3831B6E5-2497-482A-B2E6-047C76658D0C}"/>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보통약관과 추가 특약</ns1:t>
            </ns1:r>
          </ns1:p>
        </ns0:txBody>
      </ns0:sp>
      <ns0:sp>
        <ns0:nvSpPr>
          <ns0:cNvPr id="7" name="">
            <ns1:extLst>
              <ns1:ext uri="{FF2B5EF4-FFF2-40B4-BE49-F238E27FC236}">
                <ns2:creationId id="{7533B46D-3FB7-4EAB-A493-16785FD03D7A}"/>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D9C58015-641E-4F7A-9471-EE385DFE02DA}"/>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DA6BA86B-9C97-4FA9-8019-1877411EE096}"/>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txBody>
          <ns1:bodyPr/>
          <ns1:p/>
        </ns0:txBody>
      </ns0:sp>
      <ns0:sp>
        <ns0:nvSpPr>
          <ns0:cNvPr id="10" name="">
            <ns1:extLst>
              <ns1:ext uri="{FF2B5EF4-FFF2-40B4-BE49-F238E27FC236}">
                <ns2:creationId id="{2F7AEF4C-06B7-469D-8191-1C9A41827BEF}"/>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화재 기본 보장</ns1:t>
            </ns1:r>
          </ns1:p>
        </ns0:txBody>
      </ns0:sp>
      <ns0:sp>
        <ns0:nvSpPr>
          <ns0:cNvPr id="11" name="">
            <ns1:extLst>
              <ns1:ext uri="{FF2B5EF4-FFF2-40B4-BE49-F238E27FC236}">
                <ns2:creationId id="{A7415CF9-D249-4183-B6C6-8B0C8CB86D19}"/>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화재·낙뢰에 따른 손해 등</ns1:t>
            </ns1:r>
          </ns1:p>
        </ns0:txBody>
      </ns0:sp>
      <ns0:sp>
        <ns0:nvSpPr>
          <ns0:cNvPr id="12" name="">
            <ns1:extLst>
              <ns1:ext uri="{FF2B5EF4-FFF2-40B4-BE49-F238E27FC236}">
                <ns2:creationId id="{0C0D0BBF-2F31-46C9-95EC-A78B3574AB9E}"/>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E839E000-6FDF-498D-B413-98081BB6578D}"/>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F04D25A9-AFC9-44D8-ACCD-7ECC100F3696}"/>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추가 위험</ns1:t>
            </ns1:r>
          </ns1:p>
        </ns0:txBody>
      </ns0:sp>
      <ns0:sp>
        <ns0:nvSpPr>
          <ns0:cNvPr id="15" name="">
            <ns1:extLst>
              <ns1:ext uri="{FF2B5EF4-FFF2-40B4-BE49-F238E27FC236}">
                <ns2:creationId id="{7DFC7784-8392-4BCC-B486-559E4ADE93A6}"/>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폭발·풍수재·도난 등은 계약별 담보 확인</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835512334"/>
      </ns0:ext>
    </ns0:extLst>
  </ns0:cSld>
</ns0:sld>
</file>

<file path=ppt/slides/slide4.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522965B2-3E2C-437D-BD63-1E643661D2B6}"/>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1강</ns1:t>
            </ns1:r>
          </ns1:p>
        </ns0:txBody>
      </ns0:sp>
      <ns0:sp>
        <ns0:nvSpPr>
          <ns0:cNvPr id="3" name="">
            <ns1:extLst>
              <ns1:ext uri="{FF2B5EF4-FFF2-40B4-BE49-F238E27FC236}">
                <ns2:creationId id="{29E512D5-D53A-4464-B14D-949A5FB40F99}"/>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04 / 29</ns1:t>
            </ns1:r>
          </ns1:p>
        </ns0:txBody>
      </ns0:sp>
      <ns0:sp>
        <ns0:nvSpPr>
          <ns0:cNvPr id="4" name="">
            <ns1:extLst>
              <ns1:ext uri="{FF2B5EF4-FFF2-40B4-BE49-F238E27FC236}">
                <ns2:creationId id="{0C125EBD-1111-49C5-A0CF-E0951414BF40}"/>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27726788-2798-4C46-8BA6-FDA93146C912}"/>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재산손해의 세 가지 모습</ns1:t>
            </ns1:r>
          </ns1:p>
        </ns0:txBody>
      </ns0:sp>
      <ns0:sp>
        <ns0:nvSpPr>
          <ns0:cNvPr id="6" name="">
            <ns1:extLst>
              <ns1:ext uri="{FF2B5EF4-FFF2-40B4-BE49-F238E27FC236}">
                <ns2:creationId id="{40575B67-3BF3-4AA3-B53D-F9658A3DC80C}"/>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6DD68C41-486D-40DF-9E17-7E1050DD21A3}"/>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8" name="">
            <ns1:extLst>
              <ns1:ext uri="{FF2B5EF4-FFF2-40B4-BE49-F238E27FC236}">
                <ns2:creationId id="{3934B0E7-9C8A-48A4-81D8-1AE80FE6BA41}"/>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9" name="">
            <ns1:extLst>
              <ns1:ext uri="{FF2B5EF4-FFF2-40B4-BE49-F238E27FC236}">
                <ns2:creationId id="{5D7A93C9-A14A-41E4-977F-C587011D7073}"/>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직접손해</ns1:t>
            </ns1:r>
          </ns1:p>
        </ns0:txBody>
      </ns0:sp>
      <ns0:sp>
        <ns0:nvSpPr>
          <ns0:cNvPr id="10" name="">
            <ns1:extLst>
              <ns1:ext uri="{FF2B5EF4-FFF2-40B4-BE49-F238E27FC236}">
                <ns2:creationId id="{057D2976-52F1-4BB7-BB72-0F4BEE305179}"/>
              </ns1:ext>
            </ns1:extLst>
          </ns0:cNvPr>
          <ns0:cNvSpPr>
            <ns1:spLocks noGrp="1"/>
          </ns0:cNvSpPr>
          <ns0:nvPr/>
        </ns0:nvSpPr>
        <ns0:spPr>
          <ns1:xfrm>
            <ns1:off x="6953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불로 타거나 손상된 재산</ns1:t>
            </ns1:r>
          </ns1:p>
        </ns0:txBody>
      </ns0:sp>
      <ns0:sp>
        <ns0:nvSpPr>
          <ns0:cNvPr id="11" name="">
            <ns1:extLst>
              <ns1:ext uri="{FF2B5EF4-FFF2-40B4-BE49-F238E27FC236}">
                <ns2:creationId id="{F3BA3506-1C38-469D-9275-0F0263544DB9}"/>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2" name="">
            <ns1:extLst>
              <ns1:ext uri="{FF2B5EF4-FFF2-40B4-BE49-F238E27FC236}">
                <ns2:creationId id="{89200D1D-A9EC-4D39-ADD3-5F761BF90005}"/>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3" name="">
            <ns1:extLst>
              <ns1:ext uri="{FF2B5EF4-FFF2-40B4-BE49-F238E27FC236}">
                <ns2:creationId id="{6865CE95-2EA3-4D86-A9F0-994E1F0D7574}"/>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소방손해</ns1:t>
            </ns1:r>
          </ns1:p>
        </ns0:txBody>
      </ns0:sp>
      <ns0:sp>
        <ns0:nvSpPr>
          <ns0:cNvPr id="14" name="">
            <ns1:extLst>
              <ns1:ext uri="{FF2B5EF4-FFF2-40B4-BE49-F238E27FC236}">
                <ns2:creationId id="{A2714726-811D-4C21-A9C8-0DF08FBF29BE}"/>
              </ns1:ext>
            </ns1:extLst>
          </ns0:cNvPr>
          <ns0:cNvSpPr>
            <ns1:spLocks noGrp="1"/>
          </ns0:cNvSpPr>
          <ns0:nvPr/>
        </ns0:nvSpPr>
        <ns0:spPr>
          <ns1:xfrm>
            <ns1:off x="453707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진화 과정에서 발생한 손해</ns1:t>
            </ns1:r>
          </ns1:p>
        </ns0:txBody>
      </ns0:sp>
      <ns0:sp>
        <ns0:nvSpPr>
          <ns0:cNvPr id="15" name="">
            <ns1:extLst>
              <ns1:ext uri="{FF2B5EF4-FFF2-40B4-BE49-F238E27FC236}">
                <ns2:creationId id="{DBB436C9-735A-45E2-BA88-B9BA24A0ED68}"/>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6" name="">
            <ns1:extLst>
              <ns1:ext uri="{FF2B5EF4-FFF2-40B4-BE49-F238E27FC236}">
                <ns2:creationId id="{FC5A6744-CD36-486C-ABC5-F827EE42EDFD}"/>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7" name="">
            <ns1:extLst>
              <ns1:ext uri="{FF2B5EF4-FFF2-40B4-BE49-F238E27FC236}">
                <ns2:creationId id="{D212C5D7-C91D-4E70-96C8-91B8665736F0}"/>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피난손해</ns1:t>
            </ns1:r>
          </ns1:p>
        </ns0:txBody>
      </ns0:sp>
      <ns0:sp>
        <ns0:nvSpPr>
          <ns0:cNvPr id="18" name="">
            <ns1:extLst>
              <ns1:ext uri="{FF2B5EF4-FFF2-40B4-BE49-F238E27FC236}">
                <ns2:creationId id="{4B19621D-CBD2-40DF-8881-0BA7BE08636B}"/>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피난 과정 및 약정한 피난지</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손해</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34726393"/>
      </ns0:ext>
    </ns0:extLst>
  </ns0:cSld>
</ns0:sld>
</file>

<file path=ppt/slides/slide5.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06EC9E2B-F74A-4359-A8B9-C19DD644E3ED}"/>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1강</ns1:t>
            </ns1:r>
          </ns1:p>
        </ns0:txBody>
      </ns0:sp>
      <ns0:sp>
        <ns0:nvSpPr>
          <ns0:cNvPr id="3" name="">
            <ns1:extLst>
              <ns1:ext uri="{FF2B5EF4-FFF2-40B4-BE49-F238E27FC236}">
                <ns2:creationId id="{33AF52E4-791D-49B3-8EA9-9E41545A30C3}"/>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05 / 29</ns1:t>
            </ns1:r>
          </ns1:p>
        </ns0:txBody>
      </ns0:sp>
      <ns0:sp>
        <ns0:nvSpPr>
          <ns0:cNvPr id="4" name="">
            <ns1:extLst>
              <ns1:ext uri="{FF2B5EF4-FFF2-40B4-BE49-F238E27FC236}">
                <ns2:creationId id="{127E1DAE-EDA1-4F0D-BF33-F6ED8490C633}"/>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8D6C8479-E58E-4F08-A275-D221F3AA8D94}"/>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재산손해와 비용손해</ns1:t>
            </ns1:r>
          </ns1:p>
        </ns0:txBody>
      </ns0:sp>
      <ns0:sp>
        <ns0:nvSpPr>
          <ns0:cNvPr id="6" name="">
            <ns1:extLst>
              <ns1:ext uri="{FF2B5EF4-FFF2-40B4-BE49-F238E27FC236}">
                <ns2:creationId id="{A8E196B6-AD14-4946-80A1-37687C5ACFAD}"/>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17F52882-CE9C-4465-B7C8-9414820BFF6E}"/>
              </ns1:ext>
            </ns1:extLst>
          </ns0:cNvPr>
          <ns0:cNvSpPr>
            <ns1:spLocks noGrp="1"/>
          </ns0:cNvSpPr>
          <ns0:nvPr/>
        </ns0:nvSpPr>
        <ns0:spPr>
          <ns1:xfrm>
            <ns1:off x="457200" y="1819275"/>
            <ns1:ext cx="5514975" cy="1876425"/>
          </ns1:xfrm>
          <ns1:prstGeom prst="roundRect">
            <ns1:avLst>
              <ns1:gd name="adj" fmla="val 4061"/>
            </ns1:avLst>
          </ns1:prstGeom>
          <ns1:solidFill>
            <ns1:srgbClr val="FFFFFF"/>
          </ns1:solidFill>
          <ns1:ln w="0">
            <ns1:noFill/>
          </ns1:ln>
        </ns0:spPr>
        <ns0:txBody>
          <ns1:bodyPr/>
          <ns1:p/>
        </ns0:txBody>
      </ns0:sp>
      <ns0:sp>
        <ns0:nvSpPr>
          <ns0:cNvPr id="8" name="">
            <ns1:extLst>
              <ns1:ext uri="{FF2B5EF4-FFF2-40B4-BE49-F238E27FC236}">
                <ns2:creationId id="{CC0B7535-9BEB-4F24-8703-D1439EB45C4D}"/>
              </ns1:ext>
            </ns1:extLst>
          </ns0:cNvPr>
          <ns0:cNvSpPr>
            <ns1:spLocks noGrp="1"/>
          </ns0:cNvSpPr>
          <ns0:nvPr/>
        </ns0:nvSpPr>
        <ns0:spPr>
          <ns1:xfrm>
            <ns1:off x="723900" y="2057400"/>
            <ns1:ext cx="4981575"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잔존물 제거</ns1:t>
            </ns1:r>
          </ns1:p>
        </ns0:txBody>
      </ns0:sp>
      <ns0:sp>
        <ns0:nvSpPr>
          <ns0:cNvPr id="9" name="">
            <ns1:extLst>
              <ns1:ext uri="{FF2B5EF4-FFF2-40B4-BE49-F238E27FC236}">
                <ns2:creationId id="{71601A66-8EFA-4A11-A2B3-4CCF3B928AF6}"/>
              </ns1:ext>
            </ns1:extLst>
          </ns0:cNvPr>
          <ns0:cNvSpPr>
            <ns1:spLocks noGrp="1"/>
          </ns0:cNvSpPr>
          <ns0:nvPr/>
        </ns0:nvSpPr>
        <ns0:spPr>
          <ns1:xfrm>
            <ns1:off x="723900" y="26765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해체·현장 청소·차에 싣는 비용</ns1:t>
            </ns1:r>
          </ns1:p>
        </ns0:txBody>
      </ns0:sp>
      <ns0:sp>
        <ns0:nvSpPr>
          <ns0:cNvPr id="10" name="">
            <ns1:extLst>
              <ns1:ext uri="{FF2B5EF4-FFF2-40B4-BE49-F238E27FC236}">
                <ns2:creationId id="{83954C62-93D5-4911-8664-973584C29DE9}"/>
              </ns1:ext>
            </ns1:extLst>
          </ns0:cNvPr>
          <ns0:cNvSpPr>
            <ns1:spLocks noGrp="1"/>
          </ns0:cNvSpPr>
          <ns0:nvPr/>
        </ns0:nvSpPr>
        <ns0:spPr>
          <ns1:xfrm>
            <ns1:off x="6219825" y="1819275"/>
            <ns1:ext cx="5514975" cy="1876425"/>
          </ns1:xfrm>
          <ns1:prstGeom prst="roundRect">
            <ns1:avLst>
              <ns1:gd name="adj" fmla="val 4061"/>
            </ns1:avLst>
          </ns1:prstGeom>
          <ns1:solidFill>
            <ns1:srgbClr val="FFFFFF"/>
          </ns1:solidFill>
          <ns1:ln w="0">
            <ns1:noFill/>
          </ns1:ln>
        </ns0:spPr>
        <ns0:txBody>
          <ns1:bodyPr/>
          <ns1:p/>
        </ns0:txBody>
      </ns0:sp>
      <ns0:sp>
        <ns0:nvSpPr>
          <ns0:cNvPr id="11" name="">
            <ns1:extLst>
              <ns1:ext uri="{FF2B5EF4-FFF2-40B4-BE49-F238E27FC236}">
                <ns2:creationId id="{16D3D2D7-D0CA-4CF8-AA8E-27EABC95C0A3}"/>
              </ns1:ext>
            </ns1:extLst>
          </ns0:cNvPr>
          <ns0:cNvSpPr>
            <ns1:spLocks noGrp="1"/>
          </ns0:cNvSpPr>
          <ns0:nvPr/>
        </ns0:nvSpPr>
        <ns0:spPr>
          <ns1:xfrm>
            <ns1:off x="6486525" y="2057400"/>
            <ns1:ext cx="4981575"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손해방지</ns1:t>
            </ns1:r>
          </ns1:p>
        </ns0:txBody>
      </ns0:sp>
      <ns0:sp>
        <ns0:nvSpPr>
          <ns0:cNvPr id="12" name="">
            <ns1:extLst>
              <ns1:ext uri="{FF2B5EF4-FFF2-40B4-BE49-F238E27FC236}">
                <ns2:creationId id="{307D4601-4708-4ACF-B36C-87F461017C13}"/>
              </ns1:ext>
            </ns1:extLst>
          </ns0:cNvPr>
          <ns0:cNvSpPr>
            <ns1:spLocks noGrp="1"/>
          </ns0:cNvSpPr>
          <ns0:nvPr/>
        </ns0:nvSpPr>
        <ns0:spPr>
          <ns1:xfrm>
            <ns1:off x="6486525" y="26765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손해 방지·경감을 위한 필요·유익 비용</ns1:t>
            </ns1:r>
          </ns1:p>
        </ns0:txBody>
      </ns0:sp>
      <ns0:sp>
        <ns0:nvSpPr>
          <ns0:cNvPr id="13" name="">
            <ns1:extLst>
              <ns1:ext uri="{FF2B5EF4-FFF2-40B4-BE49-F238E27FC236}">
                <ns2:creationId id="{CD0A514C-2133-48A3-8A30-851D5CC3F583}"/>
              </ns1:ext>
            </ns1:extLst>
          </ns0:cNvPr>
          <ns0:cNvSpPr>
            <ns1:spLocks noGrp="1"/>
          </ns0:cNvSpPr>
          <ns0:nvPr/>
        </ns0:nvSpPr>
        <ns0:spPr>
          <ns1:xfrm>
            <ns1:off x="457200" y="3914775"/>
            <ns1:ext cx="5514975" cy="1876425"/>
          </ns1:xfrm>
          <ns1:prstGeom prst="roundRect">
            <ns1:avLst>
              <ns1:gd name="adj" fmla="val 4061"/>
            </ns1:avLst>
          </ns1:prstGeom>
          <ns1:solidFill>
            <ns1:srgbClr val="FFFFFF"/>
          </ns1:solidFill>
          <ns1:ln w="0">
            <ns1:noFill/>
          </ns1:ln>
        </ns0:spPr>
        <ns0:txBody>
          <ns1:bodyPr/>
          <ns1:p/>
        </ns0:txBody>
      </ns0:sp>
      <ns0:sp>
        <ns0:nvSpPr>
          <ns0:cNvPr id="14" name="">
            <ns1:extLst>
              <ns1:ext uri="{FF2B5EF4-FFF2-40B4-BE49-F238E27FC236}">
                <ns2:creationId id="{8E079480-5A2F-46B0-BED9-4DC64A6F6B20}"/>
              </ns1:ext>
            </ns1:extLst>
          </ns0:cNvPr>
          <ns0:cNvSpPr>
            <ns1:spLocks noGrp="1"/>
          </ns0:cNvSpPr>
          <ns0:nvPr/>
        </ns0:nvSpPr>
        <ns0:spPr>
          <ns1:xfrm>
            <ns1:off x="723900" y="4152900"/>
            <ns1:ext cx="4981575"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권리·잔존물 보전</ns1:t>
            </ns1:r>
          </ns1:p>
        </ns0:txBody>
      </ns0:sp>
      <ns0:sp>
        <ns0:nvSpPr>
          <ns0:cNvPr id="15" name="">
            <ns1:extLst>
              <ns1:ext uri="{FF2B5EF4-FFF2-40B4-BE49-F238E27FC236}">
                <ns2:creationId id="{15758DCD-670E-4EF6-A0D5-C9EF2BD3B2D0}"/>
              </ns1:ext>
            </ns1:extLst>
          </ns0:cNvPr>
          <ns0:cNvSpPr>
            <ns1:spLocks noGrp="1"/>
          </ns0:cNvSpPr>
          <ns0:nvPr/>
        </ns0:nvSpPr>
        <ns0:spPr>
          <ns1:xfrm>
            <ns1:off x="723900" y="47720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대위권과 잔존물 관련 조건</ns1:t>
            </ns1:r>
          </ns1:p>
        </ns0:txBody>
      </ns0:sp>
      <ns0:sp>
        <ns0:nvSpPr>
          <ns0:cNvPr id="16" name="">
            <ns1:extLst>
              <ns1:ext uri="{FF2B5EF4-FFF2-40B4-BE49-F238E27FC236}">
                <ns2:creationId id="{6E0D9CB2-0556-43E3-BF1B-610F52D01DDF}"/>
              </ns1:ext>
            </ns1:extLst>
          </ns0:cNvPr>
          <ns0:cNvSpPr>
            <ns1:spLocks noGrp="1"/>
          </ns0:cNvSpPr>
          <ns0:nvPr/>
        </ns0:nvSpPr>
        <ns0:spPr>
          <ns1:xfrm>
            <ns1:off x="6219825" y="3914775"/>
            <ns1:ext cx="5514975" cy="1876425"/>
          </ns1:xfrm>
          <ns1:prstGeom prst="roundRect">
            <ns1:avLst>
              <ns1:gd name="adj" fmla="val 4061"/>
            </ns1:avLst>
          </ns1:prstGeom>
          <ns1:solidFill>
            <ns1:srgbClr val="FFFFFF"/>
          </ns1:solidFill>
          <ns1:ln w="0">
            <ns1:noFill/>
          </ns1:ln>
        </ns0:spPr>
        <ns0:txBody>
          <ns1:bodyPr/>
          <ns1:p/>
        </ns0:txBody>
      </ns0:sp>
      <ns0:sp>
        <ns0:nvSpPr>
          <ns0:cNvPr id="17" name="">
            <ns1:extLst>
              <ns1:ext uri="{FF2B5EF4-FFF2-40B4-BE49-F238E27FC236}">
                <ns2:creationId id="{B9E05715-B117-4093-B6C2-D7B4D02244B1}"/>
              </ns1:ext>
            </ns1:extLst>
          </ns0:cNvPr>
          <ns0:cNvSpPr>
            <ns1:spLocks noGrp="1"/>
          </ns0:cNvSpPr>
          <ns0:nvPr/>
        </ns0:nvSpPr>
        <ns0:spPr>
          <ns1:xfrm>
            <ns1:off x="6486525" y="4152900"/>
            <ns1:ext cx="4981575"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기타 협력</ns1:t>
            </ns1:r>
          </ns1:p>
        </ns0:txBody>
      </ns0:sp>
      <ns0:sp>
        <ns0:nvSpPr>
          <ns0:cNvPr id="18" name="">
            <ns1:extLst>
              <ns1:ext uri="{FF2B5EF4-FFF2-40B4-BE49-F238E27FC236}">
                <ns2:creationId id="{285C38CF-33C4-4508-9BB6-74BE82D97E09}"/>
              </ns1:ext>
            </ns1:extLst>
          </ns0:cNvPr>
          <ns0:cNvSpPr>
            <ns1:spLocks noGrp="1"/>
          </ns0:cNvSpPr>
          <ns0:nvPr/>
        </ns0:nvSpPr>
        <ns0:spPr>
          <ns1:xfrm>
            <ns1:off x="6486525" y="47720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보험회사 요구에 따른 필요·유익 비용</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157215816"/>
      </ns0:ext>
    </ns0:extLst>
  </ns0:cSld>
</ns0:sld>
</file>

<file path=ppt/slides/slide6.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938EED5E-32BA-4F1F-9E92-262779A61414}"/>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1강</ns1:t>
            </ns1:r>
          </ns1:p>
        </ns0:txBody>
      </ns0:sp>
      <ns0:sp>
        <ns0:nvSpPr>
          <ns0:cNvPr id="3" name="">
            <ns1:extLst>
              <ns1:ext uri="{FF2B5EF4-FFF2-40B4-BE49-F238E27FC236}">
                <ns2:creationId id="{56939606-F9B4-438A-BED4-E41978C82A43}"/>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06 / 29</ns1:t>
            </ns1:r>
          </ns1:p>
        </ns0:txBody>
      </ns0:sp>
      <ns0:sp>
        <ns0:nvSpPr>
          <ns0:cNvPr id="4" name="">
            <ns1:extLst>
              <ns1:ext uri="{FF2B5EF4-FFF2-40B4-BE49-F238E27FC236}">
                <ns2:creationId id="{8C944DC3-E857-4668-8EAB-C0A361EE1416}"/>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64C88B74-07FF-445D-B288-730B0CC26278}"/>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잔존물 제거비용의 두 번 확인</ns1:t>
            </ns1:r>
          </ns1:p>
        </ns0:txBody>
      </ns0:sp>
      <ns0:sp>
        <ns0:nvSpPr>
          <ns0:cNvPr id="6" name="">
            <ns1:extLst>
              <ns1:ext uri="{FF2B5EF4-FFF2-40B4-BE49-F238E27FC236}">
                <ns2:creationId id="{17437038-1231-43E0-9E46-0207E3ADD6BB}"/>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27C7BBCC-D19B-4C56-885B-4CF21251BBC9}"/>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txBody>
          <ns1:bodyPr/>
          <ns1:p/>
        </ns0:txBody>
      </ns0:sp>
      <ns0:sp>
        <ns0:nvSpPr>
          <ns0:cNvPr id="8" name="">
            <ns1:extLst>
              <ns1:ext uri="{FF2B5EF4-FFF2-40B4-BE49-F238E27FC236}">
                <ns2:creationId id="{EEE9B5E6-FB0C-4F02-BB6A-E1AAA5374440}"/>
              </ns1:ext>
            </ns1:extLst>
          </ns0:cNvPr>
          <ns0:cNvSpPr>
            <ns1:spLocks noGrp="1"/>
          </ns0:cNvSpPr>
          <ns0:nvPr/>
        </ns0:nvSpPr>
        <ns0:spPr>
          <ns1:xfrm>
            <ns1:off x="6953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1차 한도</ns1:t>
            </ns1:r>
          </ns1:p>
        </ns0:txBody>
      </ns0:sp>
      <ns0:sp>
        <ns0:nvSpPr>
          <ns0:cNvPr id="9" name="">
            <ns1:extLst>
              <ns1:ext uri="{FF2B5EF4-FFF2-40B4-BE49-F238E27FC236}">
                <ns2:creationId id="{3BB352B7-C658-4A0A-9AA2-498929CA9B74}"/>
              </ns1:ext>
            </ns1:extLst>
          </ns0:cNvPr>
          <ns0:cNvSpPr>
            <ns1:spLocks noGrp="1"/>
          </ns0:cNvSpPr>
          <ns0:nvPr/>
        </ns0:nvSpPr>
        <ns0:spPr>
          <ns1:xfrm>
            <ns1:off x="7048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재산손해액의 10%</ns1:t>
            </ns1:r>
          </ns1:p>
        </ns0:txBody>
      </ns0:sp>
      <ns0:sp>
        <ns0:nvSpPr>
          <ns0:cNvPr id="10" name="">
            <ns1:extLst>
              <ns1:ext uri="{FF2B5EF4-FFF2-40B4-BE49-F238E27FC236}">
                <ns2:creationId id="{118AC431-9CFB-41CB-AA44-0B5E8D37AADE}"/>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txBody>
          <ns1:bodyPr/>
          <ns1:p/>
        </ns0:txBody>
      </ns0:sp>
      <ns0:sp>
        <ns0:nvSpPr>
          <ns0:cNvPr id="11" name="">
            <ns1:extLst>
              <ns1:ext uri="{FF2B5EF4-FFF2-40B4-BE49-F238E27FC236}">
                <ns2:creationId id="{F6F2E9A2-C96C-4781-8ABD-947760F566E0}"/>
              </ns1:ext>
            </ns1:extLst>
          </ns0:cNvPr>
          <ns0:cNvSpPr>
            <ns1:spLocks noGrp="1"/>
          </ns0:cNvSpPr>
          <ns0:nvPr/>
        </ns0:nvSpPr>
        <ns0:spPr>
          <ns1:xfrm>
            <ns1:off x="4543425" y="2438400"/>
            <ns1:ext cx="3105150" cy="626269"/>
          </ns1:xfrm>
          <ns1:prstGeom prst="rect">
            <ns1:avLst/>
          </ns1:prstGeom>
          <ns1:noFill/>
          <ns1:ln w="0">
            <ns1:noFill/>
          </ns1:ln>
        </ns0:spPr>
        <ns0:txBody>
          <ns1:bodyPr>
            <ns1:noAutofit/>
          </ns1:bodyPr>
          <ns1:lstStyle/>
          <ns1:p>
            <ns1:pPr>
              <ns1:defRPr sz="3375">
                <ns1:solidFill>
                  <ns1:srgbClr val="F1C779"/>
                </ns1:solidFill>
                <ns1:latin typeface="Paperlogy 6 SemiBold"/>
                <ns1:ea typeface="Paperlogy 6 SemiBold"/>
                <ns1:cs typeface="Paperlogy 6 SemiBold"/>
              </ns1:defRPr>
            </ns1:pPr>
            <ns1:r>
              <ns1:rPr sz="3375">
                <ns1:solidFill>
                  <ns1:srgbClr val="F1C779"/>
                </ns1:solidFill>
                <ns1:latin typeface="Paperlogy 6 SemiBold"/>
                <ns1:ea typeface="Paperlogy 6 SemiBold"/>
                <ns1:cs typeface="Paperlogy 6 SemiBold"/>
              </ns1:rPr>
              <ns1:t>합산 한도</ns1:t>
            </ns1:r>
          </ns1:p>
        </ns0:txBody>
      </ns0:sp>
      <ns0:sp>
        <ns0:nvSpPr>
          <ns0:cNvPr id="12" name="">
            <ns1:extLst>
              <ns1:ext uri="{FF2B5EF4-FFF2-40B4-BE49-F238E27FC236}">
                <ns2:creationId id="{0A69C282-A391-4030-901D-829E59A76AD3}"/>
              </ns1:ext>
            </ns1:extLst>
          </ns0:cNvPr>
          <ns0:cNvSpPr>
            <ns1:spLocks noGrp="1"/>
          </ns0:cNvSpPr>
          <ns0:nvPr/>
        </ns0:nvSpPr>
        <ns0:spPr>
          <ns1:xfrm>
            <ns1:off x="45529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재산손해 보험금과 합쳐</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보험가입금액 이내</ns1:t>
            </ns1:r>
          </ns1:p>
        </ns0:txBody>
      </ns0:sp>
      <ns0:sp>
        <ns0:nvSpPr>
          <ns0:cNvPr id="13" name="">
            <ns1:extLst>
              <ns1:ext uri="{FF2B5EF4-FFF2-40B4-BE49-F238E27FC236}">
                <ns2:creationId id="{EA937406-24A5-4D48-B274-850AA1BBF057}"/>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txBody>
          <ns1:bodyPr/>
          <ns1:p/>
        </ns0:txBody>
      </ns0:sp>
      <ns0:sp>
        <ns0:nvSpPr>
          <ns0:cNvPr id="14" name="">
            <ns1:extLst>
              <ns1:ext uri="{FF2B5EF4-FFF2-40B4-BE49-F238E27FC236}">
                <ns2:creationId id="{35B008D3-3A5E-47AD-B987-F703A7A9851E}"/>
              </ns1:ext>
            </ns1:extLst>
          </ns0:cNvPr>
          <ns0:cNvSpPr>
            <ns1:spLocks noGrp="1"/>
          </ns0:cNvSpPr>
          <ns0:nvPr/>
        </ns0:nvSpPr>
        <ns0:spPr>
          <ns1:xfrm>
            <ns1:off x="83915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주의</ns1:t>
            </ns1:r>
          </ns1:p>
        </ns0:txBody>
      </ns0:sp>
      <ns0:sp>
        <ns0:nvSpPr>
          <ns0:cNvPr id="15" name="">
            <ns1:extLst>
              <ns1:ext uri="{FF2B5EF4-FFF2-40B4-BE49-F238E27FC236}">
                <ns2:creationId id="{E47BE6FF-5922-4F57-AD0C-FFE5903171DB}"/>
              </ns1:ext>
            </ns1:extLst>
          </ns0:cNvPr>
          <ns0:cNvSpPr>
            <ns1:spLocks noGrp="1"/>
          </ns0:cNvSpPr>
          <ns0:nvPr/>
        </ns0:nvSpPr>
        <ns0:spPr>
          <ns1:xfrm>
            <ns1:off x="84010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모든 폐기물 처리비용을</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뜻하지 않음</ns1:t>
            </ns1:r>
          </ns1:p>
        </ns0:txBody>
      </ns0:sp>
      <ns0:sp>
        <ns0:nvSpPr>
          <ns0:cNvPr id="16" name="Rectangle 15"/>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7"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775853632"/>
      </ns0:ext>
    </ns0:extLst>
  </ns0:cSld>
</ns0:sld>
</file>

<file path=ppt/slides/slide7.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CACE747F-F640-4035-86D1-83067638E7CB}"/>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1강</ns1:t>
            </ns1:r>
          </ns1:p>
        </ns0:txBody>
      </ns0:sp>
      <ns0:sp>
        <ns0:nvSpPr>
          <ns0:cNvPr id="3" name="">
            <ns1:extLst>
              <ns1:ext uri="{FF2B5EF4-FFF2-40B4-BE49-F238E27FC236}">
                <ns2:creationId id="{F180D07B-656E-4E41-A7D4-1705877742A9}"/>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07 / 29</ns1:t>
            </ns1:r>
          </ns1:p>
        </ns0:txBody>
      </ns0:sp>
      <ns0:sp>
        <ns0:nvSpPr>
          <ns0:cNvPr id="4" name="">
            <ns1:extLst>
              <ns1:ext uri="{FF2B5EF4-FFF2-40B4-BE49-F238E27FC236}">
                <ns2:creationId id="{44B8B23B-1F8F-4158-9FE2-3E3420E7D9EA}"/>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7F077765-3179-4762-8524-F9C24D9FA2D1}"/>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계산 예시 · 잔존물 제거</ns1:t>
            </ns1:r>
          </ns1:p>
        </ns0:txBody>
      </ns0:sp>
      <ns0:sp>
        <ns0:nvSpPr>
          <ns0:cNvPr id="6" name="">
            <ns1:extLst>
              <ns1:ext uri="{FF2B5EF4-FFF2-40B4-BE49-F238E27FC236}">
                <ns2:creationId id="{E564CA25-0062-4040-B5AF-E5C52DEDDEC1}"/>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52FC887E-0BDC-4886-8917-3BBF16AB17E7}"/>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8" name="">
            <ns1:extLst>
              <ns1:ext uri="{FF2B5EF4-FFF2-40B4-BE49-F238E27FC236}">
                <ns2:creationId id="{72CBB116-0567-4B2F-8C3B-2CEAE154FCF8}"/>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9" name="">
            <ns1:extLst>
              <ns1:ext uri="{FF2B5EF4-FFF2-40B4-BE49-F238E27FC236}">
                <ns2:creationId id="{D3DC4653-5C98-4F96-880A-B808A77386BA}"/>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조건</ns1:t>
            </ns1:r>
          </ns1:p>
        </ns0:txBody>
      </ns0:sp>
      <ns0:sp>
        <ns0:nvSpPr>
          <ns0:cNvPr id="10" name="">
            <ns1:extLst>
              <ns1:ext uri="{FF2B5EF4-FFF2-40B4-BE49-F238E27FC236}">
                <ns2:creationId id="{799ECE2A-2D93-4270-A825-F2C5AA027DC3}"/>
              </ns1:ext>
            </ns1:extLst>
          </ns0:cNvPr>
          <ns0:cNvSpPr>
            <ns1:spLocks noGrp="1"/>
          </ns0:cNvSpPr>
          <ns0:nvPr/>
        </ns0:nvSpPr>
        <ns0:spPr>
          <ns1:xfrm>
            <ns1:off x="6953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가입금액 2억원 / 재산손해</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1억9천만원</ns1:t>
            </ns1:r>
          </ns1:p>
        </ns0:txBody>
      </ns0:sp>
      <ns0:sp>
        <ns0:nvSpPr>
          <ns0:cNvPr id="11" name="">
            <ns1:extLst>
              <ns1:ext uri="{FF2B5EF4-FFF2-40B4-BE49-F238E27FC236}">
                <ns2:creationId id="{8799B4F2-6A72-47FB-A77B-198060BABAB8}"/>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2" name="">
            <ns1:extLst>
              <ns1:ext uri="{FF2B5EF4-FFF2-40B4-BE49-F238E27FC236}">
                <ns2:creationId id="{C0406D87-01BD-4046-B56D-BD13AF56BA16}"/>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3" name="">
            <ns1:extLst>
              <ns1:ext uri="{FF2B5EF4-FFF2-40B4-BE49-F238E27FC236}">
                <ns2:creationId id="{23A29176-30A0-48AE-BEF3-8C6B491B5F66}"/>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제거비용</ns1:t>
            </ns1:r>
          </ns1:p>
        </ns0:txBody>
      </ns0:sp>
      <ns0:sp>
        <ns0:nvSpPr>
          <ns0:cNvPr id="14" name="">
            <ns1:extLst>
              <ns1:ext uri="{FF2B5EF4-FFF2-40B4-BE49-F238E27FC236}">
                <ns2:creationId id="{8274B0F6-0076-484C-BD49-312949610B82}"/>
              </ns1:ext>
            </ns1:extLst>
          </ns0:cNvPr>
          <ns0:cNvSpPr>
            <ns1:spLocks noGrp="1"/>
          </ns0:cNvSpPr>
          <ns0:nvPr/>
        </ns0:nvSpPr>
        <ns0:spPr>
          <ns1:xfrm>
            <ns1:off x="453707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실제 3천만원 → 10% 한도</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1,900만원</ns1:t>
            </ns1:r>
          </ns1:p>
        </ns0:txBody>
      </ns0:sp>
      <ns0:sp>
        <ns0:nvSpPr>
          <ns0:cNvPr id="15" name="">
            <ns1:extLst>
              <ns1:ext uri="{FF2B5EF4-FFF2-40B4-BE49-F238E27FC236}">
                <ns2:creationId id="{647CC1B0-49D7-437A-AC84-40ED2399E2B4}"/>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6" name="">
            <ns1:extLst>
              <ns1:ext uri="{FF2B5EF4-FFF2-40B4-BE49-F238E27FC236}">
                <ns2:creationId id="{650AFDBD-9433-494C-BFEB-7A7B357A9197}"/>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7" name="">
            <ns1:extLst>
              <ns1:ext uri="{FF2B5EF4-FFF2-40B4-BE49-F238E27FC236}">
                <ns2:creationId id="{D3E7D72B-72E7-4665-A0FD-76E97327645E}"/>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최종 합산</ns1:t>
            </ns1:r>
          </ns1:p>
        </ns0:txBody>
      </ns0:sp>
      <ns0:sp>
        <ns0:nvSpPr>
          <ns0:cNvPr id="18" name="">
            <ns1:extLst>
              <ns1:ext uri="{FF2B5EF4-FFF2-40B4-BE49-F238E27FC236}">
                <ns2:creationId id="{25D3A34C-0286-4F8A-A886-629010F4D79E}"/>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2억900만원 → 가입금액</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한도 2억원</ns1:t>
            </ns1:r>
          </ns1:p>
        </ns0:txBody>
      </ns0:sp>
      <ns0:sp>
        <ns0:nvSpPr>
          <ns0:cNvPr id="19" name="">
            <ns1:extLst>
              <ns1:ext uri="{FF2B5EF4-FFF2-40B4-BE49-F238E27FC236}">
                <ns2:creationId id="{C8D4FE3D-1095-49CF-8512-317128D5B64B}"/>
              </ns1:ext>
            </ns1:extLst>
          </ns0:cNvPr>
          <ns0:cNvSpPr>
            <ns1:spLocks noGrp="1"/>
          </ns0:cNvSpPr>
          <ns0:nvPr/>
        </ns0:nvSpPr>
        <ns0:spPr>
          <ns1:xfrm>
            <ns1:off x="466725" y="5962650"/>
            <ns1:ext cx="11258550" cy="214789"/>
          </ns1:xfrm>
          <ns1:prstGeom prst="rect">
            <ns1:avLst/>
          </ns1:prstGeom>
          <ns1:noFill/>
          <ns1:ln w="0">
            <ns1:noFill/>
          </ns1:ln>
        </ns0:spPr>
        <ns0:txBody>
          <ns1:bodyPr>
            <ns1:noAutofit/>
          </ns1:bodyPr>
          <ns1:lstStyle/>
          <ns1:p>
            <ns1:pPr>
              <ns1:defRPr sz="975">
                <ns1:solidFill>
                  <ns1:srgbClr val="61798F"/>
                </ns1:solidFill>
                <ns1:latin typeface="Paperlogy 4 Regular"/>
                <ns1:ea typeface="Paperlogy 4 Regular"/>
                <ns1:cs typeface="Paperlogy 4 Regular"/>
              </ns1:defRPr>
            </ns1:pPr>
            <ns1:r>
              <ns1:rPr sz="975">
                <ns1:solidFill>
                  <ns1:srgbClr val="61798F"/>
                </ns1:solidFill>
                <ns1:latin typeface="Paperlogy 4 Regular"/>
                <ns1:ea typeface="Paperlogy 4 Regular"/>
                <ns1:cs typeface="Paperlogy 4 Regular"/>
              </ns1:rPr>
              <ns1:t>전부보험·자기부담금 없음 가정 / 약관별 계산 조건 확인</ns1:t>
            </ns1:r>
          </ns1:p>
        </ns0:txBody>
      </ns0:sp>
      <ns0:sp>
        <ns0:nvSpPr>
          <ns0:cNvPr id="20" name="Rectangle 19"/>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1"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291782851"/>
      </ns0:ext>
    </ns0:extLst>
  </ns0:cSld>
</ns0:sld>
</file>

<file path=ppt/slides/slide8.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3C01775E-F5BB-49E1-9E25-F7C324675516}"/>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1강</ns1:t>
            </ns1:r>
          </ns1:p>
        </ns0:txBody>
      </ns0:sp>
      <ns0:sp>
        <ns0:nvSpPr>
          <ns0:cNvPr id="3" name="">
            <ns1:extLst>
              <ns1:ext uri="{FF2B5EF4-FFF2-40B4-BE49-F238E27FC236}">
                <ns2:creationId id="{F4701091-7B77-4778-BB14-DA5E9082DBB7}"/>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08 / 29</ns1:t>
            </ns1:r>
          </ns1:p>
        </ns0:txBody>
      </ns0:sp>
      <ns0:sp>
        <ns0:nvSpPr>
          <ns0:cNvPr id="4" name="">
            <ns1:extLst>
              <ns1:ext uri="{FF2B5EF4-FFF2-40B4-BE49-F238E27FC236}">
                <ns2:creationId id="{A0D8C247-23A9-4C99-83FA-971BFF8382D0}"/>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f77d869a0b574b37"/>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FC26C309-6E65-4A27-AA12-71356E4C19B8}"/>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보험가액과 가입금액</ns1:t>
            </ns1:r>
          </ns1:p>
        </ns0:txBody>
      </ns0:sp>
      <ns0:sp>
        <ns0:nvSpPr>
          <ns0:cNvPr id="7" name="">
            <ns1:extLst>
              <ns1:ext uri="{FF2B5EF4-FFF2-40B4-BE49-F238E27FC236}">
                <ns2:creationId id="{F75E94EE-F9FD-4451-98A0-D10CD8B0B7A0}"/>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3A666037-5D14-4E3D-8058-F16838A9856B}"/>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DFFB8105-14BD-4932-AC52-5EA55CE11D66}"/>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txBody>
          <ns1:bodyPr/>
          <ns1:p/>
        </ns0:txBody>
      </ns0:sp>
      <ns0:sp>
        <ns0:nvSpPr>
          <ns0:cNvPr id="10" name="">
            <ns1:extLst>
              <ns1:ext uri="{FF2B5EF4-FFF2-40B4-BE49-F238E27FC236}">
                <ns2:creationId id="{D69D81D7-56F3-4193-8780-E31458CAFD53}"/>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보험가액</ns1:t>
            </ns1:r>
          </ns1:p>
        </ns0:txBody>
      </ns0:sp>
      <ns0:sp>
        <ns0:nvSpPr>
          <ns0:cNvPr id="11" name="">
            <ns1:extLst>
              <ns1:ext uri="{FF2B5EF4-FFF2-40B4-BE49-F238E27FC236}">
                <ns2:creationId id="{571D6372-97E1-4F9A-94A8-6C48221EE0B5}"/>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피보험이익을 금액으로 평가한 기준</ns1:t>
            </ns1:r>
          </ns1:p>
        </ns0:txBody>
      </ns0:sp>
      <ns0:sp>
        <ns0:nvSpPr>
          <ns0:cNvPr id="12" name="">
            <ns1:extLst>
              <ns1:ext uri="{FF2B5EF4-FFF2-40B4-BE49-F238E27FC236}">
                <ns2:creationId id="{03B6851F-0DCC-47BE-9FC4-C00BA5D6AB6C}"/>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15AAA460-D6FF-4D83-8FFE-C011F00B7167}"/>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49A8F030-39AC-469A-A713-7AB2525233E3}"/>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보험가입금액</ns1:t>
            </ns1:r>
          </ns1:p>
        </ns0:txBody>
      </ns0:sp>
      <ns0:sp>
        <ns0:nvSpPr>
          <ns0:cNvPr id="15" name="">
            <ns1:extLst>
              <ns1:ext uri="{FF2B5EF4-FFF2-40B4-BE49-F238E27FC236}">
                <ns2:creationId id="{53F4DA4B-CB32-4488-A4F0-2E9D423B3DCF}"/>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계약에서 약정한 보상 한도</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500324599"/>
      </ns0:ext>
    </ns0:extLst>
  </ns0:cSld>
</ns0:sld>
</file>

<file path=ppt/slides/slide9.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AD7FE17B-3AA1-4C09-90F8-D77D88E74EF3}"/>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1강</ns1:t>
            </ns1:r>
          </ns1:p>
        </ns0:txBody>
      </ns0:sp>
      <ns0:sp>
        <ns0:nvSpPr>
          <ns0:cNvPr id="3" name="">
            <ns1:extLst>
              <ns1:ext uri="{FF2B5EF4-FFF2-40B4-BE49-F238E27FC236}">
                <ns2:creationId id="{CA5C0708-9F28-408B-B1CF-5FF0CC3DFA95}"/>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09 / 29</ns1:t>
            </ns1:r>
          </ns1:p>
        </ns0:txBody>
      </ns0:sp>
      <ns0:sp>
        <ns0:nvSpPr>
          <ns0:cNvPr id="4" name="">
            <ns1:extLst>
              <ns1:ext uri="{FF2B5EF4-FFF2-40B4-BE49-F238E27FC236}">
                <ns2:creationId id="{BF39FC46-43C7-4169-AE35-53D6022AF291}"/>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E28AE56C-3DCA-4B08-9FDD-0AA12057442A}"/>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80% 기준은 적용 대상을 먼저</ns1:t>
            </ns1:r>
          </ns1:p>
        </ns0:txBody>
      </ns0:sp>
      <ns0:sp>
        <ns0:nvSpPr>
          <ns0:cNvPr id="6" name="">
            <ns1:extLst>
              <ns1:ext uri="{FF2B5EF4-FFF2-40B4-BE49-F238E27FC236}">
                <ns2:creationId id="{DB26E5C3-43E9-46F2-A6BF-439A1814A7FC}"/>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DD6AC0B6-41C5-4F72-97E0-6F4C24FF225A}"/>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D6C3CEBA-214D-471E-BCFA-AD0EA0A77497}"/>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txBody>
          <ns1:bodyPr/>
          <ns1:p/>
        </ns0:txBody>
      </ns0:sp>
      <ns0:sp>
        <ns0:nvSpPr>
          <ns0:cNvPr id="9" name="">
            <ns1:extLst>
              <ns1:ext uri="{FF2B5EF4-FFF2-40B4-BE49-F238E27FC236}">
                <ns2:creationId id="{A9D1AB58-176B-4EA2-9D6D-1CEA2B3F9A99}"/>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80% 기준 적용</ns1:t>
            </ns1:r>
          </ns1:p>
        </ns0:txBody>
      </ns0:sp>
      <ns0:sp>
        <ns0:nvSpPr>
          <ns0:cNvPr id="10" name="">
            <ns1:extLst>
              <ns1:ext uri="{FF2B5EF4-FFF2-40B4-BE49-F238E27FC236}">
                <ns2:creationId id="{4014D8C5-9192-4A39-BAC4-B8FB39E5B4B3}"/>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주택·일반 건물 등 해당 약관의 대상 확인</ns1:t>
            </ns1:r>
          </ns1:p>
        </ns0:txBody>
      </ns0:sp>
      <ns0:sp>
        <ns0:nvSpPr>
          <ns0:cNvPr id="11" name="">
            <ns1:extLst>
              <ns1:ext uri="{FF2B5EF4-FFF2-40B4-BE49-F238E27FC236}">
                <ns2:creationId id="{55A98A86-90D2-489B-8679-76EA72E3DBA7}"/>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1B7DE62D-30A1-49C7-9C07-A0EB9CDD6D8A}"/>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8916B4FD-73BF-405C-BFE0-428D608542F2}"/>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일반 비례보상</ns1:t>
            </ns1:r>
          </ns1:p>
        </ns0:txBody>
      </ns0:sp>
      <ns0:sp>
        <ns0:nvSpPr>
          <ns0:cNvPr id="14" name="">
            <ns1:extLst>
              <ns1:ext uri="{FF2B5EF4-FFF2-40B4-BE49-F238E27FC236}">
                <ns2:creationId id="{F9C88356-8374-4B35-8DFE-6862D9F2AA70}"/>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공장 등은 가입금액과 보험가액 비율 확인</ns1:t>
            </ns1:r>
          </ns1:p>
        </ns0:txBody>
      </ns0:sp>
      <ns0:sp>
        <ns0:nvSpPr>
          <ns0:cNvPr id="15" name="Rectangle 1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426479385"/>
      </ns0:ext>
    </ns0:extLst>
  </ns0:cSld>
</ns0:sld>
</file>

<file path=ppt/slides/slide10.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64D7C045-A2E2-42AC-AAFD-F092D0605151}"/>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1강</ns1:t>
            </ns1:r>
          </ns1:p>
        </ns0:txBody>
      </ns0:sp>
      <ns0:sp>
        <ns0:nvSpPr>
          <ns0:cNvPr id="3" name="">
            <ns1:extLst>
              <ns1:ext uri="{FF2B5EF4-FFF2-40B4-BE49-F238E27FC236}">
                <ns2:creationId id="{772B4C78-9B7A-4E43-A250-FCE3CDC36496}"/>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10 / 29</ns1:t>
            </ns1:r>
          </ns1:p>
        </ns0:txBody>
      </ns0:sp>
      <ns0:sp>
        <ns0:nvSpPr>
          <ns0:cNvPr id="4" name="">
            <ns1:extLst>
              <ns1:ext uri="{FF2B5EF4-FFF2-40B4-BE49-F238E27FC236}">
                <ns2:creationId id="{93843F60-4A18-4477-B88C-B575422307E9}"/>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17494963-03E4-4DE8-9F3D-585C7B76EBEE}"/>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계산 예시 · 80% 미만 가입</ns1:t>
            </ns1:r>
          </ns1:p>
        </ns0:txBody>
      </ns0:sp>
      <ns0:sp>
        <ns0:nvSpPr>
          <ns0:cNvPr id="6" name="">
            <ns1:extLst>
              <ns1:ext uri="{FF2B5EF4-FFF2-40B4-BE49-F238E27FC236}">
                <ns2:creationId id="{C0110F3F-3F75-4C32-AC9A-945E3A9EEFC3}"/>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E33412D5-FB9C-4BAD-809F-B0F3B5A10F6A}"/>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txBody>
          <ns1:bodyPr/>
          <ns1:p/>
        </ns0:txBody>
      </ns0:sp>
      <ns0:sp>
        <ns0:nvSpPr>
          <ns0:cNvPr id="8" name="">
            <ns1:extLst>
              <ns1:ext uri="{FF2B5EF4-FFF2-40B4-BE49-F238E27FC236}">
                <ns2:creationId id="{478D0A23-358F-4366-82D0-3C8E92AE336A}"/>
              </ns1:ext>
            </ns1:extLst>
          </ns0:cNvPr>
          <ns0:cNvSpPr>
            <ns1:spLocks noGrp="1"/>
          </ns0:cNvSpPr>
          <ns0:nvPr/>
        </ns0:nvSpPr>
        <ns0:spPr>
          <ns1:xfrm>
            <ns1:off x="6953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보험가액</ns1:t>
            </ns1:r>
          </ns1:p>
        </ns0:txBody>
      </ns0:sp>
      <ns0:sp>
        <ns0:nvSpPr>
          <ns0:cNvPr id="9" name="">
            <ns1:extLst>
              <ns1:ext uri="{FF2B5EF4-FFF2-40B4-BE49-F238E27FC236}">
                <ns2:creationId id="{FFCCB293-CCFB-492C-9614-FC6FA9A7D9D7}"/>
              </ns1:ext>
            </ns1:extLst>
          </ns0:cNvPr>
          <ns0:cNvSpPr>
            <ns1:spLocks noGrp="1"/>
          </ns0:cNvSpPr>
          <ns0:nvPr/>
        </ns0:nvSpPr>
        <ns0:spPr>
          <ns1:xfrm>
            <ns1:off x="7048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2억원 → 80% 기준</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1억6천만원</ns1:t>
            </ns1:r>
          </ns1:p>
        </ns0:txBody>
      </ns0:sp>
      <ns0:sp>
        <ns0:nvSpPr>
          <ns0:cNvPr id="10" name="">
            <ns1:extLst>
              <ns1:ext uri="{FF2B5EF4-FFF2-40B4-BE49-F238E27FC236}">
                <ns2:creationId id="{BFE50EFC-2FD8-4D57-9002-6C4F391DC3AE}"/>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txBody>
          <ns1:bodyPr/>
          <ns1:p/>
        </ns0:txBody>
      </ns0:sp>
      <ns0:sp>
        <ns0:nvSpPr>
          <ns0:cNvPr id="11" name="">
            <ns1:extLst>
              <ns1:ext uri="{FF2B5EF4-FFF2-40B4-BE49-F238E27FC236}">
                <ns2:creationId id="{45ABF545-932F-41F8-B1EB-852F286E5BBB}"/>
              </ns1:ext>
            </ns1:extLst>
          </ns0:cNvPr>
          <ns0:cNvSpPr>
            <ns1:spLocks noGrp="1"/>
          </ns0:cNvSpPr>
          <ns0:nvPr/>
        </ns0:nvSpPr>
        <ns0:spPr>
          <ns1:xfrm>
            <ns1:off x="4543425" y="2438400"/>
            <ns1:ext cx="3105150" cy="471964"/>
          </ns1:xfrm>
          <ns1:prstGeom prst="rect">
            <ns1:avLst/>
          </ns1:prstGeom>
          <ns1:noFill/>
          <ns1:ln w="0">
            <ns1:noFill/>
          </ns1:ln>
        </ns0:spPr>
        <ns0:txBody>
          <ns1:bodyPr>
            <ns1:noAutofit/>
          </ns1:bodyPr>
          <ns1:lstStyle/>
          <ns1:p>
            <ns1:pPr>
              <ns1:defRPr sz="2475">
                <ns1:solidFill>
                  <ns1:srgbClr val="F1C779"/>
                </ns1:solidFill>
                <ns1:latin typeface="Paperlogy 6 SemiBold"/>
                <ns1:ea typeface="Paperlogy 6 SemiBold"/>
                <ns1:cs typeface="Paperlogy 6 SemiBold"/>
              </ns1:defRPr>
            </ns1:pPr>
            <ns1:r>
              <ns1:rPr sz="2475">
                <ns1:solidFill>
                  <ns1:srgbClr val="F1C779"/>
                </ns1:solidFill>
                <ns1:latin typeface="Paperlogy 6 SemiBold"/>
                <ns1:ea typeface="Paperlogy 6 SemiBold"/>
                <ns1:cs typeface="Paperlogy 6 SemiBold"/>
              </ns1:rPr>
              <ns1:t>가입금액·손해액</ns1:t>
            </ns1:r>
          </ns1:p>
        </ns0:txBody>
      </ns0:sp>
      <ns0:sp>
        <ns0:nvSpPr>
          <ns0:cNvPr id="12" name="">
            <ns1:extLst>
              <ns1:ext uri="{FF2B5EF4-FFF2-40B4-BE49-F238E27FC236}">
                <ns2:creationId id="{DE850724-812F-4455-80B4-7B52518946E0}"/>
              </ns1:ext>
            </ns1:extLst>
          </ns0:cNvPr>
          <ns0:cNvSpPr>
            <ns1:spLocks noGrp="1"/>
          </ns0:cNvSpPr>
          <ns0:nvPr/>
        </ns0:nvSpPr>
        <ns0:spPr>
          <ns1:xfrm>
            <ns1:off x="45529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8천만원 가입 / 손해 4천만원</ns1:t>
            </ns1:r>
          </ns1:p>
        </ns0:txBody>
      </ns0:sp>
      <ns0:sp>
        <ns0:nvSpPr>
          <ns0:cNvPr id="13" name="">
            <ns1:extLst>
              <ns1:ext uri="{FF2B5EF4-FFF2-40B4-BE49-F238E27FC236}">
                <ns2:creationId id="{544C2C46-03D0-4A5B-B8D7-E7557AC70943}"/>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txBody>
          <ns1:bodyPr/>
          <ns1:p/>
        </ns0:txBody>
      </ns0:sp>
      <ns0:sp>
        <ns0:nvSpPr>
          <ns0:cNvPr id="14" name="">
            <ns1:extLst>
              <ns1:ext uri="{FF2B5EF4-FFF2-40B4-BE49-F238E27FC236}">
                <ns2:creationId id="{6CB2E036-B2FE-45D1-ADEE-637C7753576B}"/>
              </ns1:ext>
            </ns1:extLst>
          </ns0:cNvPr>
          <ns0:cNvSpPr>
            <ns1:spLocks noGrp="1"/>
          </ns0:cNvSpPr>
          <ns0:nvPr/>
        </ns0:nvSpPr>
        <ns0:spPr>
          <ns1:xfrm>
            <ns1:off x="83915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보험금</ns1:t>
            </ns1:r>
          </ns1:p>
        </ns0:txBody>
      </ns0:sp>
      <ns0:sp>
        <ns0:nvSpPr>
          <ns0:cNvPr id="15" name="">
            <ns1:extLst>
              <ns1:ext uri="{FF2B5EF4-FFF2-40B4-BE49-F238E27FC236}">
                <ns2:creationId id="{3D8F6812-1CE4-42FA-91D5-790FE69A1A83}"/>
              </ns1:ext>
            </ns1:extLst>
          </ns0:cNvPr>
          <ns0:cNvSpPr>
            <ns1:spLocks noGrp="1"/>
          </ns0:cNvSpPr>
          <ns0:nvPr/>
        </ns0:nvSpPr>
        <ns0:spPr>
          <ns1:xfrm>
            <ns1:off x="84010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4천만원 × 8천만원 ÷</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1억6천만원 = 2천만원</ns1:t>
            </ns1:r>
          </ns1:p>
        </ns0:txBody>
      </ns0:sp>
      <ns0:sp>
        <ns0:nvSpPr>
          <ns0:cNvPr id="16" name="">
            <ns1:extLst>
              <ns1:ext uri="{FF2B5EF4-FFF2-40B4-BE49-F238E27FC236}">
                <ns2:creationId id="{8998BF31-613C-44BF-9282-F53007A922B0}"/>
              </ns1:ext>
            </ns1:extLst>
          </ns0:cNvPr>
          <ns0:cNvSpPr>
            <ns1:spLocks noGrp="1"/>
          </ns0:cNvSpPr>
          <ns0:nvPr/>
        </ns0:nvSpPr>
        <ns0:spPr>
          <ns1:xfrm>
            <ns1:off x="466725" y="5962650"/>
            <ns1:ext cx="11258550" cy="214789"/>
          </ns1:xfrm>
          <ns1:prstGeom prst="rect">
            <ns1:avLst/>
          </ns1:prstGeom>
          <ns1:noFill/>
          <ns1:ln w="0">
            <ns1:noFill/>
          </ns1:ln>
        </ns0:spPr>
        <ns0:txBody>
          <ns1:bodyPr>
            <ns1:noAutofit/>
          </ns1:bodyPr>
          <ns1:lstStyle/>
          <ns1:p>
            <ns1:pPr>
              <ns1:defRPr sz="975">
                <ns1:solidFill>
                  <ns1:srgbClr val="B6CDDF"/>
                </ns1:solidFill>
                <ns1:latin typeface="Paperlogy 4 Regular"/>
                <ns1:ea typeface="Paperlogy 4 Regular"/>
                <ns1:cs typeface="Paperlogy 4 Regular"/>
              </ns1:defRPr>
            </ns1:pPr>
            <ns1:r>
              <ns1:rPr sz="975">
                <ns1:solidFill>
                  <ns1:srgbClr val="B6CDDF"/>
                </ns1:solidFill>
                <ns1:latin typeface="Paperlogy 4 Regular"/>
                <ns1:ea typeface="Paperlogy 4 Regular"/>
                <ns1:cs typeface="Paperlogy 4 Regular"/>
              </ns1:rPr>
              <ns1:t>80% 기준 적용·자기부담금 없음 가정</ns1:t>
            </ns1:r>
          </ns1:p>
        </ns0:txBody>
      </ns0:sp>
      <ns0:sp>
        <ns0:nvSpPr>
          <ns0:cNvPr id="17" name="Rectangle 16"/>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327149597"/>
      </ns0:ext>
    </ns0:extLst>
  </ns0:cSld>
</ns0:sld>
</file>

<file path=ppt/slides/slide1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2F675C63-9646-452C-A492-38FB7431DC03}"/>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1강</ns1:t>
            </ns1:r>
          </ns1:p>
        </ns0:txBody>
      </ns0:sp>
      <ns0:sp>
        <ns0:nvSpPr>
          <ns0:cNvPr id="3" name="">
            <ns1:extLst>
              <ns1:ext uri="{FF2B5EF4-FFF2-40B4-BE49-F238E27FC236}">
                <ns2:creationId id="{ACDC3E04-8320-4E53-8850-2DF233B357E5}"/>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11 / 29</ns1:t>
            </ns1:r>
          </ns1:p>
        </ns0:txBody>
      </ns0:sp>
      <ns0:sp>
        <ns0:nvSpPr>
          <ns0:cNvPr id="4" name="">
            <ns1:extLst>
              <ns1:ext uri="{FF2B5EF4-FFF2-40B4-BE49-F238E27FC236}">
                <ns2:creationId id="{CDDD3EA8-606B-4C56-9375-3D3FEC3E5715}"/>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090faa505a084423"/>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CC3188C9-869B-4106-A974-5A4BC157DB67}"/>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자동 포함과 명기물건</ns1:t>
            </ns1:r>
          </ns1:p>
        </ns0:txBody>
      </ns0:sp>
      <ns0:sp>
        <ns0:nvSpPr>
          <ns0:cNvPr id="7" name="">
            <ns1:extLst>
              <ns1:ext uri="{FF2B5EF4-FFF2-40B4-BE49-F238E27FC236}">
                <ns2:creationId id="{D0A7972B-E7FE-4911-8535-9F1E6B65847E}"/>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2E65A10F-E71F-43AA-A09B-A7A04A262D70}"/>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2D7C75CC-0A6D-43A3-90B9-1E4DAC992ABA}"/>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txBody>
          <ns1:bodyPr/>
          <ns1:p/>
        </ns0:txBody>
      </ns0:sp>
      <ns0:sp>
        <ns0:nvSpPr>
          <ns0:cNvPr id="10" name="">
            <ns1:extLst>
              <ns1:ext uri="{FF2B5EF4-FFF2-40B4-BE49-F238E27FC236}">
                <ns2:creationId id="{6EA2C8D6-6C6A-4D00-8B8D-7768AD83A0C6}"/>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다른 약정이 없을 때</ns1:t>
            </ns1:r>
          </ns1:p>
        </ns0:txBody>
      </ns0:sp>
      <ns0:sp>
        <ns0:nvSpPr>
          <ns0:cNvPr id="11" name="">
            <ns1:extLst>
              <ns1:ext uri="{FF2B5EF4-FFF2-40B4-BE49-F238E27FC236}">
                <ns2:creationId id="{5478EC84-7256-4382-9653-384165320768}"/>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피보험자 소유의 건물 부속물·부착물 등</ns1:t>
            </ns1:r>
          </ns1:p>
        </ns0:txBody>
      </ns0:sp>
      <ns0:sp>
        <ns0:nvSpPr>
          <ns0:cNvPr id="12" name="">
            <ns1:extLst>
              <ns1:ext uri="{FF2B5EF4-FFF2-40B4-BE49-F238E27FC236}">
                <ns2:creationId id="{0AEDC881-5896-470C-9FE7-361C9365B003}"/>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A9AC1A67-F149-4D03-8BA7-156D9F013139}"/>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19B6F4B6-D295-49F2-A264-91BA47A83DE5}"/>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명기 필요</ns1:t>
            </ns1:r>
          </ns1:p>
        </ns0:txBody>
      </ns0:sp>
      <ns0:sp>
        <ns0:nvSpPr>
          <ns0:cNvPr id="15" name="">
            <ns1:extLst>
              <ns1:ext uri="{FF2B5EF4-FFF2-40B4-BE49-F238E27FC236}">
                <ns2:creationId id="{ACFD9B92-D77B-4B69-A950-44143F02BB2B}"/>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귀중품·원고·설계서·옥외 동산 등</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928001864"/>
      </ns0:ext>
    </ns0:extLst>
  </ns0:cSld>
</ns0:sld>
</file>

<file path=ppt/slides/slide1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3F1FDC73-CC4B-4E17-A2B0-CB01D20C5755}"/>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1강</ns1:t>
            </ns1:r>
          </ns1:p>
        </ns0:txBody>
      </ns0:sp>
      <ns0:sp>
        <ns0:nvSpPr>
          <ns0:cNvPr id="3" name="">
            <ns1:extLst>
              <ns1:ext uri="{FF2B5EF4-FFF2-40B4-BE49-F238E27FC236}">
                <ns2:creationId id="{7E631E4C-2A90-4117-B00A-278AA1B603B3}"/>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12 / 29</ns1:t>
            </ns1:r>
          </ns1:p>
        </ns0:txBody>
      </ns0:sp>
      <ns0:sp>
        <ns0:nvSpPr>
          <ns0:cNvPr id="4" name="">
            <ns1:extLst>
              <ns1:ext uri="{FF2B5EF4-FFF2-40B4-BE49-F238E27FC236}">
                <ns2:creationId id="{F1B1CCB2-DE37-46BB-B259-34D5BDB4B50F}"/>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BEC2C584-3130-44AF-921A-DE2542F9B38A}"/>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면책을 읽을 때 단서를 놓치지 않기</ns1:t>
            </ns1:r>
          </ns1:p>
        </ns0:txBody>
      </ns0:sp>
      <ns0:sp>
        <ns0:nvSpPr>
          <ns0:cNvPr id="6" name="">
            <ns1:extLst>
              <ns1:ext uri="{FF2B5EF4-FFF2-40B4-BE49-F238E27FC236}">
                <ns2:creationId id="{FCA9FE11-738D-46A4-A779-27D7B5417CA5}"/>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93E309D7-21A8-406E-A912-E4D8518CF20F}"/>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8" name="">
            <ns1:extLst>
              <ns1:ext uri="{FF2B5EF4-FFF2-40B4-BE49-F238E27FC236}">
                <ns2:creationId id="{CFCAA7ED-9B41-4446-B68F-387637687CED}"/>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9" name="">
            <ns1:extLst>
              <ns1:ext uri="{FF2B5EF4-FFF2-40B4-BE49-F238E27FC236}">
                <ns2:creationId id="{485F85F6-6D7F-4DAA-892D-6339801149EA}"/>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고의·중과실</ns1:t>
            </ns1:r>
          </ns1:p>
        </ns0:txBody>
      </ns0:sp>
      <ns0:sp>
        <ns0:nvSpPr>
          <ns0:cNvPr id="10" name="">
            <ns1:extLst>
              <ns1:ext uri="{FF2B5EF4-FFF2-40B4-BE49-F238E27FC236}">
                <ns2:creationId id="{DE8F6E7C-6FEB-4F20-BFB4-A5ED4B5CF60D}"/>
              </ns1:ext>
            </ns1:extLst>
          </ns0:cNvPr>
          <ns0:cNvSpPr>
            <ns1:spLocks noGrp="1"/>
          </ns0:cNvSpPr>
          <ns0:nvPr/>
        </ns0:nvSpPr>
        <ns0:spPr>
          <ns1:xfrm>
            <ns1:off x="6953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계약자·피보험자 등의 해당</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행위</ns1:t>
            </ns1:r>
          </ns1:p>
        </ns0:txBody>
      </ns0:sp>
      <ns0:sp>
        <ns0:nvSpPr>
          <ns0:cNvPr id="11" name="">
            <ns1:extLst>
              <ns1:ext uri="{FF2B5EF4-FFF2-40B4-BE49-F238E27FC236}">
                <ns2:creationId id="{AD3F5998-D106-4BE8-83AB-3A06CACE838C}"/>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2" name="">
            <ns1:extLst>
              <ns1:ext uri="{FF2B5EF4-FFF2-40B4-BE49-F238E27FC236}">
                <ns2:creationId id="{7A57943F-DB24-4DB1-887F-A2FA1DCA57FF}"/>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3" name="">
            <ns1:extLst>
              <ns1:ext uri="{FF2B5EF4-FFF2-40B4-BE49-F238E27FC236}">
                <ns2:creationId id="{A34AF79F-8313-420A-9239-144E806F46C8}"/>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전기적 사고</ns1:t>
            </ns1:r>
          </ns1:p>
        </ns0:txBody>
      </ns0:sp>
      <ns0:sp>
        <ns0:nvSpPr>
          <ns0:cNvPr id="14" name="">
            <ns1:extLst>
              <ns1:ext uri="{FF2B5EF4-FFF2-40B4-BE49-F238E27FC236}">
                <ns2:creationId id="{335A80C1-EEE8-4704-9443-4A98E86EE543}"/>
              </ns1:ext>
            </ns1:extLst>
          </ns0:cNvPr>
          <ns0:cNvSpPr>
            <ns1:spLocks noGrp="1"/>
          </ns0:cNvSpPr>
          <ns0:nvPr/>
        </ns0:nvSpPr>
        <ns0:spPr>
          <ns1:xfrm>
            <ns1:off x="453707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기기 자체 손해와 결과적</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화재손해 구분</ns1:t>
            </ns1:r>
          </ns1:p>
        </ns0:txBody>
      </ns0:sp>
      <ns0:sp>
        <ns0:nvSpPr>
          <ns0:cNvPr id="15" name="">
            <ns1:extLst>
              <ns1:ext uri="{FF2B5EF4-FFF2-40B4-BE49-F238E27FC236}">
                <ns2:creationId id="{4EAF4F92-1DF0-436F-9CA3-122C6C96608E}"/>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6" name="">
            <ns1:extLst>
              <ns1:ext uri="{FF2B5EF4-FFF2-40B4-BE49-F238E27FC236}">
                <ns2:creationId id="{13B5B23C-5900-4D2C-AECD-16EC1389AFDD}"/>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7" name="">
            <ns1:extLst>
              <ns1:ext uri="{FF2B5EF4-FFF2-40B4-BE49-F238E27FC236}">
                <ns2:creationId id="{44B4C73F-8798-4E05-9000-3809CDB822E6}"/>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자연발열·자연발화</ns1:t>
            </ns1:r>
          </ns1:p>
        </ns0:txBody>
      </ns0:sp>
      <ns0:sp>
        <ns0:nvSpPr>
          <ns0:cNvPr id="18" name="">
            <ns1:extLst>
              <ns1:ext uri="{FF2B5EF4-FFF2-40B4-BE49-F238E27FC236}">
                <ns2:creationId id="{C00B0046-C1F1-4D7C-B4BE-78ADE06D73E2}"/>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해당 물건과 연소된 다른 물건</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구분</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286371042"/>
      </ns0:ext>
    </ns0:extLst>
  </ns0:cSld>
</ns0:sld>
</file>

<file path=ppt/slides/slide13.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6B3B0D09-74E0-4013-9065-D40C8574D8E8}"/>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1강</ns1:t>
            </ns1:r>
          </ns1:p>
        </ns0:txBody>
      </ns0:sp>
      <ns0:sp>
        <ns0:nvSpPr>
          <ns0:cNvPr id="3" name="">
            <ns1:extLst>
              <ns1:ext uri="{FF2B5EF4-FFF2-40B4-BE49-F238E27FC236}">
                <ns2:creationId id="{93C0318D-2796-431E-A1DE-93B7198B2484}"/>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13 / 29</ns1:t>
            </ns1:r>
          </ns1:p>
        </ns0:txBody>
      </ns0:sp>
      <ns0:sp>
        <ns0:nvSpPr>
          <ns0:cNvPr id="4" name="">
            <ns1:extLst>
              <ns1:ext uri="{FF2B5EF4-FFF2-40B4-BE49-F238E27FC236}">
                <ns2:creationId id="{DA192FBA-48BA-4D71-A21A-ECCB38DF6FD3}"/>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638F3511-B498-4C42-AFF4-6D5916FD196A}"/>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화재보험의 계약 후 알릴 의무</ns1:t>
            </ns1:r>
          </ns1:p>
        </ns0:txBody>
      </ns0:sp>
      <ns0:sp>
        <ns0:nvSpPr>
          <ns0:cNvPr id="6" name="">
            <ns1:extLst>
              <ns1:ext uri="{FF2B5EF4-FFF2-40B4-BE49-F238E27FC236}">
                <ns2:creationId id="{71F13BB4-809E-4285-94BA-A11D7A0606B7}"/>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7EF45DB6-5508-4874-91C6-A5CED6D5551E}"/>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txBody>
          <ns1:bodyPr/>
          <ns1:p/>
        </ns0:txBody>
      </ns0:sp>
      <ns0:sp>
        <ns0:nvSpPr>
          <ns0:cNvPr id="8" name="">
            <ns1:extLst>
              <ns1:ext uri="{FF2B5EF4-FFF2-40B4-BE49-F238E27FC236}">
                <ns2:creationId id="{A78DF6E8-CD1E-46BE-9EF4-71C1E8B6DA05}"/>
              </ns1:ext>
            </ns1:extLst>
          </ns0:cNvPr>
          <ns0:cNvSpPr>
            <ns1:spLocks noGrp="1"/>
          </ns0:cNvSpPr>
          <ns0:nvPr/>
        </ns0:nvSpPr>
        <ns0:spPr>
          <ns1:xfrm>
            <ns1:off x="6953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30일</ns1:t>
            </ns1:r>
          </ns1:p>
        </ns0:txBody>
      </ns0:sp>
      <ns0:sp>
        <ns0:nvSpPr>
          <ns0:cNvPr id="9" name="">
            <ns1:extLst>
              <ns1:ext uri="{FF2B5EF4-FFF2-40B4-BE49-F238E27FC236}">
                <ns2:creationId id="{59830A17-C2F0-4B8C-9D1E-9B6BCF223358}"/>
              </ns1:ext>
            </ns1:extLst>
          </ns0:cNvPr>
          <ns0:cNvSpPr>
            <ns1:spLocks noGrp="1"/>
          </ns0:cNvSpPr>
          <ns0:nvPr/>
        </ns0:nvSpPr>
        <ns0:spPr>
          <ns1:xfrm>
            <ns1:off x="7048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계속 비워 두거나 휴업하는</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경우</ns1:t>
            </ns1:r>
          </ns1:p>
        </ns0:txBody>
      </ns0:sp>
      <ns0:sp>
        <ns0:nvSpPr>
          <ns0:cNvPr id="10" name="">
            <ns1:extLst>
              <ns1:ext uri="{FF2B5EF4-FFF2-40B4-BE49-F238E27FC236}">
                <ns2:creationId id="{49F4A455-D97F-41EF-9837-CDBAF5456521}"/>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txBody>
          <ns1:bodyPr/>
          <ns1:p/>
        </ns0:txBody>
      </ns0:sp>
      <ns0:sp>
        <ns0:nvSpPr>
          <ns0:cNvPr id="11" name="">
            <ns1:extLst>
              <ns1:ext uri="{FF2B5EF4-FFF2-40B4-BE49-F238E27FC236}">
                <ns2:creationId id="{9C5E1FA4-84AD-4425-A5B8-E9D016E4AA54}"/>
              </ns1:ext>
            </ns1:extLst>
          </ns0:cNvPr>
          <ns0:cNvSpPr>
            <ns1:spLocks noGrp="1"/>
          </ns0:cNvSpPr>
          <ns0:nvPr/>
        </ns0:nvSpPr>
        <ns0:spPr>
          <ns1:xfrm>
            <ns1:off x="4543425" y="2438400"/>
            <ns1:ext cx="3105150" cy="973455"/>
          </ns1:xfrm>
          <ns1:prstGeom prst="rect">
            <ns1:avLst/>
          </ns1:prstGeom>
          <ns1:noFill/>
          <ns1:ln w="0">
            <ns1:noFill/>
          </ns1:ln>
        </ns0:spPr>
        <ns0:txBody>
          <ns1:bodyPr>
            <ns1:noAutofit/>
          </ns1:bodyPr>
          <ns1:lstStyle/>
          <ns1:p>
            <ns1:pPr>
              <ns1:defRPr sz="5400">
                <ns1:solidFill>
                  <ns1:srgbClr val="F1C779"/>
                </ns1:solidFill>
                <ns1:latin typeface="Paperlogy 6 SemiBold"/>
                <ns1:ea typeface="Paperlogy 6 SemiBold"/>
                <ns1:cs typeface="Paperlogy 6 SemiBold"/>
              </ns1:defRPr>
            </ns1:pPr>
            <ns1:r>
              <ns1:rPr sz="5400">
                <ns1:solidFill>
                  <ns1:srgbClr val="F1C779"/>
                </ns1:solidFill>
                <ns1:latin typeface="Paperlogy 6 SemiBold"/>
                <ns1:ea typeface="Paperlogy 6 SemiBold"/>
                <ns1:cs typeface="Paperlogy 6 SemiBold"/>
              </ns1:rPr>
              <ns1:t>15일</ns1:t>
            </ns1:r>
          </ns1:p>
        </ns0:txBody>
      </ns0:sp>
      <ns0:sp>
        <ns0:nvSpPr>
          <ns0:cNvPr id="12" name="">
            <ns1:extLst>
              <ns1:ext uri="{FF2B5EF4-FFF2-40B4-BE49-F238E27FC236}">
                <ns2:creationId id="{842DE661-4D53-43CF-B143-3808B420F9A1}"/>
              </ns1:ext>
            </ns1:extLst>
          </ns0:cNvPr>
          <ns0:cNvSpPr>
            <ns1:spLocks noGrp="1"/>
          </ns0:cNvSpPr>
          <ns0:nvPr/>
        </ns0:nvSpPr>
        <ns0:spPr>
          <ns1:xfrm>
            <ns1:off x="45529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계속 수선하는 경우</ns1:t>
            </ns1:r>
          </ns1:p>
        </ns0:txBody>
      </ns0:sp>
      <ns0:sp>
        <ns0:nvSpPr>
          <ns0:cNvPr id="13" name="">
            <ns1:extLst>
              <ns1:ext uri="{FF2B5EF4-FFF2-40B4-BE49-F238E27FC236}">
                <ns2:creationId id="{6418941E-0244-4480-874D-7856481C19D9}"/>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txBody>
          <ns1:bodyPr/>
          <ns1:p/>
        </ns0:txBody>
      </ns0:sp>
      <ns0:sp>
        <ns0:nvSpPr>
          <ns0:cNvPr id="14" name="">
            <ns1:extLst>
              <ns1:ext uri="{FF2B5EF4-FFF2-40B4-BE49-F238E27FC236}">
                <ns2:creationId id="{A8FAC027-96C7-4136-BA73-373EA9CE14C0}"/>
              </ns1:ext>
            </ns1:extLst>
          </ns0:cNvPr>
          <ns0:cNvSpPr>
            <ns1:spLocks noGrp="1"/>
          </ns0:cNvSpPr>
          <ns0:nvPr/>
        </ns0:nvSpPr>
        <ns0:spPr>
          <ns1:xfrm>
            <ns1:off x="83915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즉시 확인</ns1:t>
            </ns1:r>
          </ns1:p>
        </ns0:txBody>
      </ns0:sp>
      <ns0:sp>
        <ns0:nvSpPr>
          <ns0:cNvPr id="15" name="">
            <ns1:extLst>
              <ns1:ext uri="{FF2B5EF4-FFF2-40B4-BE49-F238E27FC236}">
                <ns2:creationId id="{9FCC39B0-33B9-42A0-95B4-E61D39E03DA9}"/>
              </ns1:ext>
            </ns1:extLst>
          </ns0:cNvPr>
          <ns0:cNvSpPr>
            <ns1:spLocks noGrp="1"/>
          </ns0:cNvSpPr>
          <ns0:nvPr/>
        </ns0:nvSpPr>
        <ns0:spPr>
          <ns1:xfrm>
            <ns1:off x="84010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양도·용도·구조·이전·위험 변경</ns1:t>
            </ns1:r>
          </ns1:p>
        </ns0:txBody>
      </ns0:sp>
      <ns0:sp>
        <ns0:nvSpPr>
          <ns0:cNvPr id="16" name="Rectangle 15"/>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7"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051609735"/>
      </ns0:ext>
    </ns0:extLst>
  </ns0:cSld>
</ns0:sld>
</file>

<file path=ppt/slides/slide14.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7B8FAE47-258B-4CE1-AB6C-3A56E5895E8C}"/>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1강</ns1:t>
            </ns1:r>
          </ns1:p>
        </ns0:txBody>
      </ns0:sp>
      <ns0:sp>
        <ns0:nvSpPr>
          <ns0:cNvPr id="3" name="">
            <ns1:extLst>
              <ns1:ext uri="{FF2B5EF4-FFF2-40B4-BE49-F238E27FC236}">
                <ns2:creationId id="{59A97856-0503-4BE2-B896-9F648EA6329F}"/>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14 / 29</ns1:t>
            </ns1:r>
          </ns1:p>
        </ns0:txBody>
      </ns0:sp>
      <ns0:sp>
        <ns0:nvSpPr>
          <ns0:cNvPr id="4" name="">
            <ns1:extLst>
              <ns1:ext uri="{FF2B5EF4-FFF2-40B4-BE49-F238E27FC236}">
                <ns2:creationId id="{DA1BECE7-2E12-4EB6-ADCF-ED382FFF324F}"/>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753a92d0c6e349f1"/>
          <ns1:srcRect l="0" t="9532" r="0" b="9532"/>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789F5592-05BF-4357-994F-F8A178C83CED}"/>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손해방지의무는 안전한 범위에서</ns1:t>
            </ns1:r>
          </ns1:p>
        </ns0:txBody>
      </ns0:sp>
      <ns0:sp>
        <ns0:nvSpPr>
          <ns0:cNvPr id="7" name="">
            <ns1:extLst>
              <ns1:ext uri="{FF2B5EF4-FFF2-40B4-BE49-F238E27FC236}">
                <ns2:creationId id="{A04508F4-8A5D-48AE-AE03-402D005FC4D8}"/>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EC90D0DD-06DF-494C-84DB-EB64F3D3E5D5}"/>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2E5DA4F1-5228-4DC5-877F-0DF5B3950F33}"/>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txBody>
          <ns1:bodyPr/>
          <ns1:p/>
        </ns0:txBody>
      </ns0:sp>
      <ns0:sp>
        <ns0:nvSpPr>
          <ns0:cNvPr id="10" name="">
            <ns1:extLst>
              <ns1:ext uri="{FF2B5EF4-FFF2-40B4-BE49-F238E27FC236}">
                <ns2:creationId id="{17749B06-8D51-40BC-8BCD-9FE3FDAC8E7E}"/>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해야 할 일</ns1:t>
            </ns1:r>
          </ns1:p>
        </ns0:txBody>
      </ns0:sp>
      <ns0:sp>
        <ns0:nvSpPr>
          <ns0:cNvPr id="11" name="">
            <ns1:extLst>
              <ns1:ext uri="{FF2B5EF4-FFF2-40B4-BE49-F238E27FC236}">
                <ns2:creationId id="{849E50CB-5F41-42DE-A35B-10BC5BECC0C9}"/>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안전 확보·신고·가능한 손해 경감</ns1:t>
            </ns1:r>
          </ns1:p>
        </ns0:txBody>
      </ns0:sp>
      <ns0:sp>
        <ns0:nvSpPr>
          <ns0:cNvPr id="12" name="">
            <ns1:extLst>
              <ns1:ext uri="{FF2B5EF4-FFF2-40B4-BE49-F238E27FC236}">
                <ns2:creationId id="{4AE6BCF6-3034-4E84-A875-0F85D38F1967}"/>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1FEA9716-E3D0-4016-9FE6-8CEBE2EA6909}"/>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AC837A7D-8C5E-402D-9FFA-6469E420989D}"/>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위반의 효과</ns1:t>
            </ns1:r>
          </ns1:p>
        </ns0:txBody>
      </ns0:sp>
      <ns0:sp>
        <ns0:nvSpPr>
          <ns0:cNvPr id="15" name="">
            <ns1:extLst>
              <ns1:ext uri="{FF2B5EF4-FFF2-40B4-BE49-F238E27FC236}">
                <ns2:creationId id="{FEB01055-EB3D-47A5-930D-DD099A79B43B}"/>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방지·경감할 수 있었던 금액을 검토</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26196855"/>
      </ns0:ext>
    </ns0:extLst>
  </ns0:cSld>
</ns0:sld>
</file>

<file path=ppt/slides/slide15.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DF3F4530-9DE2-43AD-8BD3-13D3E322930A}"/>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1강</ns1:t>
            </ns1:r>
          </ns1:p>
        </ns0:txBody>
      </ns0:sp>
      <ns0:sp>
        <ns0:nvSpPr>
          <ns0:cNvPr id="3" name="">
            <ns1:extLst>
              <ns1:ext uri="{FF2B5EF4-FFF2-40B4-BE49-F238E27FC236}">
                <ns2:creationId id="{41D3C754-5BE5-4B27-843B-6E2F0D28FE50}"/>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15 / 29</ns1:t>
            </ns1:r>
          </ns1:p>
        </ns0:txBody>
      </ns0:sp>
      <ns0:sp>
        <ns0:nvSpPr>
          <ns0:cNvPr id="4" name="">
            <ns1:extLst>
              <ns1:ext uri="{FF2B5EF4-FFF2-40B4-BE49-F238E27FC236}">
                <ns2:creationId id="{394323CB-A70B-41CB-BEC1-2519E5A8AC2F}"/>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2BA0734D-1C06-4F22-A6C0-1B364A843170}"/>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지급기한은 출발점을 구분</ns1:t>
            </ns1:r>
          </ns1:p>
        </ns0:txBody>
      </ns0:sp>
      <ns0:sp>
        <ns0:nvSpPr>
          <ns0:cNvPr id="6" name="">
            <ns1:extLst>
              <ns1:ext uri="{FF2B5EF4-FFF2-40B4-BE49-F238E27FC236}">
                <ns2:creationId id="{26E364B2-E4B3-4403-AC5E-06B06889D474}"/>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9BAB63C5-030D-402D-88E3-6CFC74C81959}"/>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txBody>
          <ns1:bodyPr/>
          <ns1:p/>
        </ns0:txBody>
      </ns0:sp>
      <ns0:sp>
        <ns0:nvSpPr>
          <ns0:cNvPr id="8" name="">
            <ns1:extLst>
              <ns1:ext uri="{FF2B5EF4-FFF2-40B4-BE49-F238E27FC236}">
                <ns2:creationId id="{57D2CB34-9341-41D9-B653-5CF0F9EA0E94}"/>
              </ns1:ext>
            </ns1:extLst>
          </ns0:cNvPr>
          <ns0:cNvSpPr>
            <ns1:spLocks noGrp="1"/>
          </ns0:cNvSpPr>
          <ns0:nvPr/>
        </ns0:nvSpPr>
        <ns0:spPr>
          <ns1:xfrm>
            <ns1:off x="6953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지체 없이</ns1:t>
            </ns1:r>
          </ns1:p>
        </ns0:txBody>
      </ns0:sp>
      <ns0:sp>
        <ns0:nvSpPr>
          <ns0:cNvPr id="9" name="">
            <ns1:extLst>
              <ns1:ext uri="{FF2B5EF4-FFF2-40B4-BE49-F238E27FC236}">
                <ns2:creationId id="{8FA8C0BC-0001-47BA-9AFD-F014D513FD70}"/>
              </ns1:ext>
            </ns1:extLst>
          </ns0:cNvPr>
          <ns0:cNvSpPr>
            <ns1:spLocks noGrp="1"/>
          </ns0:cNvSpPr>
          <ns0:nvPr/>
        </ns0:nvSpPr>
        <ns0:spPr>
          <ns1:xfrm>
            <ns1:off x="7048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서류 접수 후 지급 보험금을</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결정</ns1:t>
            </ns1:r>
          </ns1:p>
        </ns0:txBody>
      </ns0:sp>
      <ns0:sp>
        <ns0:nvSpPr>
          <ns0:cNvPr id="10" name="">
            <ns1:extLst>
              <ns1:ext uri="{FF2B5EF4-FFF2-40B4-BE49-F238E27FC236}">
                <ns2:creationId id="{1AEFE6E4-42FC-4E94-806E-48237A4B5C20}"/>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txBody>
          <ns1:bodyPr/>
          <ns1:p/>
        </ns0:txBody>
      </ns0:sp>
      <ns0:sp>
        <ns0:nvSpPr>
          <ns0:cNvPr id="11" name="">
            <ns1:extLst>
              <ns1:ext uri="{FF2B5EF4-FFF2-40B4-BE49-F238E27FC236}">
                <ns2:creationId id="{E3B0845C-0927-4E20-911C-144E84504A44}"/>
              </ns1:ext>
            </ns1:extLst>
          </ns0:cNvPr>
          <ns0:cNvSpPr>
            <ns1:spLocks noGrp="1"/>
          </ns0:cNvSpPr>
          <ns0:nvPr/>
        </ns0:nvSpPr>
        <ns0:spPr>
          <ns1:xfrm>
            <ns1:off x="4543425" y="2438400"/>
            <ns1:ext cx="3105150" cy="973455"/>
          </ns1:xfrm>
          <ns1:prstGeom prst="rect">
            <ns1:avLst/>
          </ns1:prstGeom>
          <ns1:noFill/>
          <ns1:ln w="0">
            <ns1:noFill/>
          </ns1:ln>
        </ns0:spPr>
        <ns0:txBody>
          <ns1:bodyPr>
            <ns1:noAutofit/>
          </ns1:bodyPr>
          <ns1:lstStyle/>
          <ns1:p>
            <ns1:pPr>
              <ns1:defRPr sz="5400">
                <ns1:solidFill>
                  <ns1:srgbClr val="F1C779"/>
                </ns1:solidFill>
                <ns1:latin typeface="Paperlogy 6 SemiBold"/>
                <ns1:ea typeface="Paperlogy 6 SemiBold"/>
                <ns1:cs typeface="Paperlogy 6 SemiBold"/>
              </ns1:defRPr>
            </ns1:pPr>
            <ns1:r>
              <ns1:rPr sz="5400">
                <ns1:solidFill>
                  <ns1:srgbClr val="F1C779"/>
                </ns1:solidFill>
                <ns1:latin typeface="Paperlogy 6 SemiBold"/>
                <ns1:ea typeface="Paperlogy 6 SemiBold"/>
                <ns1:cs typeface="Paperlogy 6 SemiBold"/>
              </ns1:rPr>
              <ns1:t>7일</ns1:t>
            </ns1:r>
          </ns1:p>
        </ns0:txBody>
      </ns0:sp>
      <ns0:sp>
        <ns0:nvSpPr>
          <ns0:cNvPr id="12" name="">
            <ns1:extLst>
              <ns1:ext uri="{FF2B5EF4-FFF2-40B4-BE49-F238E27FC236}">
                <ns2:creationId id="{306E91EB-8F00-4F44-A44E-E98FD3E2436B}"/>
              </ns1:ext>
            </ns1:extLst>
          </ns0:cNvPr>
          <ns0:cNvSpPr>
            <ns1:spLocks noGrp="1"/>
          </ns0:cNvSpPr>
          <ns0:nvPr/>
        </ns0:nvSpPr>
        <ns0:spPr>
          <ns1:xfrm>
            <ns1:off x="45529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지급 보험금이 결정된 뒤 지급</ns1:t>
            </ns1:r>
          </ns1:p>
        </ns0:txBody>
      </ns0:sp>
      <ns0:sp>
        <ns0:nvSpPr>
          <ns0:cNvPr id="13" name="">
            <ns1:extLst>
              <ns1:ext uri="{FF2B5EF4-FFF2-40B4-BE49-F238E27FC236}">
                <ns2:creationId id="{7595F3A7-3F0B-46F6-A8CB-12D00F7672EE}"/>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txBody>
          <ns1:bodyPr/>
          <ns1:p/>
        </ns0:txBody>
      </ns0:sp>
      <ns0:sp>
        <ns0:nvSpPr>
          <ns0:cNvPr id="14" name="">
            <ns1:extLst>
              <ns1:ext uri="{FF2B5EF4-FFF2-40B4-BE49-F238E27FC236}">
                <ns2:creationId id="{10B5D1F9-14FB-4E7A-A9CD-EF87F836D774}"/>
              </ns1:ext>
            </ns1:extLst>
          </ns0:cNvPr>
          <ns0:cNvSpPr>
            <ns1:spLocks noGrp="1"/>
          </ns0:cNvSpPr>
          <ns0:nvPr/>
        </ns0:nvSpPr>
        <ns0:spPr>
          <ns1:xfrm>
            <ns1:off x="83915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50% 상당액</ns1:t>
            </ns1:r>
          </ns1:p>
        </ns0:txBody>
      </ns0:sp>
      <ns0:sp>
        <ns0:nvSpPr>
          <ns0:cNvPr id="15" name="">
            <ns1:extLst>
              <ns1:ext uri="{FF2B5EF4-FFF2-40B4-BE49-F238E27FC236}">
                <ns2:creationId id="{0D0BF4D6-E4C6-414D-8B51-59DF35B50504}"/>
              </ns1:ext>
            </ns1:extLst>
          </ns0:cNvPr>
          <ns0:cNvSpPr>
            <ns1:spLocks noGrp="1"/>
          </ns0:cNvSpPr>
          <ns0:nvPr/>
        </ns0:nvSpPr>
        <ns0:spPr>
          <ns1:xfrm>
            <ns1:off x="84010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피보험자 청구 시 추정</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보험금의 가지급</ns1:t>
            </ns1:r>
          </ns1:p>
        </ns0:txBody>
      </ns0:sp>
      <ns0:sp>
        <ns0:nvSpPr>
          <ns0:cNvPr id="16" name="">
            <ns1:extLst>
              <ns1:ext uri="{FF2B5EF4-FFF2-40B4-BE49-F238E27FC236}">
                <ns2:creationId id="{C92E0DE1-5ECF-4A14-BC87-F12A36420232}"/>
              </ns1:ext>
            </ns1:extLst>
          </ns0:cNvPr>
          <ns0:cNvSpPr>
            <ns1:spLocks noGrp="1"/>
          </ns0:cNvSpPr>
          <ns0:nvPr/>
        </ns0:nvSpPr>
        <ns0:spPr>
          <ns1:xfrm>
            <ns1:off x="466725" y="5962650"/>
            <ns1:ext cx="11258550" cy="214789"/>
          </ns1:xfrm>
          <ns1:prstGeom prst="rect">
            <ns1:avLst/>
          </ns1:prstGeom>
          <ns1:noFill/>
          <ns1:ln w="0">
            <ns1:noFill/>
          </ns1:ln>
        </ns0:spPr>
        <ns0:txBody>
          <ns1:bodyPr>
            <ns1:noAutofit/>
          </ns1:bodyPr>
          <ns1:lstStyle/>
          <ns1:p>
            <ns1:pPr>
              <ns1:defRPr sz="975">
                <ns1:solidFill>
                  <ns1:srgbClr val="B6CDDF"/>
                </ns1:solidFill>
                <ns1:latin typeface="Paperlogy 4 Regular"/>
                <ns1:ea typeface="Paperlogy 4 Regular"/>
                <ns1:cs typeface="Paperlogy 4 Regular"/>
              </ns1:defRPr>
            </ns1:pPr>
            <ns1:r>
              <ns1:rPr sz="975">
                <ns1:solidFill>
                  <ns1:srgbClr val="B6CDDF"/>
                </ns1:solidFill>
                <ns1:latin typeface="Paperlogy 4 Regular"/>
                <ns1:ea typeface="Paperlogy 4 Regular"/>
                <ns1:cs typeface="Paperlogy 4 Regular"/>
              </ns1:rPr>
              <ns1:t>화재보험 보통약관 제7조 기준 / 상품별 지급절차 확인</ns1:t>
            </ns1:r>
          </ns1:p>
        </ns0:txBody>
      </ns0:sp>
      <ns0:sp>
        <ns0:nvSpPr>
          <ns0:cNvPr id="17" name="Rectangle 16"/>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56591356"/>
      </ns0:ext>
    </ns0:extLst>
  </ns0:cSld>
</ns0:sld>
</file>

<file path=ppt/slides/slide16.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A19533EA-C7E0-4964-A1B4-6059AE1635D2}"/>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1강</ns1:t>
            </ns1:r>
          </ns1:p>
        </ns0:txBody>
      </ns0:sp>
      <ns0:sp>
        <ns0:nvSpPr>
          <ns0:cNvPr id="3" name="">
            <ns1:extLst>
              <ns1:ext uri="{FF2B5EF4-FFF2-40B4-BE49-F238E27FC236}">
                <ns2:creationId id="{0D3F84B3-A23A-433E-8A10-B14C9B88E60B}"/>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16 / 29</ns1:t>
            </ns1:r>
          </ns1:p>
        </ns0:txBody>
      </ns0:sp>
      <ns0:sp>
        <ns0:nvSpPr>
          <ns0:cNvPr id="4" name="">
            <ns1:extLst>
              <ns1:ext uri="{FF2B5EF4-FFF2-40B4-BE49-F238E27FC236}">
                <ns2:creationId id="{9ECA4CD1-117E-4E07-9EE6-A958606065E2}"/>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213D3290-9104-4C7B-9CD6-8CCAD42609BE}"/>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특수건물은 의무보험 대상</ns1:t>
            </ns1:r>
          </ns1:p>
        </ns0:txBody>
      </ns0:sp>
      <ns0:sp>
        <ns0:nvSpPr>
          <ns0:cNvPr id="6" name="">
            <ns1:extLst>
              <ns1:ext uri="{FF2B5EF4-FFF2-40B4-BE49-F238E27FC236}">
                <ns2:creationId id="{E1ACCCDB-863D-403B-812F-C0F656D3B1AC}"/>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3D90FF5C-72CE-49F7-B0E0-8685B20D6DA9}"/>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8" name="">
            <ns1:extLst>
              <ns1:ext uri="{FF2B5EF4-FFF2-40B4-BE49-F238E27FC236}">
                <ns2:creationId id="{1BDDAECC-A0F8-4AAE-BA0B-E0C6721F30F5}"/>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9" name="">
            <ns1:extLst>
              <ns1:ext uri="{FF2B5EF4-FFF2-40B4-BE49-F238E27FC236}">
                <ns2:creationId id="{FE9E1D46-A145-424B-9314-639B58D7C20A}"/>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11층 기준</ns1:t>
            </ns1:r>
          </ns1:p>
        </ns0:txBody>
      </ns0:sp>
      <ns0:sp>
        <ns0:nvSpPr>
          <ns0:cNvPr id="10" name="">
            <ns1:extLst>
              <ns1:ext uri="{FF2B5EF4-FFF2-40B4-BE49-F238E27FC236}">
                <ns2:creationId id="{770D34DB-8B7E-47BC-9986-C20D568186BB}"/>
              </ns1:ext>
            </ns1:extLst>
          </ns0:cNvPr>
          <ns0:cNvSpPr>
            <ns1:spLocks noGrp="1"/>
          </ns0:cNvSpPr>
          <ns0:nvPr/>
        </ns0:nvSpPr>
        <ns0:spPr>
          <ns1:xfrm>
            <ns1:off x="6953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예외를 제외한 해당 건물</ns1:t>
            </ns1:r>
          </ns1:p>
        </ns0:txBody>
      </ns0:sp>
      <ns0:sp>
        <ns0:nvSpPr>
          <ns0:cNvPr id="11" name="">
            <ns1:extLst>
              <ns1:ext uri="{FF2B5EF4-FFF2-40B4-BE49-F238E27FC236}">
                <ns2:creationId id="{83226693-7E52-4D96-A108-A89DF8192B57}"/>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2" name="">
            <ns1:extLst>
              <ns1:ext uri="{FF2B5EF4-FFF2-40B4-BE49-F238E27FC236}">
                <ns2:creationId id="{42ACEB70-4966-49FA-B2F3-55093039FD79}"/>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3" name="">
            <ns1:extLst>
              <ns1:ext uri="{FF2B5EF4-FFF2-40B4-BE49-F238E27FC236}">
                <ns2:creationId id="{D1FBFCAD-6326-439C-B9D4-B7D8C11A78C0}"/>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16층 아파트</ns1:t>
            </ns1:r>
          </ns1:p>
        </ns0:txBody>
      </ns0:sp>
      <ns0:sp>
        <ns0:nvSpPr>
          <ns0:cNvPr id="14" name="">
            <ns1:extLst>
              <ns1:ext uri="{FF2B5EF4-FFF2-40B4-BE49-F238E27FC236}">
                <ns2:creationId id="{07ED69F6-CDB9-4D21-A954-C53ABC41A9BD}"/>
              </ns1:ext>
            </ns1:extLst>
          </ns0:cNvPr>
          <ns0:cNvSpPr>
            <ns1:spLocks noGrp="1"/>
          </ns0:cNvSpPr>
          <ns0:nvPr/>
        </ns0:nvSpPr>
        <ns0:spPr>
          <ns1:xfrm>
            <ns1:off x="453707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동일 관리 단지의 포함 범위도</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확인</ns1:t>
            </ns1:r>
          </ns1:p>
        </ns0:txBody>
      </ns0:sp>
      <ns0:sp>
        <ns0:nvSpPr>
          <ns0:cNvPr id="15" name="">
            <ns1:extLst>
              <ns1:ext uri="{FF2B5EF4-FFF2-40B4-BE49-F238E27FC236}">
                <ns2:creationId id="{B818A25E-930D-449E-92CF-8BAE3DDEA93B}"/>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6" name="">
            <ns1:extLst>
              <ns1:ext uri="{FF2B5EF4-FFF2-40B4-BE49-F238E27FC236}">
                <ns2:creationId id="{5E4E2D6E-0B61-4907-9429-ADC11C64A513}"/>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7" name="">
            <ns1:extLst>
              <ns1:ext uri="{FF2B5EF4-FFF2-40B4-BE49-F238E27FC236}">
                <ns2:creationId id="{DD32348A-03F3-43D3-9AFF-8094AFC2B51E}"/>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면적 기준</ns1:t>
            </ns1:r>
          </ns1:p>
        </ns0:txBody>
      </ns0:sp>
      <ns0:sp>
        <ns0:nvSpPr>
          <ns0:cNvPr id="18" name="">
            <ns1:extLst>
              <ns1:ext uri="{FF2B5EF4-FFF2-40B4-BE49-F238E27FC236}">
                <ns2:creationId id="{87932309-9204-4183-B937-507F05FB5DCB}"/>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학원 2,000㎡·병원 등</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3,000㎡ 기준</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435752467"/>
      </ns0:ext>
    </ns0:extLst>
  </ns0:cSld>
</ns0:sld>
</file>

<file path=ppt/slides/slide17.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3C7BE323-694B-4F4E-BCBC-4A89658A4D35}"/>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1강</ns1:t>
            </ns1:r>
          </ns1:p>
        </ns0:txBody>
      </ns0:sp>
      <ns0:sp>
        <ns0:nvSpPr>
          <ns0:cNvPr id="3" name="">
            <ns1:extLst>
              <ns1:ext uri="{FF2B5EF4-FFF2-40B4-BE49-F238E27FC236}">
                <ns2:creationId id="{72A93007-0E3D-494D-AE2A-4632D9C86B86}"/>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17 / 29</ns1:t>
            </ns1:r>
          </ns1:p>
        </ns0:txBody>
      </ns0:sp>
      <ns0:sp>
        <ns0:nvSpPr>
          <ns0:cNvPr id="4" name="">
            <ns1:extLst>
              <ns1:ext uri="{FF2B5EF4-FFF2-40B4-BE49-F238E27FC236}">
                <ns2:creationId id="{D16AED92-B263-491E-8F03-C6D8181188F2}"/>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C642ACB5-92DF-4DA4-82F2-6A93F82F8D1E}"/>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특약부화재보험의 배상 한도</ns1:t>
            </ns1:r>
          </ns1:p>
        </ns0:txBody>
      </ns0:sp>
      <ns0:sp>
        <ns0:nvSpPr>
          <ns0:cNvPr id="6" name="">
            <ns1:extLst>
              <ns1:ext uri="{FF2B5EF4-FFF2-40B4-BE49-F238E27FC236}">
                <ns2:creationId id="{A7B1FFC2-94EC-4358-B53E-8B77E66C2A54}"/>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8EB31E6C-89A4-443E-B5B0-F70A8F086FDC}"/>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txBody>
          <ns1:bodyPr/>
          <ns1:p/>
        </ns0:txBody>
      </ns0:sp>
      <ns0:sp>
        <ns0:nvSpPr>
          <ns0:cNvPr id="8" name="">
            <ns1:extLst>
              <ns1:ext uri="{FF2B5EF4-FFF2-40B4-BE49-F238E27FC236}">
                <ns2:creationId id="{E541000C-4A2F-4FF8-A8C2-3819D287E656}"/>
              </ns1:ext>
            </ns1:extLst>
          </ns0:cNvPr>
          <ns0:cNvSpPr>
            <ns1:spLocks noGrp="1"/>
          </ns0:cNvSpPr>
          <ns0:nvPr/>
        </ns0:nvSpPr>
        <ns0:spPr>
          <ns1:xfrm>
            <ns1:off x="6953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인명피해</ns1:t>
            </ns1:r>
          </ns1:p>
        </ns0:txBody>
      </ns0:sp>
      <ns0:sp>
        <ns0:nvSpPr>
          <ns0:cNvPr id="9" name="">
            <ns1:extLst>
              <ns1:ext uri="{FF2B5EF4-FFF2-40B4-BE49-F238E27FC236}">
                <ns2:creationId id="{673A4CAE-966A-4E34-8795-D46D4252430C}"/>
              </ns1:ext>
            </ns1:extLst>
          </ns0:cNvPr>
          <ns0:cNvSpPr>
            <ns1:spLocks noGrp="1"/>
          </ns0:cNvSpPr>
          <ns0:nvPr/>
        </ns0:nvSpPr>
        <ns0:spPr>
          <ns1:xfrm>
            <ns1:off x="7048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사망·후유장해 최고</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1억5천만원</ns1:t>
            </ns1:r>
          </ns1:p>
        </ns0:txBody>
      </ns0:sp>
      <ns0:sp>
        <ns0:nvSpPr>
          <ns0:cNvPr id="10" name="">
            <ns1:extLst>
              <ns1:ext uri="{FF2B5EF4-FFF2-40B4-BE49-F238E27FC236}">
                <ns2:creationId id="{0ACE4DCF-EB44-424C-9259-26E38EF34BF9}"/>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txBody>
          <ns1:bodyPr/>
          <ns1:p/>
        </ns0:txBody>
      </ns0:sp>
      <ns0:sp>
        <ns0:nvSpPr>
          <ns0:cNvPr id="11" name="">
            <ns1:extLst>
              <ns1:ext uri="{FF2B5EF4-FFF2-40B4-BE49-F238E27FC236}">
                <ns2:creationId id="{66D63382-643C-457A-9294-47B7C403E11F}"/>
              </ns1:ext>
            </ns1:extLst>
          </ns0:cNvPr>
          <ns0:cNvSpPr>
            <ns1:spLocks noGrp="1"/>
          </ns0:cNvSpPr>
          <ns0:nvPr/>
        </ns0:nvSpPr>
        <ns0:spPr>
          <ns1:xfrm>
            <ns1:off x="4543425" y="2438400"/>
            <ns1:ext cx="3105150" cy="973455"/>
          </ns1:xfrm>
          <ns1:prstGeom prst="rect">
            <ns1:avLst/>
          </ns1:prstGeom>
          <ns1:noFill/>
          <ns1:ln w="0">
            <ns1:noFill/>
          </ns1:ln>
        </ns0:spPr>
        <ns0:txBody>
          <ns1:bodyPr>
            <ns1:noAutofit/>
          </ns1:bodyPr>
          <ns1:lstStyle/>
          <ns1:p>
            <ns1:pPr>
              <ns1:defRPr sz="5400">
                <ns1:solidFill>
                  <ns1:srgbClr val="F1C779"/>
                </ns1:solidFill>
                <ns1:latin typeface="Paperlogy 6 SemiBold"/>
                <ns1:ea typeface="Paperlogy 6 SemiBold"/>
                <ns1:cs typeface="Paperlogy 6 SemiBold"/>
              </ns1:defRPr>
            </ns1:pPr>
            <ns1:r>
              <ns1:rPr sz="5400">
                <ns1:solidFill>
                  <ns1:srgbClr val="F1C779"/>
                </ns1:solidFill>
                <ns1:latin typeface="Paperlogy 6 SemiBold"/>
                <ns1:ea typeface="Paperlogy 6 SemiBold"/>
                <ns1:cs typeface="Paperlogy 6 SemiBold"/>
              </ns1:rPr>
              <ns1:t>부상</ns1:t>
            </ns1:r>
          </ns1:p>
        </ns0:txBody>
      </ns0:sp>
      <ns0:sp>
        <ns0:nvSpPr>
          <ns0:cNvPr id="12" name="">
            <ns1:extLst>
              <ns1:ext uri="{FF2B5EF4-FFF2-40B4-BE49-F238E27FC236}">
                <ns2:creationId id="{E882B9D8-5F43-400C-9FC9-BD0BC088E3AF}"/>
              </ns1:ext>
            </ns1:extLst>
          </ns0:cNvPr>
          <ns0:cNvSpPr>
            <ns1:spLocks noGrp="1"/>
          </ns0:cNvSpPr>
          <ns0:nvPr/>
        </ns0:nvSpPr>
        <ns0:spPr>
          <ns1:xfrm>
            <ns1:off x="45529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등급에 따라 최고 3천만원</ns1:t>
            </ns1:r>
          </ns1:p>
        </ns0:txBody>
      </ns0:sp>
      <ns0:sp>
        <ns0:nvSpPr>
          <ns0:cNvPr id="13" name="">
            <ns1:extLst>
              <ns1:ext uri="{FF2B5EF4-FFF2-40B4-BE49-F238E27FC236}">
                <ns2:creationId id="{B4B53C54-5DB0-4DE4-879C-5B3D54767E46}"/>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txBody>
          <ns1:bodyPr/>
          <ns1:p/>
        </ns0:txBody>
      </ns0:sp>
      <ns0:sp>
        <ns0:nvSpPr>
          <ns0:cNvPr id="14" name="">
            <ns1:extLst>
              <ns1:ext uri="{FF2B5EF4-FFF2-40B4-BE49-F238E27FC236}">
                <ns2:creationId id="{92CBC3D3-C6F9-4DBC-AEAC-65D487EC0603}"/>
              </ns1:ext>
            </ns1:extLst>
          </ns0:cNvPr>
          <ns0:cNvSpPr>
            <ns1:spLocks noGrp="1"/>
          </ns0:cNvSpPr>
          <ns0:nvPr/>
        </ns0:nvSpPr>
        <ns0:spPr>
          <ns1:xfrm>
            <ns1:off x="83915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타인 재물</ns1:t>
            </ns1:r>
          </ns1:p>
        </ns0:txBody>
      </ns0:sp>
      <ns0:sp>
        <ns0:nvSpPr>
          <ns0:cNvPr id="15" name="">
            <ns1:extLst>
              <ns1:ext uri="{FF2B5EF4-FFF2-40B4-BE49-F238E27FC236}">
                <ns2:creationId id="{25167EFA-095B-48CC-B509-741E10DF3FC8}"/>
              </ns1:ext>
            </ns1:extLst>
          </ns0:cNvPr>
          <ns0:cNvSpPr>
            <ns1:spLocks noGrp="1"/>
          </ns0:cNvSpPr>
          <ns0:nvPr/>
        </ns0:nvSpPr>
        <ns0:spPr>
          <ns1:xfrm>
            <ns1:off x="84010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사고 1건당 최고 10억원</ns1:t>
            </ns1:r>
          </ns1:p>
        </ns0:txBody>
      </ns0:sp>
      <ns0:sp>
        <ns0:nvSpPr>
          <ns0:cNvPr id="16" name="Rectangle 15"/>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7"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326620417"/>
      </ns0:ext>
    </ns0:extLst>
  </ns0:cSld>
</ns0:sld>
</file>

<file path=ppt/slides/slide18.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00CC32C0-0764-441A-BC9D-0EE46893390C}"/>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1강</ns1:t>
            </ns1:r>
          </ns1:p>
        </ns0:txBody>
      </ns0:sp>
      <ns0:sp>
        <ns0:nvSpPr>
          <ns0:cNvPr id="3" name="">
            <ns1:extLst>
              <ns1:ext uri="{FF2B5EF4-FFF2-40B4-BE49-F238E27FC236}">
                <ns2:creationId id="{F4A5DBCE-B421-446C-9125-54AD60390FDD}"/>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18 / 29</ns1:t>
            </ns1:r>
          </ns1:p>
        </ns0:txBody>
      </ns0:sp>
      <ns0:sp>
        <ns0:nvSpPr>
          <ns0:cNvPr id="4" name="">
            <ns1:extLst>
              <ns1:ext uri="{FF2B5EF4-FFF2-40B4-BE49-F238E27FC236}">
                <ns2:creationId id="{82070937-3080-4D88-AEBD-346529B4177A}"/>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82c52a41e57d45b3"/>
          <ns1:srcRect l="0" t="9532" r="0" b="9532"/>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3DFD9A46-02B4-4D7B-B4CD-CF88D9153650}"/>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다중이용업소와 다른 의무보험</ns1:t>
            </ns1:r>
          </ns1:p>
        </ns0:txBody>
      </ns0:sp>
      <ns0:sp>
        <ns0:nvSpPr>
          <ns0:cNvPr id="7" name="">
            <ns1:extLst>
              <ns1:ext uri="{FF2B5EF4-FFF2-40B4-BE49-F238E27FC236}">
                <ns2:creationId id="{422D8BB7-2B6B-426B-BF8F-3E1A97C85ACA}"/>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3665BA28-F6AA-465E-8146-4D1C843EA620}"/>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3915CAA0-DC0D-4B77-91E1-D2EDA77B7959}"/>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txBody>
          <ns1:bodyPr/>
          <ns1:p/>
        </ns0:txBody>
      </ns0:sp>
      <ns0:sp>
        <ns0:nvSpPr>
          <ns0:cNvPr id="10" name="">
            <ns1:extLst>
              <ns1:ext uri="{FF2B5EF4-FFF2-40B4-BE49-F238E27FC236}">
                <ns2:creationId id="{71BD13BF-69FE-4AD7-8AC5-E28B3F04FDA6}"/>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가입 근거</ns1:t>
            </ns1:r>
          </ns1:p>
        </ns0:txBody>
      </ns0:sp>
      <ns0:sp>
        <ns0:nvSpPr>
          <ns0:cNvPr id="11" name="">
            <ns1:extLst>
              <ns1:ext uri="{FF2B5EF4-FFF2-40B4-BE49-F238E27FC236}">
                <ns2:creationId id="{9B0C4D79-B87E-47F4-88ED-8D0995FF6ACF}"/>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업종·규모·위치 등 법령 요건</ns1:t>
            </ns1:r>
          </ns1:p>
        </ns0:txBody>
      </ns0:sp>
      <ns0:sp>
        <ns0:nvSpPr>
          <ns0:cNvPr id="12" name="">
            <ns1:extLst>
              <ns1:ext uri="{FF2B5EF4-FFF2-40B4-BE49-F238E27FC236}">
                <ns2:creationId id="{1DC2475B-0789-496F-994C-FA0BBF007542}"/>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1D3AEC80-37AA-4705-9A5D-E351524C5DF5}"/>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1F97D4D3-8C26-4A01-B0B2-1AA11925730F}"/>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중복 관계</ns1:t>
            </ns1:r>
          </ns1:p>
        </ns0:txBody>
      </ns0:sp>
      <ns0:sp>
        <ns0:nvSpPr>
          <ns0:cNvPr id="15" name="">
            <ns1:extLst>
              <ns1:ext uri="{FF2B5EF4-FFF2-40B4-BE49-F238E27FC236}">
                <ns2:creationId id="{DDDA4975-7C2B-416F-B13D-92042F62AC52}"/>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특수건물 내 업소 등 예외를 별도 확인</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016622564"/>
      </ns0:ext>
    </ns0:extLst>
  </ns0:cSld>
</ns0:sld>
</file>

<file path=ppt/slides/slide19.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9152FBCE-ED80-4BF5-A008-763FB0C996D7}"/>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1강</ns1:t>
            </ns1:r>
          </ns1:p>
        </ns0:txBody>
      </ns0:sp>
      <ns0:sp>
        <ns0:nvSpPr>
          <ns0:cNvPr id="3" name="">
            <ns1:extLst>
              <ns1:ext uri="{FF2B5EF4-FFF2-40B4-BE49-F238E27FC236}">
                <ns2:creationId id="{D9AE40CE-2C63-4120-93B6-A8D62F6C708E}"/>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19 / 29</ns1:t>
            </ns1:r>
          </ns1:p>
        </ns0:txBody>
      </ns0:sp>
      <ns0:sp>
        <ns0:nvSpPr>
          <ns0:cNvPr id="4" name="">
            <ns1:extLst>
              <ns1:ext uri="{FF2B5EF4-FFF2-40B4-BE49-F238E27FC236}">
                <ns2:creationId id="{F4CBF014-5A82-4252-BE0C-4BF44DAAB10C}"/>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3BEECEF3-B7F5-4969-A8AF-45139E35299D}"/>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풍수해·지진재해보험</ns1:t>
            </ns1:r>
          </ns1:p>
        </ns0:txBody>
      </ns0:sp>
      <ns0:sp>
        <ns0:nvSpPr>
          <ns0:cNvPr id="6" name="">
            <ns1:extLst>
              <ns1:ext uri="{FF2B5EF4-FFF2-40B4-BE49-F238E27FC236}">
                <ns2:creationId id="{6FC83281-04E4-4678-9C88-FC187C5E3DCD}"/>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4395DF0F-3C2F-48D1-9876-80911F954C72}"/>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8" name="">
            <ns1:extLst>
              <ns1:ext uri="{FF2B5EF4-FFF2-40B4-BE49-F238E27FC236}">
                <ns2:creationId id="{08326D90-E221-40B3-822C-458C877B9900}"/>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9" name="">
            <ns1:extLst>
              <ns1:ext uri="{FF2B5EF4-FFF2-40B4-BE49-F238E27FC236}">
                <ns2:creationId id="{EBE63115-9087-44C7-8C08-B39CED7A33AA}"/>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대상</ns1:t>
            </ns1:r>
          </ns1:p>
        </ns0:txBody>
      </ns0:sp>
      <ns0:sp>
        <ns0:nvSpPr>
          <ns0:cNvPr id="10" name="">
            <ns1:extLst>
              <ns1:ext uri="{FF2B5EF4-FFF2-40B4-BE49-F238E27FC236}">
                <ns2:creationId id="{E528FB76-250E-4186-8E9E-917CE5FE65AF}"/>
              </ns1:ext>
            </ns1:extLst>
          </ns0:cNvPr>
          <ns0:cNvSpPr>
            <ns1:spLocks noGrp="1"/>
          </ns0:cNvSpPr>
          <ns0:nvPr/>
        </ns0:nvSpPr>
        <ns0:spPr>
          <ns1:xfrm>
            <ns1:off x="6953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주택·온실·소상공인 상가와</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공장</ns1:t>
            </ns1:r>
          </ns1:p>
        </ns0:txBody>
      </ns0:sp>
      <ns0:sp>
        <ns0:nvSpPr>
          <ns0:cNvPr id="11" name="">
            <ns1:extLst>
              <ns1:ext uri="{FF2B5EF4-FFF2-40B4-BE49-F238E27FC236}">
                <ns2:creationId id="{418DD0D5-3005-4B48-AD5B-663A18237632}"/>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2" name="">
            <ns1:extLst>
              <ns1:ext uri="{FF2B5EF4-FFF2-40B4-BE49-F238E27FC236}">
                <ns2:creationId id="{F76D9AB7-1E6F-40D5-8B9B-F9C243F8C8C2}"/>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3" name="">
            <ns1:extLst>
              <ns1:ext uri="{FF2B5EF4-FFF2-40B4-BE49-F238E27FC236}">
                <ns2:creationId id="{DFDA1166-1F97-4800-948D-00AF56B44D4F}"/>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재해</ns1:t>
            </ns1:r>
          </ns1:p>
        </ns0:txBody>
      </ns0:sp>
      <ns0:sp>
        <ns0:nvSpPr>
          <ns0:cNvPr id="14" name="">
            <ns1:extLst>
              <ns1:ext uri="{FF2B5EF4-FFF2-40B4-BE49-F238E27FC236}">
                <ns2:creationId id="{AF0E4CA4-A481-4B57-9014-4D0F9AB4BD83}"/>
              </ns1:ext>
            </ns1:extLst>
          </ns0:cNvPr>
          <ns0:cNvSpPr>
            <ns1:spLocks noGrp="1"/>
          </ns0:cNvSpPr>
          <ns0:nvPr/>
        </ns0:nvSpPr>
        <ns0:spPr>
          <ns1:xfrm>
            <ns1:off x="453707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태풍·홍수·호우·강풍·풍랑·해일·대설·지진</ns1:t>
            </ns1:r>
          </ns1:p>
        </ns0:txBody>
      </ns0:sp>
      <ns0:sp>
        <ns0:nvSpPr>
          <ns0:cNvPr id="15" name="">
            <ns1:extLst>
              <ns1:ext uri="{FF2B5EF4-FFF2-40B4-BE49-F238E27FC236}">
                <ns2:creationId id="{2ADDB739-45EF-4D50-A84C-C38B48CEDEBE}"/>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6" name="">
            <ns1:extLst>
              <ns1:ext uri="{FF2B5EF4-FFF2-40B4-BE49-F238E27FC236}">
                <ns2:creationId id="{61CF95B2-01CC-4B0C-83D4-A7AEB3BBC2F6}"/>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7" name="">
            <ns1:extLst>
              <ns1:ext uri="{FF2B5EF4-FFF2-40B4-BE49-F238E27FC236}">
                <ns2:creationId id="{E2BCEC4F-6276-4B8E-AA85-C3638913D5CE}"/>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지원</ns1:t>
            </ns1:r>
          </ns1:p>
        </ns0:txBody>
      </ns0:sp>
      <ns0:sp>
        <ns0:nvSpPr>
          <ns0:cNvPr id="18" name="">
            <ns1:extLst>
              <ns1:ext uri="{FF2B5EF4-FFF2-40B4-BE49-F238E27FC236}">
                <ns2:creationId id="{E9D43965-AB93-4E28-A161-220DA0302ECD}"/>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대상·계층·지자체에 따라</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보험료 차등 지원</ns1:t>
            </ns1:r>
          </ns1:p>
        </ns0:txBody>
      </ns0:sp>
      <ns0:sp>
        <ns0:nvSpPr>
          <ns0:cNvPr id="19" name="">
            <ns1:extLst>
              <ns1:ext uri="{FF2B5EF4-FFF2-40B4-BE49-F238E27FC236}">
                <ns2:creationId id="{EDA7E969-300C-481C-AE5C-5BA3EF91260B}"/>
              </ns1:ext>
            </ns1:extLst>
          </ns0:cNvPr>
          <ns0:cNvSpPr>
            <ns1:spLocks noGrp="1"/>
          </ns0:cNvSpPr>
          <ns0:nvPr/>
        </ns0:nvSpPr>
        <ns0:spPr>
          <ns1:xfrm>
            <ns1:off x="466725" y="5962650"/>
            <ns1:ext cx="11258550" cy="214789"/>
          </ns1:xfrm>
          <ns1:prstGeom prst="rect">
            <ns1:avLst/>
          </ns1:prstGeom>
          <ns1:noFill/>
          <ns1:ln w="0">
            <ns1:noFill/>
          </ns1:ln>
        </ns0:spPr>
        <ns0:txBody>
          <ns1:bodyPr>
            <ns1:noAutofit/>
          </ns1:bodyPr>
          <ns1:lstStyle/>
          <ns1:p>
            <ns1:pPr>
              <ns1:defRPr sz="975">
                <ns1:solidFill>
                  <ns1:srgbClr val="61798F"/>
                </ns1:solidFill>
                <ns1:latin typeface="Paperlogy 4 Regular"/>
                <ns1:ea typeface="Paperlogy 4 Regular"/>
                <ns1:cs typeface="Paperlogy 4 Regular"/>
              </ns1:defRPr>
            </ns1:pPr>
            <ns1:r>
              <ns1:rPr sz="975">
                <ns1:solidFill>
                  <ns1:srgbClr val="61798F"/>
                </ns1:solidFill>
                <ns1:latin typeface="Paperlogy 4 Regular"/>
                <ns1:ea typeface="Paperlogy 4 Regular"/>
                <ns1:cs typeface="Paperlogy 4 Regular"/>
              </ns1:rPr>
              <ns1:t>행정안전부 공식 안내 대조 / 지원율은 대상·지역·시점별 확인</ns1:t>
            </ns1:r>
          </ns1:p>
        </ns0:txBody>
      </ns0:sp>
      <ns0:sp>
        <ns0:nvSpPr>
          <ns0:cNvPr id="20" name="Rectangle 19"/>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1"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56726"/>
      </ns0:ext>
    </ns0:extLst>
  </ns0:cSld>
</ns0:sld>
</file>

<file path=ppt/slides/slide20.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554BE967-1BDD-41E4-BA8E-B279C73E20CD}"/>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1강</ns1:t>
            </ns1:r>
          </ns1:p>
        </ns0:txBody>
      </ns0:sp>
      <ns0:sp>
        <ns0:nvSpPr>
          <ns0:cNvPr id="3" name="">
            <ns1:extLst>
              <ns1:ext uri="{FF2B5EF4-FFF2-40B4-BE49-F238E27FC236}">
                <ns2:creationId id="{8CEBB323-09B4-4883-8038-F6A4C9194863}"/>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20 / 29</ns1:t>
            </ns1:r>
          </ns1:p>
        </ns0:txBody>
      </ns0:sp>
      <ns0:sp>
        <ns0:nvSpPr>
          <ns0:cNvPr id="4" name="">
            <ns1:extLst>
              <ns1:ext uri="{FF2B5EF4-FFF2-40B4-BE49-F238E27FC236}">
                <ns2:creationId id="{280087A2-A895-418D-B124-6945A34D851C}"/>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2C64092C-0B79-4289-BFA6-E115DC7D9FAA}"/>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해상보험의 네 가지 대상</ns1:t>
            </ns1:r>
          </ns1:p>
        </ns0:txBody>
      </ns0:sp>
      <ns0:sp>
        <ns0:nvSpPr>
          <ns0:cNvPr id="6" name="">
            <ns1:extLst>
              <ns1:ext uri="{FF2B5EF4-FFF2-40B4-BE49-F238E27FC236}">
                <ns2:creationId id="{B35D9556-B494-42C0-9F7C-E5C99497A2FF}"/>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1E97FA4F-B7CA-441A-AA74-6EEBC643F71E}"/>
              </ns1:ext>
            </ns1:extLst>
          </ns0:cNvPr>
          <ns0:cNvSpPr>
            <ns1:spLocks noGrp="1"/>
          </ns0:cNvSpPr>
          <ns0:nvPr/>
        </ns0:nvSpPr>
        <ns0:spPr>
          <ns1:xfrm>
            <ns1:off x="457200" y="1819275"/>
            <ns1:ext cx="5514975" cy="1876425"/>
          </ns1:xfrm>
          <ns1:prstGeom prst="roundRect">
            <ns1:avLst>
              <ns1:gd name="adj" fmla="val 4061"/>
            </ns1:avLst>
          </ns1:prstGeom>
          <ns1:solidFill>
            <ns1:srgbClr val="FFFFFF"/>
          </ns1:solidFill>
          <ns1:ln w="0">
            <ns1:noFill/>
          </ns1:ln>
        </ns0:spPr>
        <ns0:txBody>
          <ns1:bodyPr/>
          <ns1:p/>
        </ns0:txBody>
      </ns0:sp>
      <ns0:sp>
        <ns0:nvSpPr>
          <ns0:cNvPr id="8" name="">
            <ns1:extLst>
              <ns1:ext uri="{FF2B5EF4-FFF2-40B4-BE49-F238E27FC236}">
                <ns2:creationId id="{59A0D61B-5815-4667-8C9E-2455B714FBD1}"/>
              </ns1:ext>
            </ns1:extLst>
          </ns0:cNvPr>
          <ns0:cNvSpPr>
            <ns1:spLocks noGrp="1"/>
          </ns0:cNvSpPr>
          <ns0:nvPr/>
        </ns0:nvSpPr>
        <ns0:spPr>
          <ns1:xfrm>
            <ns1:off x="723900" y="2057400"/>
            <ns1:ext cx="4981575"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적하보험</ns1:t>
            </ns1:r>
          </ns1:p>
        </ns0:txBody>
      </ns0:sp>
      <ns0:sp>
        <ns0:nvSpPr>
          <ns0:cNvPr id="9" name="">
            <ns1:extLst>
              <ns1:ext uri="{FF2B5EF4-FFF2-40B4-BE49-F238E27FC236}">
                <ns2:creationId id="{28761A0C-7259-4EE3-B5E9-8200B2B2BAC8}"/>
              </ns1:ext>
            </ns1:extLst>
          </ns0:cNvPr>
          <ns0:cNvSpPr>
            <ns1:spLocks noGrp="1"/>
          </ns0:cNvSpPr>
          <ns0:nvPr/>
        </ns0:nvSpPr>
        <ns0:spPr>
          <ns1:xfrm>
            <ns1:off x="723900" y="26765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운송되는 화물의 손해</ns1:t>
            </ns1:r>
          </ns1:p>
        </ns0:txBody>
      </ns0:sp>
      <ns0:sp>
        <ns0:nvSpPr>
          <ns0:cNvPr id="10" name="">
            <ns1:extLst>
              <ns1:ext uri="{FF2B5EF4-FFF2-40B4-BE49-F238E27FC236}">
                <ns2:creationId id="{E9A45EB3-1404-4980-90DA-F1CD713E2CB6}"/>
              </ns1:ext>
            </ns1:extLst>
          </ns0:cNvPr>
          <ns0:cNvSpPr>
            <ns1:spLocks noGrp="1"/>
          </ns0:cNvSpPr>
          <ns0:nvPr/>
        </ns0:nvSpPr>
        <ns0:spPr>
          <ns1:xfrm>
            <ns1:off x="6219825" y="1819275"/>
            <ns1:ext cx="5514975" cy="1876425"/>
          </ns1:xfrm>
          <ns1:prstGeom prst="roundRect">
            <ns1:avLst>
              <ns1:gd name="adj" fmla="val 4061"/>
            </ns1:avLst>
          </ns1:prstGeom>
          <ns1:solidFill>
            <ns1:srgbClr val="FFFFFF"/>
          </ns1:solidFill>
          <ns1:ln w="0">
            <ns1:noFill/>
          </ns1:ln>
        </ns0:spPr>
        <ns0:txBody>
          <ns1:bodyPr/>
          <ns1:p/>
        </ns0:txBody>
      </ns0:sp>
      <ns0:sp>
        <ns0:nvSpPr>
          <ns0:cNvPr id="11" name="">
            <ns1:extLst>
              <ns1:ext uri="{FF2B5EF4-FFF2-40B4-BE49-F238E27FC236}">
                <ns2:creationId id="{782E7C82-D96C-4C9B-81FF-2823A091C5B6}"/>
              </ns1:ext>
            </ns1:extLst>
          </ns0:cNvPr>
          <ns0:cNvSpPr>
            <ns1:spLocks noGrp="1"/>
          </ns0:cNvSpPr>
          <ns0:nvPr/>
        </ns0:nvSpPr>
        <ns0:spPr>
          <ns1:xfrm>
            <ns1:off x="6486525" y="2057400"/>
            <ns1:ext cx="4981575"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선박보험</ns1:t>
            </ns1:r>
          </ns1:p>
        </ns0:txBody>
      </ns0:sp>
      <ns0:sp>
        <ns0:nvSpPr>
          <ns0:cNvPr id="12" name="">
            <ns1:extLst>
              <ns1:ext uri="{FF2B5EF4-FFF2-40B4-BE49-F238E27FC236}">
                <ns2:creationId id="{A06524FA-5364-406F-8431-8A90048937A3}"/>
              </ns1:ext>
            </ns1:extLst>
          </ns0:cNvPr>
          <ns0:cNvSpPr>
            <ns1:spLocks noGrp="1"/>
          </ns0:cNvSpPr>
          <ns0:nvPr/>
        </ns0:nvSpPr>
        <ns0:spPr>
          <ns1:xfrm>
            <ns1:off x="6486525" y="26765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선박과 관련 장비의 손해</ns1:t>
            </ns1:r>
          </ns1:p>
        </ns0:txBody>
      </ns0:sp>
      <ns0:sp>
        <ns0:nvSpPr>
          <ns0:cNvPr id="13" name="">
            <ns1:extLst>
              <ns1:ext uri="{FF2B5EF4-FFF2-40B4-BE49-F238E27FC236}">
                <ns2:creationId id="{53B23BAD-BC68-49C8-A88C-4337C8115377}"/>
              </ns1:ext>
            </ns1:extLst>
          </ns0:cNvPr>
          <ns0:cNvSpPr>
            <ns1:spLocks noGrp="1"/>
          </ns0:cNvSpPr>
          <ns0:nvPr/>
        </ns0:nvSpPr>
        <ns0:spPr>
          <ns1:xfrm>
            <ns1:off x="457200" y="3914775"/>
            <ns1:ext cx="5514975" cy="1876425"/>
          </ns1:xfrm>
          <ns1:prstGeom prst="roundRect">
            <ns1:avLst>
              <ns1:gd name="adj" fmla="val 4061"/>
            </ns1:avLst>
          </ns1:prstGeom>
          <ns1:solidFill>
            <ns1:srgbClr val="FFFFFF"/>
          </ns1:solidFill>
          <ns1:ln w="0">
            <ns1:noFill/>
          </ns1:ln>
        </ns0:spPr>
        <ns0:txBody>
          <ns1:bodyPr/>
          <ns1:p/>
        </ns0:txBody>
      </ns0:sp>
      <ns0:sp>
        <ns0:nvSpPr>
          <ns0:cNvPr id="14" name="">
            <ns1:extLst>
              <ns1:ext uri="{FF2B5EF4-FFF2-40B4-BE49-F238E27FC236}">
                <ns2:creationId id="{A71B79E5-BE2D-4072-A5E9-EA01FA498528}"/>
              </ns1:ext>
            </ns1:extLst>
          </ns0:cNvPr>
          <ns0:cNvSpPr>
            <ns1:spLocks noGrp="1"/>
          </ns0:cNvSpPr>
          <ns0:nvPr/>
        </ns0:nvSpPr>
        <ns0:spPr>
          <ns1:xfrm>
            <ns1:off x="723900" y="4152900"/>
            <ns1:ext cx="4981575"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운임보험</ns1:t>
            </ns1:r>
          </ns1:p>
        </ns0:txBody>
      </ns0:sp>
      <ns0:sp>
        <ns0:nvSpPr>
          <ns0:cNvPr id="15" name="">
            <ns1:extLst>
              <ns1:ext uri="{FF2B5EF4-FFF2-40B4-BE49-F238E27FC236}">
                <ns2:creationId id="{A516CD86-798A-4A6E-8A6A-82ECDEB7C84D}"/>
              </ns1:ext>
            </ns1:extLst>
          </ns0:cNvPr>
          <ns0:cNvSpPr>
            <ns1:spLocks noGrp="1"/>
          </ns0:cNvSpPr>
          <ns0:nvPr/>
        </ns0:nvSpPr>
        <ns0:spPr>
          <ns1:xfrm>
            <ns1:off x="723900" y="47720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운송에서 얻을 운임 이익</ns1:t>
            </ns1:r>
          </ns1:p>
        </ns0:txBody>
      </ns0:sp>
      <ns0:sp>
        <ns0:nvSpPr>
          <ns0:cNvPr id="16" name="">
            <ns1:extLst>
              <ns1:ext uri="{FF2B5EF4-FFF2-40B4-BE49-F238E27FC236}">
                <ns2:creationId id="{E210BAAD-0C21-4EB2-9378-4C23D7D274EE}"/>
              </ns1:ext>
            </ns1:extLst>
          </ns0:cNvPr>
          <ns0:cNvSpPr>
            <ns1:spLocks noGrp="1"/>
          </ns0:cNvSpPr>
          <ns0:nvPr/>
        </ns0:nvSpPr>
        <ns0:spPr>
          <ns1:xfrm>
            <ns1:off x="6219825" y="3914775"/>
            <ns1:ext cx="5514975" cy="1876425"/>
          </ns1:xfrm>
          <ns1:prstGeom prst="roundRect">
            <ns1:avLst>
              <ns1:gd name="adj" fmla="val 4061"/>
            </ns1:avLst>
          </ns1:prstGeom>
          <ns1:solidFill>
            <ns1:srgbClr val="FFFFFF"/>
          </ns1:solidFill>
          <ns1:ln w="0">
            <ns1:noFill/>
          </ns1:ln>
        </ns0:spPr>
        <ns0:txBody>
          <ns1:bodyPr/>
          <ns1:p/>
        </ns0:txBody>
      </ns0:sp>
      <ns0:sp>
        <ns0:nvSpPr>
          <ns0:cNvPr id="17" name="">
            <ns1:extLst>
              <ns1:ext uri="{FF2B5EF4-FFF2-40B4-BE49-F238E27FC236}">
                <ns2:creationId id="{A4E861A1-FC6B-4621-8602-A619E9FD9810}"/>
              </ns1:ext>
            </ns1:extLst>
          </ns0:cNvPr>
          <ns0:cNvSpPr>
            <ns1:spLocks noGrp="1"/>
          </ns0:cNvSpPr>
          <ns0:nvPr/>
        </ns0:nvSpPr>
        <ns0:spPr>
          <ns1:xfrm>
            <ns1:off x="6486525" y="4152900"/>
            <ns1:ext cx="4981575"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선주배상책임</ns1:t>
            </ns1:r>
          </ns1:p>
        </ns0:txBody>
      </ns0:sp>
      <ns0:sp>
        <ns0:nvSpPr>
          <ns0:cNvPr id="18" name="">
            <ns1:extLst>
              <ns1:ext uri="{FF2B5EF4-FFF2-40B4-BE49-F238E27FC236}">
                <ns2:creationId id="{FBC9F483-E731-4220-93BD-BB54BAA89133}"/>
              </ns1:ext>
            </ns1:extLst>
          </ns0:cNvPr>
          <ns0:cNvSpPr>
            <ns1:spLocks noGrp="1"/>
          </ns0:cNvSpPr>
          <ns0:nvPr/>
        </ns0:nvSpPr>
        <ns0:spPr>
          <ns1:xfrm>
            <ns1:off x="6486525" y="47720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선주의 법률상 배상책임</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761078442"/>
      </ns0:ext>
    </ns0:extLst>
  </ns0:cSld>
</ns0:sld>
</file>

<file path=ppt/slides/slide2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514DDA1E-BE49-4ACD-924D-F4A7026094B7}"/>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1강</ns1:t>
            </ns1:r>
          </ns1:p>
        </ns0:txBody>
      </ns0:sp>
      <ns0:sp>
        <ns0:nvSpPr>
          <ns0:cNvPr id="3" name="">
            <ns1:extLst>
              <ns1:ext uri="{FF2B5EF4-FFF2-40B4-BE49-F238E27FC236}">
                <ns2:creationId id="{DEDE0153-1CD0-4084-9533-A2779D7CA7D7}"/>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21 / 29</ns1:t>
            </ns1:r>
          </ns1:p>
        </ns0:txBody>
      </ns0:sp>
      <ns0:sp>
        <ns0:nvSpPr>
          <ns0:cNvPr id="4" name="">
            <ns1:extLst>
              <ns1:ext uri="{FF2B5EF4-FFF2-40B4-BE49-F238E27FC236}">
                <ns2:creationId id="{40A123D1-9784-42F3-A9FA-9BAF1A9C7E3C}"/>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80012756c1bb4495"/>
          <ns1:srcRect l="0" t="9532" r="0" b="9532"/>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07C9AFFA-04A8-4AEE-8DF2-F3BCE669EEE0}"/>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해상보험의 면책을 읽는 관점</ns1:t>
            </ns1:r>
          </ns1:p>
        </ns0:txBody>
      </ns0:sp>
      <ns0:sp>
        <ns0:nvSpPr>
          <ns0:cNvPr id="7" name="">
            <ns1:extLst>
              <ns1:ext uri="{FF2B5EF4-FFF2-40B4-BE49-F238E27FC236}">
                <ns2:creationId id="{FE9885C2-BE3F-4CDA-963C-7E326DA887AA}"/>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C25DBEB7-6FEF-498A-81AB-662DEFB7E53E}"/>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83417B8E-962D-4ABE-9FA3-4B821F103F67}"/>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txBody>
          <ns1:bodyPr/>
          <ns1:p/>
        </ns0:txBody>
      </ns0:sp>
      <ns0:sp>
        <ns0:nvSpPr>
          <ns0:cNvPr id="10" name="">
            <ns1:extLst>
              <ns1:ext uri="{FF2B5EF4-FFF2-40B4-BE49-F238E27FC236}">
                <ns2:creationId id="{9D46BFA1-89B4-4676-8CDF-3249AED78A93}"/>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계약·항해 조건</ns1:t>
            </ns1:r>
          </ns1:p>
        </ns0:txBody>
      </ns0:sp>
      <ns0:sp>
        <ns0:nvSpPr>
          <ns0:cNvPr id="11" name="">
            <ns1:extLst>
              <ns1:ext uri="{FF2B5EF4-FFF2-40B4-BE49-F238E27FC236}">
                <ns2:creationId id="{0EA399D5-EC3B-4ACF-893D-035543B08410}"/>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담보의무·항해 변경·이로·지연 등</ns1:t>
            </ns1:r>
          </ns1:p>
        </ns0:txBody>
      </ns0:sp>
      <ns0:sp>
        <ns0:nvSpPr>
          <ns0:cNvPr id="12" name="">
            <ns1:extLst>
              <ns1:ext uri="{FF2B5EF4-FFF2-40B4-BE49-F238E27FC236}">
                <ns2:creationId id="{FB2035C3-5632-4ADD-A25C-5B0422220516}"/>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19BC787A-A0A8-4A1B-96B4-E93DC336CC9D}"/>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AD5942ED-ABC7-4CB9-8771-C6009CE5ADE4}"/>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손해의 원인</ns1:t>
            </ns1:r>
          </ns1:p>
        </ns0:txBody>
      </ns0:sp>
      <ns0:sp>
        <ns0:nvSpPr>
          <ns0:cNvPr id="15" name="">
            <ns1:extLst>
              <ns1:ext uri="{FF2B5EF4-FFF2-40B4-BE49-F238E27FC236}">
                <ns2:creationId id="{3E1AFFE4-A8E1-44C9-AA6B-6232C33E0F8E}"/>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고의·고유하자·통상적 소모 등</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612690073"/>
      </ns0:ext>
    </ns0:extLst>
  </ns0:cSld>
</ns0:sld>
</file>

<file path=ppt/slides/slide2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657A6D7F-408E-4CB8-B139-F0AF6D69A766}"/>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1강</ns1:t>
            </ns1:r>
          </ns1:p>
        </ns0:txBody>
      </ns0:sp>
      <ns0:sp>
        <ns0:nvSpPr>
          <ns0:cNvPr id="3" name="">
            <ns1:extLst>
              <ns1:ext uri="{FF2B5EF4-FFF2-40B4-BE49-F238E27FC236}">
                <ns2:creationId id="{811AE1AE-9756-43B2-8003-2AEA7BC2BDC2}"/>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22 / 29</ns1:t>
            </ns1:r>
          </ns1:p>
        </ns0:txBody>
      </ns0:sp>
      <ns0:sp>
        <ns0:nvSpPr>
          <ns0:cNvPr id="4" name="">
            <ns1:extLst>
              <ns1:ext uri="{FF2B5EF4-FFF2-40B4-BE49-F238E27FC236}">
                <ns2:creationId id="{F996297F-1028-4E6F-B96B-6866F11CB596}"/>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896193CD-281A-4E26-ADF8-DA7396A71EDD}"/>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배상책임보험의 세 관계자</ns1:t>
            </ns1:r>
          </ns1:p>
        </ns0:txBody>
      </ns0:sp>
      <ns0:sp>
        <ns0:nvSpPr>
          <ns0:cNvPr id="6" name="">
            <ns1:extLst>
              <ns1:ext uri="{FF2B5EF4-FFF2-40B4-BE49-F238E27FC236}">
                <ns2:creationId id="{1F14DA14-C8CE-4502-A3F4-932840DE8E16}"/>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C6A46B1F-B42F-4B2F-832E-77EAFEC08631}"/>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8" name="">
            <ns1:extLst>
              <ns1:ext uri="{FF2B5EF4-FFF2-40B4-BE49-F238E27FC236}">
                <ns2:creationId id="{5443CFC5-F269-4558-9D52-7C087CBD2AB1}"/>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9" name="">
            <ns1:extLst>
              <ns1:ext uri="{FF2B5EF4-FFF2-40B4-BE49-F238E27FC236}">
                <ns2:creationId id="{A41E2100-47F3-4CE2-A0C2-8E831729BFC1}"/>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피보험자</ns1:t>
            </ns1:r>
          </ns1:p>
        </ns0:txBody>
      </ns0:sp>
      <ns0:sp>
        <ns0:nvSpPr>
          <ns0:cNvPr id="10" name="">
            <ns1:extLst>
              <ns1:ext uri="{FF2B5EF4-FFF2-40B4-BE49-F238E27FC236}">
                <ns2:creationId id="{66E25B15-914E-4532-B470-5BD4B667A856}"/>
              </ns1:ext>
            </ns1:extLst>
          </ns0:cNvPr>
          <ns0:cNvSpPr>
            <ns1:spLocks noGrp="1"/>
          </ns0:cNvSpPr>
          <ns0:nvPr/>
        </ns0:nvSpPr>
        <ns0:spPr>
          <ns1:xfrm>
            <ns1:off x="6953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법률상 손해배상책임을 부담</ns1:t>
            </ns1:r>
          </ns1:p>
        </ns0:txBody>
      </ns0:sp>
      <ns0:sp>
        <ns0:nvSpPr>
          <ns0:cNvPr id="11" name="">
            <ns1:extLst>
              <ns1:ext uri="{FF2B5EF4-FFF2-40B4-BE49-F238E27FC236}">
                <ns2:creationId id="{53F68B70-DC8B-4D54-A2AD-2732C65407ED}"/>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2" name="">
            <ns1:extLst>
              <ns1:ext uri="{FF2B5EF4-FFF2-40B4-BE49-F238E27FC236}">
                <ns2:creationId id="{18AAEEB7-5AB0-4BF1-88D5-13C030354B65}"/>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3" name="">
            <ns1:extLst>
              <ns1:ext uri="{FF2B5EF4-FFF2-40B4-BE49-F238E27FC236}">
                <ns2:creationId id="{3556B0B6-9646-4142-A972-F971201CA4CD}"/>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피해자</ns1:t>
            </ns1:r>
          </ns1:p>
        </ns0:txBody>
      </ns0:sp>
      <ns0:sp>
        <ns0:nvSpPr>
          <ns0:cNvPr id="14" name="">
            <ns1:extLst>
              <ns1:ext uri="{FF2B5EF4-FFF2-40B4-BE49-F238E27FC236}">
                <ns2:creationId id="{77945687-6E60-4D9D-B125-FF94CD0F5854}"/>
              </ns1:ext>
            </ns1:extLst>
          </ns0:cNvPr>
          <ns0:cNvSpPr>
            <ns1:spLocks noGrp="1"/>
          </ns0:cNvSpPr>
          <ns0:nvPr/>
        </ns0:nvSpPr>
        <ns0:spPr>
          <ns1:xfrm>
            <ns1:off x="453707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신체·재산상의 피해를 입은</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제3자</ns1:t>
            </ns1:r>
          </ns1:p>
        </ns0:txBody>
      </ns0:sp>
      <ns0:sp>
        <ns0:nvSpPr>
          <ns0:cNvPr id="15" name="">
            <ns1:extLst>
              <ns1:ext uri="{FF2B5EF4-FFF2-40B4-BE49-F238E27FC236}">
                <ns2:creationId id="{E2B85B16-322F-4E45-A995-C1C673ED5282}"/>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6" name="">
            <ns1:extLst>
              <ns1:ext uri="{FF2B5EF4-FFF2-40B4-BE49-F238E27FC236}">
                <ns2:creationId id="{64FF329F-0F4B-4D60-8235-5E195C9E8D88}"/>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7" name="">
            <ns1:extLst>
              <ns1:ext uri="{FF2B5EF4-FFF2-40B4-BE49-F238E27FC236}">
                <ns2:creationId id="{B57773B6-7F46-4446-BDA0-A87BFA9F9F6F}"/>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보험회사</ns1:t>
            </ns1:r>
          </ns1:p>
        </ns0:txBody>
      </ns0:sp>
      <ns0:sp>
        <ns0:nvSpPr>
          <ns0:cNvPr id="18" name="">
            <ns1:extLst>
              <ns1:ext uri="{FF2B5EF4-FFF2-40B4-BE49-F238E27FC236}">
                <ns2:creationId id="{CBEE185C-012E-425A-8967-54DC1386EC6E}"/>
              </ns1:ext>
            </ns1:extLst>
          </ns0:cNvPr>
          <ns0:cNvSpPr>
            <ns1:spLocks noGrp="1"/>
          </ns0:cNvSpPr>
          <ns0:nvPr/>
        </ns0:nvSpPr>
        <ns0:spPr>
          <ns1:xfrm>
            <ns1:off x="83788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약정한 배상책임 손해를 보상</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628319063"/>
      </ns0:ext>
    </ns0:extLst>
  </ns0:cSld>
</ns0:sld>
</file>

<file path=ppt/slides/slide23.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BFAEEB34-4543-43DC-AFEF-ABC0780DBBA3}"/>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1강</ns1:t>
            </ns1:r>
          </ns1:p>
        </ns0:txBody>
      </ns0:sp>
      <ns0:sp>
        <ns0:nvSpPr>
          <ns0:cNvPr id="3" name="">
            <ns1:extLst>
              <ns1:ext uri="{FF2B5EF4-FFF2-40B4-BE49-F238E27FC236}">
                <ns2:creationId id="{35E0B3DA-99E5-45BA-AEF3-B0867BB1910A}"/>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23 / 29</ns1:t>
            </ns1:r>
          </ns1:p>
        </ns0:txBody>
      </ns0:sp>
      <ns0:sp>
        <ns0:nvSpPr>
          <ns0:cNvPr id="4" name="">
            <ns1:extLst>
              <ns1:ext uri="{FF2B5EF4-FFF2-40B4-BE49-F238E27FC236}">
                <ns2:creationId id="{04C4C34D-6EF7-438D-BF48-8F76702AB124}"/>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f7437b9e7947427c"/>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9A9B3232-4B03-4372-B725-CFF63B795618}"/>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의무가입과 임의가입</ns1:t>
            </ns1:r>
          </ns1:p>
        </ns0:txBody>
      </ns0:sp>
      <ns0:sp>
        <ns0:nvSpPr>
          <ns0:cNvPr id="7" name="">
            <ns1:extLst>
              <ns1:ext uri="{FF2B5EF4-FFF2-40B4-BE49-F238E27FC236}">
                <ns2:creationId id="{0DB4FA45-90D0-44EA-A1DB-716D564FBE9D}"/>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E278053D-FA7D-43ED-A3D3-4551783BD8B6}"/>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19D4529E-916C-4777-A839-BAE9F6CE2FDF}"/>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txBody>
          <ns1:bodyPr/>
          <ns1:p/>
        </ns0:txBody>
      </ns0:sp>
      <ns0:sp>
        <ns0:nvSpPr>
          <ns0:cNvPr id="10" name="">
            <ns1:extLst>
              <ns1:ext uri="{FF2B5EF4-FFF2-40B4-BE49-F238E27FC236}">
                <ns2:creationId id="{8F54D202-3698-4B94-A958-5EA77B049E48}"/>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의무가입</ns1:t>
            </ns1:r>
          </ns1:p>
        </ns0:txBody>
      </ns0:sp>
      <ns0:sp>
        <ns0:nvSpPr>
          <ns0:cNvPr id="11" name="">
            <ns1:extLst>
              <ns1:ext uri="{FF2B5EF4-FFF2-40B4-BE49-F238E27FC236}">
                <ns2:creationId id="{BE00083E-3C10-4F9E-88F0-09371720774F}"/>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개별 법령이 정한 업종·시설·조건</ns1:t>
            </ns1:r>
          </ns1:p>
        </ns0:txBody>
      </ns0:sp>
      <ns0:sp>
        <ns0:nvSpPr>
          <ns0:cNvPr id="12" name="">
            <ns1:extLst>
              <ns1:ext uri="{FF2B5EF4-FFF2-40B4-BE49-F238E27FC236}">
                <ns2:creationId id="{F6B98A57-315B-49A9-AA77-01291365A79E}"/>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C0BFF78C-0D57-4850-97AF-0DB6E9CA9789}"/>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88B9EAF1-4561-42FD-9F29-2C5385C87560}"/>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임의가입</ns1:t>
            </ns1:r>
          </ns1:p>
        </ns0:txBody>
      </ns0:sp>
      <ns0:sp>
        <ns0:nvSpPr>
          <ns0:cNvPr id="15" name="">
            <ns1:extLst>
              <ns1:ext uri="{FF2B5EF4-FFF2-40B4-BE49-F238E27FC236}">
                <ns2:creationId id="{5D53F04F-1639-415F-BA0B-000B19C2B77E}"/>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필요에 따라 선택하는 배상책임 보장</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720957390"/>
      </ns0:ext>
    </ns0:extLst>
  </ns0:cSld>
</ns0:sld>
</file>

<file path=ppt/slides/slide24.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61C12F97-9F2E-428F-B23D-68DE5A7349F6}"/>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1강</ns1:t>
            </ns1:r>
          </ns1:p>
        </ns0:txBody>
      </ns0:sp>
      <ns0:sp>
        <ns0:nvSpPr>
          <ns0:cNvPr id="3" name="">
            <ns1:extLst>
              <ns1:ext uri="{FF2B5EF4-FFF2-40B4-BE49-F238E27FC236}">
                <ns2:creationId id="{8C4314EF-37D6-45F4-A0DC-17E3022C7A1F}"/>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24 / 29</ns1:t>
            </ns1:r>
          </ns1:p>
        </ns0:txBody>
      </ns0:sp>
      <ns0:sp>
        <ns0:nvSpPr>
          <ns0:cNvPr id="4" name="">
            <ns1:extLst>
              <ns1:ext uri="{FF2B5EF4-FFF2-40B4-BE49-F238E27FC236}">
                <ns2:creationId id="{6B6A40D2-712A-46AE-A4B0-3AC44D310850}"/>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E0C34971-180F-4DC9-AEA2-575705B72FC0}"/>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사고기준과 청구기준</ns1:t>
            </ns1:r>
          </ns1:p>
        </ns0:txBody>
      </ns0:sp>
      <ns0:sp>
        <ns0:nvSpPr>
          <ns0:cNvPr id="6" name="">
            <ns1:extLst>
              <ns1:ext uri="{FF2B5EF4-FFF2-40B4-BE49-F238E27FC236}">
                <ns2:creationId id="{3116FD59-2BCB-4004-8790-2A38CDAFAFD0}"/>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034F32BA-E12B-4936-9272-4BAA8651D10B}"/>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41F1F947-708E-4AFD-9524-346B97A7674C}"/>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txBody>
          <ns1:bodyPr/>
          <ns1:p/>
        </ns0:txBody>
      </ns0:sp>
      <ns0:sp>
        <ns0:nvSpPr>
          <ns0:cNvPr id="9" name="">
            <ns1:extLst>
              <ns1:ext uri="{FF2B5EF4-FFF2-40B4-BE49-F238E27FC236}">
                <ns2:creationId id="{34005BC1-240B-4097-A90E-BF9DF32ABF45}"/>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손해사고기준</ns1:t>
            </ns1:r>
          </ns1:p>
        </ns0:txBody>
      </ns0:sp>
      <ns0:sp>
        <ns0:nvSpPr>
          <ns0:cNvPr id="10" name="">
            <ns1:extLst>
              <ns1:ext uri="{FF2B5EF4-FFF2-40B4-BE49-F238E27FC236}">
                <ns2:creationId id="{26FEDD38-0B2E-4154-B0DE-1AFE07495B15}"/>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보험기간 중 사고 발생 여부를 중심으로 판단</ns1:t>
            </ns1:r>
          </ns1:p>
        </ns0:txBody>
      </ns0:sp>
      <ns0:sp>
        <ns0:nvSpPr>
          <ns0:cNvPr id="11" name="">
            <ns1:extLst>
              <ns1:ext uri="{FF2B5EF4-FFF2-40B4-BE49-F238E27FC236}">
                <ns2:creationId id="{D6F5C71D-657D-459B-B123-A9ECBFDE6FA4}"/>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83A1878A-B6BD-44AE-A16A-EA3AF2658AD4}"/>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A464F2B7-0661-45FD-B414-99CC7E9CF472}"/>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배상청구기준</ns1:t>
            </ns1:r>
          </ns1:p>
        </ns0:txBody>
      </ns0:sp>
      <ns0:sp>
        <ns0:nvSpPr>
          <ns0:cNvPr id="14" name="">
            <ns1:extLst>
              <ns1:ext uri="{FF2B5EF4-FFF2-40B4-BE49-F238E27FC236}">
                <ns2:creationId id="{ED8970B6-9DFF-4182-9884-135C930A5F1C}"/>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최초 배상청구 시점과 소급일 등 조건 확인</ns1:t>
            </ns1:r>
          </ns1:p>
        </ns0:txBody>
      </ns0:sp>
      <ns0:sp>
        <ns0:nvSpPr>
          <ns0:cNvPr id="15" name="Rectangle 1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55962889"/>
      </ns0:ext>
    </ns0:extLst>
  </ns0:cSld>
</ns0:sld>
</file>

<file path=ppt/slides/slide25.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2212D775-D999-4D30-8E78-EBA0BC5549B1}"/>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1강</ns1:t>
            </ns1:r>
          </ns1:p>
        </ns0:txBody>
      </ns0:sp>
      <ns0:sp>
        <ns0:nvSpPr>
          <ns0:cNvPr id="3" name="">
            <ns1:extLst>
              <ns1:ext uri="{FF2B5EF4-FFF2-40B4-BE49-F238E27FC236}">
                <ns2:creationId id="{E41DA03B-CFC2-4AC5-A0EE-55B5206882E5}"/>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25 / 29</ns1:t>
            </ns1:r>
          </ns1:p>
        </ns0:txBody>
      </ns0:sp>
      <ns0:sp>
        <ns0:nvSpPr>
          <ns0:cNvPr id="4" name="">
            <ns1:extLst>
              <ns1:ext uri="{FF2B5EF4-FFF2-40B4-BE49-F238E27FC236}">
                <ns2:creationId id="{0B1D189A-750B-4D8B-A3B4-C14578C9AAD9}"/>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A44723FF-E342-4619-94E4-1E23A60AB1D7}"/>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도난보험의 조건</ns1:t>
            </ns1:r>
          </ns1:p>
        </ns0:txBody>
      </ns0:sp>
      <ns0:sp>
        <ns0:nvSpPr>
          <ns0:cNvPr id="6" name="">
            <ns1:extLst>
              <ns1:ext uri="{FF2B5EF4-FFF2-40B4-BE49-F238E27FC236}">
                <ns2:creationId id="{FF2DD616-86A5-47D5-8280-E387FD492647}"/>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880D2B39-CDF9-495A-8145-7CD8F1BE3330}"/>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txBody>
          <ns1:bodyPr/>
          <ns1:p/>
        </ns0:txBody>
      </ns0:sp>
      <ns0:sp>
        <ns0:nvSpPr>
          <ns0:cNvPr id="8" name="">
            <ns1:extLst>
              <ns1:ext uri="{FF2B5EF4-FFF2-40B4-BE49-F238E27FC236}">
                <ns2:creationId id="{1C447030-E53D-42B4-BC33-489549952F77}"/>
              </ns1:ext>
            </ns1:extLst>
          </ns0:cNvPr>
          <ns0:cNvSpPr>
            <ns1:spLocks noGrp="1"/>
          </ns0:cNvSpPr>
          <ns0:nvPr/>
        </ns0:nvSpPr>
        <ns0:spPr>
          <ns1:xfrm>
            <ns1:off x="6953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장소</ns1:t>
            </ns1:r>
          </ns1:p>
        </ns0:txBody>
      </ns0:sp>
      <ns0:sp>
        <ns0:nvSpPr>
          <ns0:cNvPr id="9" name="">
            <ns1:extLst>
              <ns1:ext uri="{FF2B5EF4-FFF2-40B4-BE49-F238E27FC236}">
                <ns2:creationId id="{215C3027-0127-4910-BBB6-D1F6062F95BA}"/>
              </ns1:ext>
            </ns1:extLst>
          </ns0:cNvPr>
          <ns0:cNvSpPr>
            <ns1:spLocks noGrp="1"/>
          </ns0:cNvSpPr>
          <ns0:nvPr/>
        </ns0:nvSpPr>
        <ns0:spPr>
          <ns1:xfrm>
            <ns1:off x="7048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증권에 정한 수용 장소와 대상</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동산</ns1:t>
            </ns1:r>
          </ns1:p>
        </ns0:txBody>
      </ns0:sp>
      <ns0:sp>
        <ns0:nvSpPr>
          <ns0:cNvPr id="10" name="">
            <ns1:extLst>
              <ns1:ext uri="{FF2B5EF4-FFF2-40B4-BE49-F238E27FC236}">
                <ns2:creationId id="{89B2A266-EE0E-4B37-B495-4DA9C7D550D7}"/>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txBody>
          <ns1:bodyPr/>
          <ns1:p/>
        </ns0:txBody>
      </ns0:sp>
      <ns0:sp>
        <ns0:nvSpPr>
          <ns0:cNvPr id="11" name="">
            <ns1:extLst>
              <ns1:ext uri="{FF2B5EF4-FFF2-40B4-BE49-F238E27FC236}">
                <ns2:creationId id="{168BD9AF-DF11-49ED-BFEB-E31DCA8C1D06}"/>
              </ns1:ext>
            </ns1:extLst>
          </ns0:cNvPr>
          <ns0:cNvSpPr>
            <ns1:spLocks noGrp="1"/>
          </ns0:cNvSpPr>
          <ns0:nvPr/>
        </ns0:nvSpPr>
        <ns0:spPr>
          <ns1:xfrm>
            <ns1:off x="4543425" y="2438400"/>
            <ns1:ext cx="3105150" cy="973455"/>
          </ns1:xfrm>
          <ns1:prstGeom prst="rect">
            <ns1:avLst/>
          </ns1:prstGeom>
          <ns1:noFill/>
          <ns1:ln w="0">
            <ns1:noFill/>
          </ns1:ln>
        </ns0:spPr>
        <ns0:txBody>
          <ns1:bodyPr>
            <ns1:noAutofit/>
          </ns1:bodyPr>
          <ns1:lstStyle/>
          <ns1:p>
            <ns1:pPr>
              <ns1:defRPr sz="5400">
                <ns1:solidFill>
                  <ns1:srgbClr val="F1C779"/>
                </ns1:solidFill>
                <ns1:latin typeface="Paperlogy 6 SemiBold"/>
                <ns1:ea typeface="Paperlogy 6 SemiBold"/>
                <ns1:cs typeface="Paperlogy 6 SemiBold"/>
              </ns1:defRPr>
            </ns1:pPr>
            <ns1:r>
              <ns1:rPr sz="5400">
                <ns1:solidFill>
                  <ns1:srgbClr val="F1C779"/>
                </ns1:solidFill>
                <ns1:latin typeface="Paperlogy 6 SemiBold"/>
                <ns1:ea typeface="Paperlogy 6 SemiBold"/>
                <ns1:cs typeface="Paperlogy 6 SemiBold"/>
              </ns1:rPr>
              <ns1:t>72시간</ns1:t>
            </ns1:r>
          </ns1:p>
        </ns0:txBody>
      </ns0:sp>
      <ns0:sp>
        <ns0:nvSpPr>
          <ns0:cNvPr id="12" name="">
            <ns1:extLst>
              <ns1:ext uri="{FF2B5EF4-FFF2-40B4-BE49-F238E27FC236}">
                <ns2:creationId id="{0F414F5A-BC6E-4299-B882-F071CF231238}"/>
              </ns1:ext>
            </ns1:extLst>
          </ns0:cNvPr>
          <ns0:cNvSpPr>
            <ns1:spLocks noGrp="1"/>
          </ns0:cNvSpPr>
          <ns0:nvPr/>
        </ns0:nvSpPr>
        <ns0:spPr>
          <ns1:xfrm>
            <ns1:off x="45529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계속 비워 둔 사이의 도난 제외</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예시</ns1:t>
            </ns1:r>
          </ns1:p>
        </ns0:txBody>
      </ns0:sp>
      <ns0:sp>
        <ns0:nvSpPr>
          <ns0:cNvPr id="13" name="">
            <ns1:extLst>
              <ns1:ext uri="{FF2B5EF4-FFF2-40B4-BE49-F238E27FC236}">
                <ns2:creationId id="{93EBD060-7861-46C8-AFC5-2EF46CE1C5EC}"/>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txBody>
          <ns1:bodyPr/>
          <ns1:p/>
        </ns0:txBody>
      </ns0:sp>
      <ns0:sp>
        <ns0:nvSpPr>
          <ns0:cNvPr id="14" name="">
            <ns1:extLst>
              <ns1:ext uri="{FF2B5EF4-FFF2-40B4-BE49-F238E27FC236}">
                <ns2:creationId id="{CFE0B49B-9827-4341-9F29-ACD8E6574346}"/>
              </ns1:ext>
            </ns1:extLst>
          </ns0:cNvPr>
          <ns0:cNvSpPr>
            <ns1:spLocks noGrp="1"/>
          </ns0:cNvSpPr>
          <ns0:nvPr/>
        </ns0:nvSpPr>
        <ns0:spPr>
          <ns1:xfrm>
            <ns1:off x="83915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30일</ns1:t>
            </ns1:r>
          </ns1:p>
        </ns0:txBody>
      </ns0:sp>
      <ns0:sp>
        <ns0:nvSpPr>
          <ns0:cNvPr id="15" name="">
            <ns1:extLst>
              <ns1:ext uri="{FF2B5EF4-FFF2-40B4-BE49-F238E27FC236}">
                <ns2:creationId id="{06CA3A70-2D35-476A-A506-FFF3C665450C}"/>
              </ns1:ext>
            </ns1:extLst>
          </ns0:cNvPr>
          <ns0:cNvSpPr>
            <ns1:spLocks noGrp="1"/>
          </ns0:cNvSpPr>
          <ns0:nvPr/>
        </ns0:nvSpPr>
        <ns0:spPr>
          <ns1:xfrm>
            <ns1:off x="84010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사고 후 30일 내 알지 못한</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도난 제외 예시</ns1:t>
            </ns1:r>
          </ns1:p>
        </ns0:txBody>
      </ns0:sp>
      <ns0:sp>
        <ns0:nvSpPr>
          <ns0:cNvPr id="16" name="Rectangle 15"/>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7"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673833995"/>
      </ns0:ext>
    </ns0:extLst>
  </ns0:cSld>
</ns0:sld>
</file>

<file path=ppt/slides/slide26.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2F611284-6264-47E5-8ACE-6C6CF59C233C}"/>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1강</ns1:t>
            </ns1:r>
          </ns1:p>
        </ns0:txBody>
      </ns0:sp>
      <ns0:sp>
        <ns0:nvSpPr>
          <ns0:cNvPr id="3" name="">
            <ns1:extLst>
              <ns1:ext uri="{FF2B5EF4-FFF2-40B4-BE49-F238E27FC236}">
                <ns2:creationId id="{F3C2A0D3-3301-429C-BB7F-59646CC1A3DC}"/>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26 / 29</ns1:t>
            </ns1:r>
          </ns1:p>
        </ns0:txBody>
      </ns0:sp>
      <ns0:sp>
        <ns0:nvSpPr>
          <ns0:cNvPr id="4" name="">
            <ns1:extLst>
              <ns1:ext uri="{FF2B5EF4-FFF2-40B4-BE49-F238E27FC236}">
                <ns2:creationId id="{209D1815-94A6-4A67-85B9-E7314284AE6E}"/>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014104ED-86F9-4974-B95D-131DCF1F9BCF}"/>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생활 속 특종보험 비교</ns1:t>
            </ns1:r>
          </ns1:p>
        </ns0:txBody>
      </ns0:sp>
      <ns0:sp>
        <ns0:nvSpPr>
          <ns0:cNvPr id="6" name="">
            <ns1:extLst>
              <ns1:ext uri="{FF2B5EF4-FFF2-40B4-BE49-F238E27FC236}">
                <ns2:creationId id="{6E536349-5543-4AD4-9B62-52DDC5649BD4}"/>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DD16165A-3847-4CEC-9C6F-C083FE828331}"/>
              </ns1:ext>
            </ns1:extLst>
          </ns0:cNvPr>
          <ns0:cNvSpPr>
            <ns1:spLocks noGrp="1"/>
          </ns0:cNvSpPr>
          <ns0:nvPr/>
        </ns0:nvSpPr>
        <ns0:spPr>
          <ns1:xfrm>
            <ns1:off x="457200" y="1819275"/>
            <ns1:ext cx="5514975" cy="1876425"/>
          </ns1:xfrm>
          <ns1:prstGeom prst="roundRect">
            <ns1:avLst>
              <ns1:gd name="adj" fmla="val 4061"/>
            </ns1:avLst>
          </ns1:prstGeom>
          <ns1:solidFill>
            <ns1:srgbClr val="FFFFFF"/>
          </ns1:solidFill>
          <ns1:ln w="0">
            <ns1:noFill/>
          </ns1:ln>
        </ns0:spPr>
        <ns0:txBody>
          <ns1:bodyPr/>
          <ns1:p/>
        </ns0:txBody>
      </ns0:sp>
      <ns0:sp>
        <ns0:nvSpPr>
          <ns0:cNvPr id="8" name="">
            <ns1:extLst>
              <ns1:ext uri="{FF2B5EF4-FFF2-40B4-BE49-F238E27FC236}">
                <ns2:creationId id="{78AFE61F-4300-4456-A88F-ED2BC7A36694}"/>
              </ns1:ext>
            </ns1:extLst>
          </ns0:cNvPr>
          <ns0:cNvSpPr>
            <ns1:spLocks noGrp="1"/>
          </ns0:cNvSpPr>
          <ns0:nvPr/>
        </ns0:nvSpPr>
        <ns0:spPr>
          <ns1:xfrm>
            <ns1:off x="723900" y="2057400"/>
            <ns1:ext cx="4981575"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레저보험</ns1:t>
            </ns1:r>
          </ns1:p>
        </ns0:txBody>
      </ns0:sp>
      <ns0:sp>
        <ns0:nvSpPr>
          <ns0:cNvPr id="9" name="">
            <ns1:extLst>
              <ns1:ext uri="{FF2B5EF4-FFF2-40B4-BE49-F238E27FC236}">
                <ns2:creationId id="{CA39E58F-1041-4CA6-A602-59B8DC350BEC}"/>
              </ns1:ext>
            </ns1:extLst>
          </ns0:cNvPr>
          <ns0:cNvSpPr>
            <ns1:spLocks noGrp="1"/>
          </ns0:cNvSpPr>
          <ns0:nvPr/>
        </ns0:nvSpPr>
        <ns0:spPr>
          <ns1:xfrm>
            <ns1:off x="723900" y="26765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활동·기간·왕복 이동의 보장 범위</ns1:t>
            </ns1:r>
          </ns1:p>
        </ns0:txBody>
      </ns0:sp>
      <ns0:sp>
        <ns0:nvSpPr>
          <ns0:cNvPr id="10" name="">
            <ns1:extLst>
              <ns1:ext uri="{FF2B5EF4-FFF2-40B4-BE49-F238E27FC236}">
                <ns2:creationId id="{347EC8F5-1D34-41BC-8B53-DB908A45F151}"/>
              </ns1:ext>
            </ns1:extLst>
          </ns0:cNvPr>
          <ns0:cNvSpPr>
            <ns1:spLocks noGrp="1"/>
          </ns0:cNvSpPr>
          <ns0:nvPr/>
        </ns0:nvSpPr>
        <ns0:spPr>
          <ns1:xfrm>
            <ns1:off x="6219825" y="1819275"/>
            <ns1:ext cx="5514975" cy="1876425"/>
          </ns1:xfrm>
          <ns1:prstGeom prst="roundRect">
            <ns1:avLst>
              <ns1:gd name="adj" fmla="val 4061"/>
            </ns1:avLst>
          </ns1:prstGeom>
          <ns1:solidFill>
            <ns1:srgbClr val="FFFFFF"/>
          </ns1:solidFill>
          <ns1:ln w="0">
            <ns1:noFill/>
          </ns1:ln>
        </ns0:spPr>
        <ns0:txBody>
          <ns1:bodyPr/>
          <ns1:p/>
        </ns0:txBody>
      </ns0:sp>
      <ns0:sp>
        <ns0:nvSpPr>
          <ns0:cNvPr id="11" name="">
            <ns1:extLst>
              <ns1:ext uri="{FF2B5EF4-FFF2-40B4-BE49-F238E27FC236}">
                <ns2:creationId id="{70DBE6FD-F315-4578-9598-89DB6D1EE18D}"/>
              </ns1:ext>
            </ns1:extLst>
          </ns0:cNvPr>
          <ns0:cNvSpPr>
            <ns1:spLocks noGrp="1"/>
          </ns0:cNvSpPr>
          <ns0:nvPr/>
        </ns0:nvSpPr>
        <ns0:spPr>
          <ns1:xfrm>
            <ns1:off x="6486525" y="2057400"/>
            <ns1:ext cx="4981575"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유아교육기관</ns1:t>
            </ns1:r>
          </ns1:p>
        </ns0:txBody>
      </ns0:sp>
      <ns0:sp>
        <ns0:nvSpPr>
          <ns0:cNvPr id="12" name="">
            <ns1:extLst>
              <ns1:ext uri="{FF2B5EF4-FFF2-40B4-BE49-F238E27FC236}">
                <ns2:creationId id="{70860216-4BDE-4F0F-8097-5E7AC490FA1C}"/>
              </ns1:ext>
            </ns1:extLst>
          </ns0:cNvPr>
          <ns0:cNvSpPr>
            <ns1:spLocks noGrp="1"/>
          </ns0:cNvSpPr>
          <ns0:nvPr/>
        </ns0:nvSpPr>
        <ns0:spPr>
          <ns1:xfrm>
            <ns1:off x="6486525" y="26765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원생의 교육활동 등 약정한 위험</ns1:t>
            </ns1:r>
          </ns1:p>
        </ns0:txBody>
      </ns0:sp>
      <ns0:sp>
        <ns0:nvSpPr>
          <ns0:cNvPr id="13" name="">
            <ns1:extLst>
              <ns1:ext uri="{FF2B5EF4-FFF2-40B4-BE49-F238E27FC236}">
                <ns2:creationId id="{61F2100B-7C1B-4ED4-8EF5-8CE710178931}"/>
              </ns1:ext>
            </ns1:extLst>
          </ns0:cNvPr>
          <ns0:cNvSpPr>
            <ns1:spLocks noGrp="1"/>
          </ns0:cNvSpPr>
          <ns0:nvPr/>
        </ns0:nvSpPr>
        <ns0:spPr>
          <ns1:xfrm>
            <ns1:off x="457200" y="3914775"/>
            <ns1:ext cx="5514975" cy="1876425"/>
          </ns1:xfrm>
          <ns1:prstGeom prst="roundRect">
            <ns1:avLst>
              <ns1:gd name="adj" fmla="val 4061"/>
            </ns1:avLst>
          </ns1:prstGeom>
          <ns1:solidFill>
            <ns1:srgbClr val="FFFFFF"/>
          </ns1:solidFill>
          <ns1:ln w="0">
            <ns1:noFill/>
          </ns1:ln>
        </ns0:spPr>
        <ns0:txBody>
          <ns1:bodyPr/>
          <ns1:p/>
        </ns0:txBody>
      </ns0:sp>
      <ns0:sp>
        <ns0:nvSpPr>
          <ns0:cNvPr id="14" name="">
            <ns1:extLst>
              <ns1:ext uri="{FF2B5EF4-FFF2-40B4-BE49-F238E27FC236}">
                <ns2:creationId id="{FF4CC654-578F-42D4-B421-7C68AC769C53}"/>
              </ns1:ext>
            </ns1:extLst>
          </ns0:cNvPr>
          <ns0:cNvSpPr>
            <ns1:spLocks noGrp="1"/>
          </ns0:cNvSpPr>
          <ns0:nvPr/>
        </ns0:nvSpPr>
        <ns0:spPr>
          <ns1:xfrm>
            <ns1:off x="723900" y="4152900"/>
            <ns1:ext cx="4981575"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동산종합보험</ns1:t>
            </ns1:r>
          </ns1:p>
        </ns0:txBody>
      </ns0:sp>
      <ns0:sp>
        <ns0:nvSpPr>
          <ns0:cNvPr id="15" name="">
            <ns1:extLst>
              <ns1:ext uri="{FF2B5EF4-FFF2-40B4-BE49-F238E27FC236}">
                <ns2:creationId id="{BC6E7C81-7A37-4617-ADF8-506A1BFC740A}"/>
              </ns1:ext>
            </ns1:extLst>
          </ns0:cNvPr>
          <ns0:cNvSpPr>
            <ns1:spLocks noGrp="1"/>
          </ns0:cNvSpPr>
          <ns0:nvPr/>
        </ns0:nvSpPr>
        <ns0:spPr>
          <ns1:xfrm>
            <ns1:off x="723900" y="47720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대상 동산과 제외 물건 확인</ns1:t>
            </ns1:r>
          </ns1:p>
        </ns0:txBody>
      </ns0:sp>
      <ns0:sp>
        <ns0:nvSpPr>
          <ns0:cNvPr id="16" name="">
            <ns1:extLst>
              <ns1:ext uri="{FF2B5EF4-FFF2-40B4-BE49-F238E27FC236}">
                <ns2:creationId id="{E7F20C87-B69C-4864-ABDC-D3B827A2B77F}"/>
              </ns1:ext>
            </ns1:extLst>
          </ns0:cNvPr>
          <ns0:cNvSpPr>
            <ns1:spLocks noGrp="1"/>
          </ns0:cNvSpPr>
          <ns0:nvPr/>
        </ns0:nvSpPr>
        <ns0:spPr>
          <ns1:xfrm>
            <ns1:off x="6219825" y="3914775"/>
            <ns1:ext cx="5514975" cy="1876425"/>
          </ns1:xfrm>
          <ns1:prstGeom prst="roundRect">
            <ns1:avLst>
              <ns1:gd name="adj" fmla="val 4061"/>
            </ns1:avLst>
          </ns1:prstGeom>
          <ns1:solidFill>
            <ns1:srgbClr val="FFFFFF"/>
          </ns1:solidFill>
          <ns1:ln w="0">
            <ns1:noFill/>
          </ns1:ln>
        </ns0:spPr>
        <ns0:txBody>
          <ns1:bodyPr/>
          <ns1:p/>
        </ns0:txBody>
      </ns0:sp>
      <ns0:sp>
        <ns0:nvSpPr>
          <ns0:cNvPr id="17" name="">
            <ns1:extLst>
              <ns1:ext uri="{FF2B5EF4-FFF2-40B4-BE49-F238E27FC236}">
                <ns2:creationId id="{E4316664-C5EE-4834-8AF7-5120DE6E41EC}"/>
              </ns1:ext>
            </ns1:extLst>
          </ns0:cNvPr>
          <ns0:cNvSpPr>
            <ns1:spLocks noGrp="1"/>
          </ns0:cNvSpPr>
          <ns0:nvPr/>
        </ns0:nvSpPr>
        <ns0:spPr>
          <ns1:xfrm>
            <ns1:off x="6486525" y="4152900"/>
            <ns1:ext cx="4981575"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여행보험</ns1:t>
            </ns1:r>
          </ns1:p>
        </ns0:txBody>
      </ns0:sp>
      <ns0:sp>
        <ns0:nvSpPr>
          <ns0:cNvPr id="18" name="">
            <ns1:extLst>
              <ns1:ext uri="{FF2B5EF4-FFF2-40B4-BE49-F238E27FC236}">
                <ns2:creationId id="{498C2A1D-7A6B-4B94-ADDA-841F7D20D663}"/>
              </ns1:ext>
            </ns1:extLst>
          </ns0:cNvPr>
          <ns0:cNvSpPr>
            <ns1:spLocks noGrp="1"/>
          </ns0:cNvSpPr>
          <ns0:nvPr/>
        </ns0:nvSpPr>
        <ns0:spPr>
          <ns1:xfrm>
            <ns1:off x="6486525" y="47720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상해·질병·휴대품 등 선택 담보</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554279298"/>
      </ns0:ext>
    </ns0:extLst>
  </ns0:cSld>
</ns0:sld>
</file>

<file path=ppt/slides/slide27.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BBBA4DFA-E421-4B7D-8ED1-1B0BF7231D1A}"/>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1강</ns1:t>
            </ns1:r>
          </ns1:p>
        </ns0:txBody>
      </ns0:sp>
      <ns0:sp>
        <ns0:nvSpPr>
          <ns0:cNvPr id="3" name="">
            <ns1:extLst>
              <ns1:ext uri="{FF2B5EF4-FFF2-40B4-BE49-F238E27FC236}">
                <ns2:creationId id="{76C894CB-3413-4F9C-9DCF-910234F9A0C1}"/>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27 / 29</ns1:t>
            </ns1:r>
          </ns1:p>
        </ns0:txBody>
      </ns0:sp>
      <ns0:sp>
        <ns0:nvSpPr>
          <ns0:cNvPr id="4" name="">
            <ns1:extLst>
              <ns1:ext uri="{FF2B5EF4-FFF2-40B4-BE49-F238E27FC236}">
                <ns2:creationId id="{7A431F42-6003-4683-BAEF-3FEA350B8A3B}"/>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e06d6d750af34974"/>
          <ns1:srcRect l="0" t="9532" r="0" b="9532"/>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B6712214-F6AC-47A0-A1E5-F25BACD1D309}"/>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컨틴전시 보험의 대상</ns1:t>
            </ns1:r>
          </ns1:p>
        </ns0:txBody>
      </ns0:sp>
      <ns0:sp>
        <ns0:nvSpPr>
          <ns0:cNvPr id="7" name="">
            <ns1:extLst>
              <ns1:ext uri="{FF2B5EF4-FFF2-40B4-BE49-F238E27FC236}">
                <ns2:creationId id="{FED8D573-3073-4B08-A9E6-114C8CE71427}"/>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0D4137B4-44E4-4A2F-85F3-6CFD33149BF2}"/>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62055F23-2727-4E64-B54B-029D10A27711}"/>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txBody>
          <ns1:bodyPr/>
          <ns1:p/>
        </ns0:txBody>
      </ns0:sp>
      <ns0:sp>
        <ns0:nvSpPr>
          <ns0:cNvPr id="10" name="">
            <ns1:extLst>
              <ns1:ext uri="{FF2B5EF4-FFF2-40B4-BE49-F238E27FC236}">
                <ns2:creationId id="{FEF29590-315A-4083-A0FB-7AE61842FA9A}"/>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행사와 우연한 사건</ns1:t>
            </ns1:r>
          </ns1:p>
        </ns0:txBody>
      </ns0:sp>
      <ns0:sp>
        <ns0:nvSpPr>
          <ns0:cNvPr id="11" name="">
            <ns1:extLst>
              <ns1:ext uri="{FF2B5EF4-FFF2-40B4-BE49-F238E27FC236}">
                <ns2:creationId id="{ED5ED273-B23B-49A7-BB8D-FB8EFF77AF96}"/>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행사 취소·날씨·시상금 등</ns1:t>
            </ns1:r>
          </ns1:p>
        </ns0:txBody>
      </ns0:sp>
      <ns0:sp>
        <ns0:nvSpPr>
          <ns0:cNvPr id="12" name="">
            <ns1:extLst>
              <ns1:ext uri="{FF2B5EF4-FFF2-40B4-BE49-F238E27FC236}">
                <ns2:creationId id="{62713643-BB36-420E-BB57-F8760E22E9EA}"/>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CBA0F0D0-F841-46FE-8E71-1F06119CBCFF}"/>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0FF92C8C-4DE6-46FC-AE2B-0A826C1BC924}"/>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보험의 역할</ns1:t>
            </ns1:r>
          </ns1:p>
        </ns0:txBody>
      </ns0:sp>
      <ns0:sp>
        <ns0:nvSpPr>
          <ns0:cNvPr id="15" name="">
            <ns1:extLst>
              <ns1:ext uri="{FF2B5EF4-FFF2-40B4-BE49-F238E27FC236}">
                <ns2:creationId id="{B9D34E49-9015-46C1-B855-857C092679BE}"/>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약정한 우연한 손실이나 비용 보장</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776719957"/>
      </ns0:ext>
    </ns0:extLst>
  </ns0:cSld>
</ns0:sld>
</file>

<file path=ppt/slides/slide28.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6E366B9A-AD7F-4CF9-BD57-3A97E0474F5E}"/>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1강</ns1:t>
            </ns1:r>
          </ns1:p>
        </ns0:txBody>
      </ns0:sp>
      <ns0:sp>
        <ns0:nvSpPr>
          <ns0:cNvPr id="3" name="">
            <ns1:extLst>
              <ns1:ext uri="{FF2B5EF4-FFF2-40B4-BE49-F238E27FC236}">
                <ns2:creationId id="{78626943-23AE-4AA7-B032-5FC7D1356CF9}"/>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28 / 29</ns1:t>
            </ns1:r>
          </ns1:p>
        </ns0:txBody>
      </ns0:sp>
      <ns0:sp>
        <ns0:nvSpPr>
          <ns0:cNvPr id="4" name="">
            <ns1:extLst>
              <ns1:ext uri="{FF2B5EF4-FFF2-40B4-BE49-F238E27FC236}">
                <ns2:creationId id="{8E1137A3-712D-4200-834C-A3E5563105BB}"/>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C718548F-C116-40DC-A653-9F8FD9881EF5}"/>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확인 문제 · 원인과 결과 구분</ns1:t>
            </ns1:r>
          </ns1:p>
        </ns0:txBody>
      </ns0:sp>
      <ns0:sp>
        <ns0:nvSpPr>
          <ns0:cNvPr id="6" name="">
            <ns1:extLst>
              <ns1:ext uri="{FF2B5EF4-FFF2-40B4-BE49-F238E27FC236}">
                <ns2:creationId id="{8FEDEEC1-B277-44C4-866A-E8233B308906}"/>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62DDCED7-A232-4E13-8402-061FA5B7910F}"/>
              </ns1:ext>
            </ns1:extLst>
          </ns0:cNvPr>
          <ns0:cNvSpPr>
            <ns1:spLocks noGrp="1"/>
          </ns0:cNvSpPr>
          <ns0:nvPr/>
        </ns0:nvSpPr>
        <ns0:spPr>
          <ns1:xfrm>
            <ns1:off x="457200" y="1847850"/>
            <ns1:ext cx="11277600" cy="2085975"/>
          </ns1:xfrm>
          <ns1:prstGeom prst="roundRect">
            <ns1:avLst>
              <ns1:gd name="adj" fmla="val 3653"/>
            </ns1:avLst>
          </ns1:prstGeom>
          <ns1:solidFill>
            <ns1:srgbClr val="1B3B56"/>
          </ns1:solidFill>
          <ns1:ln w="0">
            <ns1:noFill/>
          </ns1:ln>
        </ns0:spPr>
        <ns0:txBody>
          <ns1:bodyPr/>
          <ns1:p/>
        </ns0:txBody>
      </ns0:sp>
      <ns0:sp>
        <ns0:nvSpPr>
          <ns0:cNvPr id="8" name="">
            <ns1:extLst>
              <ns1:ext uri="{FF2B5EF4-FFF2-40B4-BE49-F238E27FC236}">
                <ns2:creationId id="{D91972EB-7B03-4DE8-B57A-2B58E94B9696}"/>
              </ns1:ext>
            </ns1:extLst>
          </ns0:cNvPr>
          <ns0:cNvSpPr>
            <ns1:spLocks noGrp="1"/>
          </ns0:cNvSpPr>
          <ns0:nvPr/>
        </ns0:nvSpPr>
        <ns0:spPr>
          <ns1:xfrm>
            <ns1:off x="704850" y="2057400"/>
            <ns1:ext cx="10782300" cy="420529"/>
          </ns1:xfrm>
          <ns1:prstGeom prst="rect">
            <ns1:avLst/>
          </ns1:prstGeom>
          <ns1:noFill/>
          <ns1:ln w="0">
            <ns1:noFill/>
          </ns1:ln>
        </ns0:spPr>
        <ns0:txBody>
          <ns1:bodyPr>
            <ns1:noAutofit/>
          </ns1:bodyPr>
          <ns1:lstStyle/>
          <ns1:p>
            <ns1:pPr>
              <ns1:defRPr sz="2175">
                <ns1:solidFill>
                  <ns1:srgbClr val="87C9FF"/>
                </ns1:solidFill>
                <ns1:latin typeface="Paperlogy 6 SemiBold"/>
                <ns1:ea typeface="Paperlogy 6 SemiBold"/>
                <ns1:cs typeface="Paperlogy 6 SemiBold"/>
              </ns1:defRPr>
            </ns1:pPr>
            <ns1:r>
              <ns1:rPr sz="2175">
                <ns1:solidFill>
                  <ns1:srgbClr val="87C9FF"/>
                </ns1:solidFill>
                <ns1:latin typeface="Paperlogy 6 SemiBold"/>
                <ns1:ea typeface="Paperlogy 6 SemiBold"/>
                <ns1:cs typeface="Paperlogy 6 SemiBold"/>
              </ns1:rPr>
              <ns1:t>문제</ns1:t>
            </ns1:r>
          </ns1:p>
        </ns0:txBody>
      </ns0:sp>
      <ns0:sp>
        <ns0:nvSpPr>
          <ns0:cNvPr id="9" name="">
            <ns1:extLst>
              <ns1:ext uri="{FF2B5EF4-FFF2-40B4-BE49-F238E27FC236}">
                <ns2:creationId id="{E7296810-9844-4FF1-B68B-505701C31A25}"/>
              </ns1:ext>
            </ns1:extLst>
          </ns0:cNvPr>
          <ns0:cNvSpPr>
            <ns1:spLocks noGrp="1"/>
          </ns0:cNvSpPr>
          <ns0:nvPr/>
        </ns0:nvSpPr>
        <ns0:spPr>
          <ns1:xfrm>
            <ns1:off x="704850" y="2590800"/>
            <ns1:ext cx="10782300" cy="433388"/>
          </ns1:xfrm>
          <ns1:prstGeom prst="rect">
            <ns1:avLst/>
          </ns1:prstGeom>
          <ns1:noFill/>
          <ns1:ln w="0">
            <ns1:noFill/>
          </ns1:ln>
        </ns0:spPr>
        <ns0:txBody>
          <ns1:bodyPr>
            <ns1:noAutofit/>
          </ns1:bodyPr>
          <ns1:lstStyle/>
          <ns1:p>
            <ns1:pPr>
              <ns1:defRPr sz="2250">
                <ns1:solidFill>
                  <ns1:srgbClr val="FFFFFF"/>
                </ns1:solidFill>
                <ns1:latin typeface="Paperlogy 4 Regular"/>
                <ns1:ea typeface="Paperlogy 4 Regular"/>
                <ns1:cs typeface="Paperlogy 4 Regular"/>
              </ns1:defRPr>
            </ns1:pPr>
            <ns1:r>
              <ns1:rPr sz="2250">
                <ns1:solidFill>
                  <ns1:srgbClr val="FFFFFF"/>
                </ns1:solidFill>
                <ns1:latin typeface="Paperlogy 4 Regular"/>
                <ns1:ea typeface="Paperlogy 4 Regular"/>
                <ns1:cs typeface="Paperlogy 4 Regular"/>
              </ns1:rPr>
              <ns1:t>전기적 사고가 원인이면 화재손해도 모두 면책일까요?</ns1:t>
            </ns1:r>
          </ns1:p>
        </ns0:txBody>
      </ns0:sp>
      <ns0:sp>
        <ns0:nvSpPr>
          <ns0:cNvPr id="10" name="">
            <ns1:extLst>
              <ns1:ext uri="{FF2B5EF4-FFF2-40B4-BE49-F238E27FC236}">
                <ns2:creationId id="{64D80A64-A0D3-4373-9FDA-0D54ADE0DAC2}"/>
              </ns1:ext>
            </ns1:extLst>
          </ns0:cNvPr>
          <ns0:cNvSpPr>
            <ns1:spLocks noGrp="1"/>
          </ns0:cNvSpPr>
          <ns0:nvPr/>
        </ns0:nvSpPr>
        <ns0:spPr>
          <ns1:xfrm>
            <ns1:off x="457200" y="4381500"/>
            <ns1:ext cx="11277600" cy="1495425"/>
          </ns1:xfrm>
          <ns1:prstGeom prst="roundRect">
            <ns1:avLst>
              <ns1:gd name="adj" fmla="val 5096"/>
            </ns1:avLst>
          </ns1:prstGeom>
          <ns1:solidFill>
            <ns1:srgbClr val="DFF2ED"/>
          </ns1:solidFill>
          <ns1:ln w="0">
            <ns1:noFill/>
          </ns1:ln>
        </ns0:spPr>
        <ns0:txBody>
          <ns1:bodyPr/>
          <ns1:p/>
        </ns0:txBody>
      </ns0:sp>
      <ns0:sp>
        <ns0:nvSpPr>
          <ns0:cNvPr id="11" name="">
            <ns1:extLst>
              <ns1:ext uri="{FF2B5EF4-FFF2-40B4-BE49-F238E27FC236}">
                <ns2:creationId id="{43BAEB28-A2BA-420B-B9C8-C93D134C10E5}"/>
              </ns1:ext>
            </ns1:extLst>
          </ns0:cNvPr>
          <ns0:cNvSpPr>
            <ns1:spLocks noGrp="1"/>
          </ns0:cNvSpPr>
          <ns0:nvPr/>
        </ns0:nvSpPr>
        <ns0:spPr>
          <ns1:xfrm>
            <ns1:off x="704850" y="4591050"/>
            <ns1:ext cx="10782300" cy="420529"/>
          </ns1:xfrm>
          <ns1:prstGeom prst="rect">
            <ns1:avLst/>
          </ns1:prstGeom>
          <ns1:noFill/>
          <ns1:ln w="0">
            <ns1:noFill/>
          </ns1:ln>
        </ns0:spPr>
        <ns0:txBody>
          <ns1:bodyPr>
            <ns1:noAutofit/>
          </ns1:bodyPr>
          <ns1:lstStyle/>
          <ns1:p>
            <ns1:pPr>
              <ns1:defRPr sz="2175">
                <ns1:solidFill>
                  <ns1:srgbClr val="087F79"/>
                </ns1:solidFill>
                <ns1:latin typeface="Paperlogy 6 SemiBold"/>
                <ns1:ea typeface="Paperlogy 6 SemiBold"/>
                <ns1:cs typeface="Paperlogy 6 SemiBold"/>
              </ns1:defRPr>
            </ns1:pPr>
            <ns1:r>
              <ns1:rPr sz="2175">
                <ns1:solidFill>
                  <ns1:srgbClr val="087F79"/>
                </ns1:solidFill>
                <ns1:latin typeface="Paperlogy 6 SemiBold"/>
                <ns1:ea typeface="Paperlogy 6 SemiBold"/>
                <ns1:cs typeface="Paperlogy 6 SemiBold"/>
              </ns1:rPr>
              <ns1:t>정답</ns1:t>
            </ns1:r>
          </ns1:p>
        </ns0:txBody>
      </ns0:sp>
      <ns0:sp>
        <ns0:nvSpPr>
          <ns0:cNvPr id="12" name="">
            <ns1:extLst>
              <ns1:ext uri="{FF2B5EF4-FFF2-40B4-BE49-F238E27FC236}">
                <ns2:creationId id="{0E5AF393-6A5A-4905-8B58-C9D6066A1CFD}"/>
              </ns1:ext>
            </ns1:extLst>
          </ns0:cNvPr>
          <ns0:cNvSpPr>
            <ns1:spLocks noGrp="1"/>
          </ns0:cNvSpPr>
          <ns0:nvPr/>
        </ns0:nvSpPr>
        <ns0:spPr>
          <ns1:xfrm>
            <ns1:off x="704850" y="5124450"/>
            <ns1:ext cx="10782300" cy="433388"/>
          </ns1:xfrm>
          <ns1:prstGeom prst="rect">
            <ns1:avLst/>
          </ns1:prstGeom>
          <ns1:noFill/>
          <ns1:ln w="0">
            <ns1:noFill/>
          </ns1:ln>
        </ns0:spPr>
        <ns0:txBody>
          <ns1:bodyPr>
            <ns1:noAutofit/>
          </ns1:bodyPr>
          <ns1:lstStyle/>
          <ns1:p>
            <ns1:pPr>
              <ns1:defRPr sz="2250">
                <ns1:solidFill>
                  <ns1:srgbClr val="142F49"/>
                </ns1:solidFill>
                <ns1:latin typeface="Paperlogy 4 Regular"/>
                <ns1:ea typeface="Paperlogy 4 Regular"/>
                <ns1:cs typeface="Paperlogy 4 Regular"/>
              </ns1:defRPr>
            </ns1:pPr>
            <ns1:r>
              <ns1:rPr sz="2250">
                <ns1:solidFill>
                  <ns1:srgbClr val="142F49"/>
                </ns1:solidFill>
                <ns1:latin typeface="Paperlogy 4 Regular"/>
                <ns1:ea typeface="Paperlogy 4 Regular"/>
                <ns1:cs typeface="Paperlogy 4 Regular"/>
              </ns1:rPr>
              <ns1:t>아님 / 기기 자체 손해와 결과적 화재를 구분</ns1:t>
            </ns1:r>
          </ns1:p>
        </ns0:txBody>
      </ns0:sp>
      <ns0:sp>
        <ns0:nvSpPr>
          <ns0:cNvPr id="13" name="Rectangle 12"/>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4"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861529335"/>
      </ns0:ext>
    </ns0:extLst>
  </ns0:cSld>
</ns0:sld>
</file>

<file path=ppt/slides/slide29.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44F9700B-6112-4139-8817-5678DC5BA2E9}"/>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1강</ns1:t>
            </ns1:r>
          </ns1:p>
        </ns0:txBody>
      </ns0:sp>
      <ns0:sp>
        <ns0:nvSpPr>
          <ns0:cNvPr id="3" name="">
            <ns1:extLst>
              <ns1:ext uri="{FF2B5EF4-FFF2-40B4-BE49-F238E27FC236}">
                <ns2:creationId id="{E97F12D5-8177-4A2D-9E0B-0D54EEC65BFD}"/>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29 / 29</ns1:t>
            </ns1:r>
          </ns1:p>
        </ns0:txBody>
      </ns0:sp>
      <ns0:sp>
        <ns0:nvSpPr>
          <ns0:cNvPr id="4" name="">
            <ns1:extLst>
              <ns1:ext uri="{FF2B5EF4-FFF2-40B4-BE49-F238E27FC236}">
                <ns2:creationId id="{5C5F222C-F041-46A1-87B5-C4A63A922372}"/>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4" name=""/>
          <ns0:cNvPicPr>
            <ns1:picLocks noChangeAspect="1"/>
          </ns0:cNvPicPr>
          <ns0:nvPr/>
        </ns0:nvPicPr>
        <ns0:blipFill>
          <ns1:blip ns3:embed="R4d896a4aafc047c3"/>
          <ns1:srcRect l="0" t="9532" r="0" b="9532"/>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343A21F4-69C6-42F2-AC8E-E6F7627355CD}"/>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1강 핵심 정리</ns1:t>
            </ns1:r>
          </ns1:p>
        </ns0:txBody>
      </ns0:sp>
      <ns0:sp>
        <ns0:nvSpPr>
          <ns0:cNvPr id="7" name="">
            <ns1:extLst>
              <ns1:ext uri="{FF2B5EF4-FFF2-40B4-BE49-F238E27FC236}">
                <ns2:creationId id="{06B9A866-4A15-461B-948A-DC37A0513661}"/>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E64F9743-11E7-4680-9398-C88F65CE7389}"/>
              </ns1:ext>
            </ns1:extLst>
          </ns0:cNvPr>
          <ns0:cNvSpPr>
            <ns1:spLocks noGrp="1"/>
          </ns0:cNvSpPr>
          <ns0:nvPr/>
        </ns0:nvSpPr>
        <ns0:spPr>
          <ns1:xfrm>
            <ns1:off x="457200" y="1819275"/>
            <ns1:ext cx="6829425" cy="1285875"/>
          </ns1:xfrm>
          <ns1:prstGeom prst="roundRect">
            <ns1:avLst>
              <ns1:gd name="adj" fmla="val 5926"/>
            </ns1:avLst>
          </ns1:prstGeom>
          <ns1:solidFill>
            <ns1:srgbClr val="FFFFFF"/>
          </ns1:solidFill>
          <ns1:ln w="0">
            <ns1:noFill/>
          </ns1:ln>
        </ns0:spPr>
        <ns0:txBody>
          <ns1:bodyPr/>
          <ns1:p/>
        </ns0:txBody>
      </ns0:sp>
      <ns0:sp>
        <ns0:nvSpPr>
          <ns0:cNvPr id="9" name="">
            <ns1:extLst>
              <ns1:ext uri="{FF2B5EF4-FFF2-40B4-BE49-F238E27FC236}">
                <ns2:creationId id="{A46ECE56-410A-4B2B-9192-396D9F804B9E}"/>
              </ns1:ext>
            </ns1:extLst>
          </ns0:cNvPr>
          <ns0:cNvSpPr>
            <ns1:spLocks noGrp="1"/>
          </ns0:cNvSpPr>
          <ns0:nvPr/>
        </ns0:nvSpPr>
        <ns0:spPr>
          <ns1:xfrm>
            <ns1:off x="457200" y="1819275"/>
            <ns1:ext cx="47625" cy="1285875"/>
          </ns1:xfrm>
          <ns1:prstGeom prst="roundRect">
            <ns1:avLst>
              <ns1:gd name="adj" fmla="val 50000"/>
            </ns1:avLst>
          </ns1:prstGeom>
          <ns1:solidFill>
            <ns1:srgbClr val="087F79"/>
          </ns1:solidFill>
          <ns1:ln w="0">
            <ns1:noFill/>
          </ns1:ln>
        </ns0:spPr>
        <ns0:txBody>
          <ns1:bodyPr/>
          <ns1:p/>
        </ns0:txBody>
      </ns0:sp>
      <ns0:sp>
        <ns0:nvSpPr>
          <ns0:cNvPr id="10" name="">
            <ns1:extLst>
              <ns1:ext uri="{FF2B5EF4-FFF2-40B4-BE49-F238E27FC236}">
                <ns2:creationId id="{2360311D-0F1C-4268-A293-622FD0F370F0}"/>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무엇의 손해인가</ns1:t>
            </ns1:r>
          </ns1:p>
        </ns0:txBody>
      </ns0:sp>
      <ns0:sp>
        <ns0:nvSpPr>
          <ns0:cNvPr id="11" name="">
            <ns1:extLst>
              <ns1:ext uri="{FF2B5EF4-FFF2-40B4-BE49-F238E27FC236}">
                <ns2:creationId id="{B2CDF8E0-ECAB-472A-A4D9-3DAFDBBBE27D}"/>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자기 재산과 타인에 대한 배상책임 구분</ns1:t>
            </ns1:r>
          </ns1:p>
        </ns0:txBody>
      </ns0:sp>
      <ns0:sp>
        <ns0:nvSpPr>
          <ns0:cNvPr id="12" name="">
            <ns1:extLst>
              <ns1:ext uri="{FF2B5EF4-FFF2-40B4-BE49-F238E27FC236}">
                <ns2:creationId id="{95A97881-97D9-463F-A029-3275287FDFD9}"/>
              </ns1:ext>
            </ns1:extLst>
          </ns0:cNvPr>
          <ns0:cNvSpPr>
            <ns1:spLocks noGrp="1"/>
          </ns0:cNvSpPr>
          <ns0:nvPr/>
        </ns0:nvSpPr>
        <ns0:spPr>
          <ns1:xfrm>
            <ns1:off x="457200" y="3276600"/>
            <ns1:ext cx="6829425" cy="1285875"/>
          </ns1:xfrm>
          <ns1:prstGeom prst="roundRect">
            <ns1:avLst>
              <ns1:gd name="adj" fmla="val 5926"/>
            </ns1:avLst>
          </ns1:prstGeom>
          <ns1:solidFill>
            <ns1:srgbClr val="FFFFFF"/>
          </ns1:solidFill>
          <ns1:ln w="0">
            <ns1:noFill/>
          </ns1:ln>
        </ns0:spPr>
        <ns0:txBody>
          <ns1:bodyPr/>
          <ns1:p/>
        </ns0:txBody>
      </ns0:sp>
      <ns0:sp>
        <ns0:nvSpPr>
          <ns0:cNvPr id="13" name="">
            <ns1:extLst>
              <ns1:ext uri="{FF2B5EF4-FFF2-40B4-BE49-F238E27FC236}">
                <ns2:creationId id="{7BA3612D-08C5-453E-B1E4-3D747523CF32}"/>
              </ns1:ext>
            </ns1:extLst>
          </ns0:cNvPr>
          <ns0:cNvSpPr>
            <ns1:spLocks noGrp="1"/>
          </ns0:cNvSpPr>
          <ns0:nvPr/>
        </ns0:nvSpPr>
        <ns0:spPr>
          <ns1:xfrm>
            <ns1:off x="457200" y="3276600"/>
            <ns1:ext cx="47625" cy="1285875"/>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2B229449-18F3-47C7-A465-2FA9556370CB}"/>
              </ns1:ext>
            </ns1:extLst>
          </ns0:cNvPr>
          <ns0:cNvSpPr>
            <ns1:spLocks noGrp="1"/>
          </ns0:cNvSpPr>
          <ns0:nvPr/>
        </ns0:nvSpPr>
        <ns0:spPr>
          <ns1:xfrm>
            <ns1:off x="704850" y="3476625"/>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어떻게 계산하나</ns1:t>
            </ns1:r>
          </ns1:p>
        </ns0:txBody>
      </ns0:sp>
      <ns0:sp>
        <ns0:nvSpPr>
          <ns0:cNvPr id="15" name="">
            <ns1:extLst>
              <ns1:ext uri="{FF2B5EF4-FFF2-40B4-BE49-F238E27FC236}">
                <ns2:creationId id="{B0125146-8877-48AA-968E-76BD5D55E33B}"/>
              </ns1:ext>
            </ns1:extLst>
          </ns0:cNvPr>
          <ns0:cNvSpPr>
            <ns1:spLocks noGrp="1"/>
          </ns0:cNvSpPr>
          <ns0:nvPr/>
        </ns0:nvSpPr>
        <ns0:spPr>
          <ns1:xfrm>
            <ns1:off x="704850" y="4038600"/>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가액·가입금액·손해액·비용 한도 확인</ns1:t>
            </ns1:r>
          </ns1:p>
        </ns0:txBody>
      </ns0:sp>
      <ns0:sp>
        <ns0:nvSpPr>
          <ns0:cNvPr id="16" name="">
            <ns1:extLst>
              <ns1:ext uri="{FF2B5EF4-FFF2-40B4-BE49-F238E27FC236}">
                <ns2:creationId id="{2B29E90D-0056-4104-B14E-01CDF4AFD2A9}"/>
              </ns1:ext>
            </ns1:extLst>
          </ns0:cNvPr>
          <ns0:cNvSpPr>
            <ns1:spLocks noGrp="1"/>
          </ns0:cNvSpPr>
          <ns0:nvPr/>
        </ns0:nvSpPr>
        <ns0:spPr>
          <ns1:xfrm>
            <ns1:off x="457200" y="4733925"/>
            <ns1:ext cx="6829425" cy="1285875"/>
          </ns1:xfrm>
          <ns1:prstGeom prst="roundRect">
            <ns1:avLst>
              <ns1:gd name="adj" fmla="val 5926"/>
            </ns1:avLst>
          </ns1:prstGeom>
          <ns1:solidFill>
            <ns1:srgbClr val="FFFFFF"/>
          </ns1:solidFill>
          <ns1:ln w="0">
            <ns1:noFill/>
          </ns1:ln>
        </ns0:spPr>
        <ns0:txBody>
          <ns1:bodyPr/>
          <ns1:p/>
        </ns0:txBody>
      </ns0:sp>
      <ns0:sp>
        <ns0:nvSpPr>
          <ns0:cNvPr id="17" name="">
            <ns1:extLst>
              <ns1:ext uri="{FF2B5EF4-FFF2-40B4-BE49-F238E27FC236}">
                <ns2:creationId id="{7E44EEE2-8074-40D0-8B31-52C9BD55C840}"/>
              </ns1:ext>
            </ns1:extLst>
          </ns0:cNvPr>
          <ns0:cNvSpPr>
            <ns1:spLocks noGrp="1"/>
          </ns0:cNvSpPr>
          <ns0:nvPr/>
        </ns0:nvSpPr>
        <ns0:spPr>
          <ns1:xfrm>
            <ns1:off x="457200" y="4733925"/>
            <ns1:ext cx="47625" cy="1285875"/>
          </ns1:xfrm>
          <ns1:prstGeom prst="roundRect">
            <ns1:avLst>
              <ns1:gd name="adj" fmla="val 50000"/>
            </ns1:avLst>
          </ns1:prstGeom>
          <ns1:solidFill>
            <ns1:srgbClr val="087F79"/>
          </ns1:solidFill>
          <ns1:ln w="0">
            <ns1:noFill/>
          </ns1:ln>
        </ns0:spPr>
        <ns0:txBody>
          <ns1:bodyPr/>
          <ns1:p/>
        </ns0:txBody>
      </ns0:sp>
      <ns0:sp>
        <ns0:nvSpPr>
          <ns0:cNvPr id="18" name="">
            <ns1:extLst>
              <ns1:ext uri="{FF2B5EF4-FFF2-40B4-BE49-F238E27FC236}">
                <ns2:creationId id="{715E5528-F1F2-4A62-A939-B285A86BB442}"/>
              </ns1:ext>
            </ns1:extLst>
          </ns0:cNvPr>
          <ns0:cNvSpPr>
            <ns1:spLocks noGrp="1"/>
          </ns0:cNvSpPr>
          <ns0:nvPr/>
        </ns0:nvSpPr>
        <ns0:spPr>
          <ns1:xfrm>
            <ns1:off x="704850" y="49339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어떤 조건인가</ns1:t>
            </ns1:r>
          </ns1:p>
        </ns0:txBody>
      </ns0:sp>
      <ns0:sp>
        <ns0:nvSpPr>
          <ns0:cNvPr id="19" name="">
            <ns1:extLst>
              <ns1:ext uri="{FF2B5EF4-FFF2-40B4-BE49-F238E27FC236}">
                <ns2:creationId id="{51A60FA1-5477-4C05-8699-762D8EEA9501}"/>
              </ns1:ext>
            </ns1:extLst>
          </ns0:cNvPr>
          <ns0:cNvSpPr>
            <ns1:spLocks noGrp="1"/>
          </ns0:cNvSpPr>
          <ns0:nvPr/>
        </ns0:nvSpPr>
        <ns0:spPr>
          <ns1:xfrm>
            <ns1:off x="704850" y="54959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기본약관·특약·기간·면책 단서 확인</ns1:t>
            </ns1:r>
          </ns1:p>
        </ns0:txBody>
      </ns0:sp>
      <ns0:sp>
        <ns0:nvSpPr>
          <ns0:cNvPr id="25" name="Rectangle 2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481473541"/>
      </ns0:ext>
    </ns0:extLst>
  </ns0:cSld>
</ns0: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2026-10-06T08:42:06.7640000Z</dcterms:created>
  <dcterms:modified xsi:type="dcterms:W3CDTF">2026-10-06T08:42:06.7640000Z</dcterms:modified>
</coreProperties>
</file>