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c959696923b74da4" Type="http://schemas.openxmlformats.org/officeDocument/2006/relationships/extended-properties" Target="docProps/app.xml"/><Relationship Id="Rd6b8fbb74e244e12" Type="http://schemas.openxmlformats.org/officeDocument/2006/relationships/officeDocument" Target="ppt/presentation.xml"/><Relationship Id="Rfa03529b168c4b03"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98453a77cdec47e5"/>
  </p:sldMasterIdLst>
  <p:notesMasterIdLst>
    <p:notesMasterId xmlns:r="http://schemas.openxmlformats.org/officeDocument/2006/relationships" r:id="Rf9c9544741744e49"/>
  </p:notesMasterIdLst>
  <p:sldIdLst>
    <p:sldId xmlns:r="http://schemas.openxmlformats.org/officeDocument/2006/relationships" id="256" r:id="R1b63070bb47d429e"/>
    <p:sldId xmlns:r="http://schemas.openxmlformats.org/officeDocument/2006/relationships" id="257" r:id="Rbfea6d358e854367"/>
    <p:sldId xmlns:r="http://schemas.openxmlformats.org/officeDocument/2006/relationships" id="258" r:id="R4bd54d838af74f68"/>
    <p:sldId xmlns:r="http://schemas.openxmlformats.org/officeDocument/2006/relationships" id="259" r:id="R544b799f9c9e4678"/>
    <p:sldId xmlns:r="http://schemas.openxmlformats.org/officeDocument/2006/relationships" id="260" r:id="Rc03be1b2bce141f7"/>
    <p:sldId xmlns:r="http://schemas.openxmlformats.org/officeDocument/2006/relationships" id="261" r:id="R03992a2bac744867"/>
    <p:sldId xmlns:r="http://schemas.openxmlformats.org/officeDocument/2006/relationships" id="262" r:id="R71904de108e24aff"/>
    <p:sldId xmlns:r="http://schemas.openxmlformats.org/officeDocument/2006/relationships" id="263" r:id="R3b8ee9aeadba4bca"/>
    <p:sldId xmlns:r="http://schemas.openxmlformats.org/officeDocument/2006/relationships" id="264" r:id="Rad658b8bc46d4e1e"/>
    <p:sldId xmlns:r="http://schemas.openxmlformats.org/officeDocument/2006/relationships" id="265" r:id="Raafcf841ee8d40b9"/>
    <p:sldId xmlns:r="http://schemas.openxmlformats.org/officeDocument/2006/relationships" id="266" r:id="R8cffe17057914df9"/>
    <p:sldId xmlns:r="http://schemas.openxmlformats.org/officeDocument/2006/relationships" id="267" r:id="R08daa4e5e5bf45a4"/>
    <p:sldId xmlns:r="http://schemas.openxmlformats.org/officeDocument/2006/relationships" id="268" r:id="Rb15e8041b61d499b"/>
    <p:sldId xmlns:r="http://schemas.openxmlformats.org/officeDocument/2006/relationships" id="269" r:id="Rb307ef4cf42b46ef"/>
    <p:sldId xmlns:r="http://schemas.openxmlformats.org/officeDocument/2006/relationships" id="270" r:id="R7a76ad597d1a4e8b"/>
    <p:sldId xmlns:r="http://schemas.openxmlformats.org/officeDocument/2006/relationships" id="271" r:id="Re2836180fbd34189"/>
    <p:sldId xmlns:r="http://schemas.openxmlformats.org/officeDocument/2006/relationships" id="272" r:id="R34827ebc0f0b47be"/>
    <p:sldId xmlns:r="http://schemas.openxmlformats.org/officeDocument/2006/relationships" id="273" r:id="R0e973e4c38be4ca6"/>
    <p:sldId xmlns:r="http://schemas.openxmlformats.org/officeDocument/2006/relationships" id="274" r:id="R20a1f53e45134e15"/>
    <p:sldId xmlns:r="http://schemas.openxmlformats.org/officeDocument/2006/relationships" id="275" r:id="Re44e2a5d750e446a"/>
    <p:sldId xmlns:r="http://schemas.openxmlformats.org/officeDocument/2006/relationships" id="276" r:id="R8eb1ae5ec2e14a66"/>
    <p:sldId xmlns:r="http://schemas.openxmlformats.org/officeDocument/2006/relationships" id="277" r:id="R98b7068000ff4b93"/>
    <p:sldId xmlns:r="http://schemas.openxmlformats.org/officeDocument/2006/relationships" id="278" r:id="Rea2b9dd9d0f54211"/>
    <p:sldId xmlns:r="http://schemas.openxmlformats.org/officeDocument/2006/relationships" id="279" r:id="R0927ba342ede40bc"/>
    <p:sldId xmlns:r="http://schemas.openxmlformats.org/officeDocument/2006/relationships" id="280" r:id="Ra2da41da25b74c57"/>
    <p:sldId xmlns:r="http://schemas.openxmlformats.org/officeDocument/2006/relationships" id="281" r:id="R60987bf4fac94563"/>
    <p:sldId xmlns:r="http://schemas.openxmlformats.org/officeDocument/2006/relationships" id="282" r:id="Rb6ed298cdead4f00"/>
    <p:sldId xmlns:r="http://schemas.openxmlformats.org/officeDocument/2006/relationships" id="283" r:id="R2bc7785f0a4441fe"/>
    <p:sldId xmlns:r="http://schemas.openxmlformats.org/officeDocument/2006/relationships" id="284" r:id="Rf682e3f0b5494e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3992a2bac744867" Type="http://schemas.openxmlformats.org/officeDocument/2006/relationships/slide" Target="slides/slide6.xml"/><Relationship Id="R08daa4e5e5bf45a4" Type="http://schemas.openxmlformats.org/officeDocument/2006/relationships/slide" Target="slides/slide12.xml"/><Relationship Id="R0927ba342ede40bc" Type="http://schemas.openxmlformats.org/officeDocument/2006/relationships/slide" Target="slides/slide24.xml"/><Relationship Id="R0e973e4c38be4ca6" Type="http://schemas.openxmlformats.org/officeDocument/2006/relationships/slide" Target="slides/slide18.xml"/><Relationship Id="R0e977800497c4895" Type="http://schemas.openxmlformats.org/officeDocument/2006/relationships/tableStyles" Target="tableStyles.xml"/><Relationship Id="R0ee607c0dba44026" Type="http://schemas.openxmlformats.org/officeDocument/2006/relationships/presProps" Target="presProps.xml"/><Relationship Id="R1b63070bb47d429e" Type="http://schemas.openxmlformats.org/officeDocument/2006/relationships/slide" Target="slides/slide1.xml"/><Relationship Id="R20a1f53e45134e15" Type="http://schemas.openxmlformats.org/officeDocument/2006/relationships/slide" Target="slides/slide19.xml"/><Relationship Id="R2bc7785f0a4441fe" Type="http://schemas.openxmlformats.org/officeDocument/2006/relationships/slide" Target="slides/slide28.xml"/><Relationship Id="R34827ebc0f0b47be" Type="http://schemas.openxmlformats.org/officeDocument/2006/relationships/slide" Target="slides/slide17.xml"/><Relationship Id="R3b8ee9aeadba4bca" Type="http://schemas.openxmlformats.org/officeDocument/2006/relationships/slide" Target="slides/slide8.xml"/><Relationship Id="R4bd54d838af74f68" Type="http://schemas.openxmlformats.org/officeDocument/2006/relationships/slide" Target="slides/slide3.xml"/><Relationship Id="R544b799f9c9e4678" Type="http://schemas.openxmlformats.org/officeDocument/2006/relationships/slide" Target="slides/slide4.xml"/><Relationship Id="R60987bf4fac94563" Type="http://schemas.openxmlformats.org/officeDocument/2006/relationships/slide" Target="slides/slide26.xml"/><Relationship Id="R71904de108e24aff" Type="http://schemas.openxmlformats.org/officeDocument/2006/relationships/slide" Target="slides/slide7.xml"/><Relationship Id="R7a76ad597d1a4e8b" Type="http://schemas.openxmlformats.org/officeDocument/2006/relationships/slide" Target="slides/slide15.xml"/><Relationship Id="R7f016df4562b4f99" Type="http://schemas.openxmlformats.org/officeDocument/2006/relationships/theme" Target="theme/theme1.xml"/><Relationship Id="R8cffe17057914df9" Type="http://schemas.openxmlformats.org/officeDocument/2006/relationships/slide" Target="slides/slide11.xml"/><Relationship Id="R8eb1ae5ec2e14a66" Type="http://schemas.openxmlformats.org/officeDocument/2006/relationships/slide" Target="slides/slide21.xml"/><Relationship Id="R98453a77cdec47e5" Type="http://schemas.openxmlformats.org/officeDocument/2006/relationships/slideMaster" Target="slideMasters/slideMaster1.xml"/><Relationship Id="R98b7068000ff4b93" Type="http://schemas.openxmlformats.org/officeDocument/2006/relationships/slide" Target="slides/slide22.xml"/><Relationship Id="Ra2da41da25b74c57" Type="http://schemas.openxmlformats.org/officeDocument/2006/relationships/slide" Target="slides/slide25.xml"/><Relationship Id="Raafcf841ee8d40b9" Type="http://schemas.openxmlformats.org/officeDocument/2006/relationships/slide" Target="slides/slide10.xml"/><Relationship Id="Rad658b8bc46d4e1e" Type="http://schemas.openxmlformats.org/officeDocument/2006/relationships/slide" Target="slides/slide9.xml"/><Relationship Id="Rb15e8041b61d499b" Type="http://schemas.openxmlformats.org/officeDocument/2006/relationships/slide" Target="slides/slide13.xml"/><Relationship Id="Rb307ef4cf42b46ef" Type="http://schemas.openxmlformats.org/officeDocument/2006/relationships/slide" Target="slides/slide14.xml"/><Relationship Id="Rb6ed298cdead4f00" Type="http://schemas.openxmlformats.org/officeDocument/2006/relationships/slide" Target="slides/slide27.xml"/><Relationship Id="Rbfea6d358e854367" Type="http://schemas.openxmlformats.org/officeDocument/2006/relationships/slide" Target="slides/slide2.xml"/><Relationship Id="Rc03be1b2bce141f7" Type="http://schemas.openxmlformats.org/officeDocument/2006/relationships/slide" Target="slides/slide5.xml"/><Relationship Id="Re2836180fbd34189" Type="http://schemas.openxmlformats.org/officeDocument/2006/relationships/slide" Target="slides/slide16.xml"/><Relationship Id="Re44e2a5d750e446a" Type="http://schemas.openxmlformats.org/officeDocument/2006/relationships/slide" Target="slides/slide20.xml"/><Relationship Id="Rea2b9dd9d0f54211" Type="http://schemas.openxmlformats.org/officeDocument/2006/relationships/slide" Target="slides/slide23.xml"/><Relationship Id="Rf682e3f0b5494e1d" Type="http://schemas.openxmlformats.org/officeDocument/2006/relationships/slide" Target="slides/slide29.xml"/><Relationship Id="Rf9c9544741744e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11b0d69426644ad2"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53944c66c3854aef" Type="http://schemas.openxmlformats.org/officeDocument/2006/relationships/slide" Target="../slides/slide1.xml"/><Relationship Id="Rc205fd642f01448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682ecf654f724883" Type="http://schemas.openxmlformats.org/officeDocument/2006/relationships/notesMaster" Target="../notesMasters/notesMaster1.xml"/><Relationship Id="Rddf534bc1b9d4149"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003631de96314401" Type="http://schemas.openxmlformats.org/officeDocument/2006/relationships/slide" Target="../slides/slide3.xml"/><Relationship Id="R77260490a2f54ff9"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289144af7325471b" Type="http://schemas.openxmlformats.org/officeDocument/2006/relationships/slide" Target="../slides/slide4.xml"/><Relationship Id="R448790767cd44c5b"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a3d6ea5f10c04f36" Type="http://schemas.openxmlformats.org/officeDocument/2006/relationships/notesMaster" Target="../notesMasters/notesMaster1.xml"/><Relationship Id="Rae3b79e9c89749bd"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0fb32672a4b241f6" Type="http://schemas.openxmlformats.org/officeDocument/2006/relationships/notesMaster" Target="../notesMasters/notesMaster1.xml"/><Relationship Id="Rde42856186214f6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1ae90a07fdb348a5" Type="http://schemas.openxmlformats.org/officeDocument/2006/relationships/notesMaster" Target="../notesMasters/notesMaster1.xml"/><Relationship Id="R2e6f2e2753ce4d70"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313ac3b6cb264861" Type="http://schemas.openxmlformats.org/officeDocument/2006/relationships/notesMaster" Target="../notesMasters/notesMaster1.xml"/><Relationship Id="Rff247ef44f6f4dc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17605bc316b642f3" Type="http://schemas.openxmlformats.org/officeDocument/2006/relationships/slide" Target="../slides/slide9.xml"/><Relationship Id="Rf9017728bd67408d"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1c5b41fc07664bb0" Type="http://schemas.openxmlformats.org/officeDocument/2006/relationships/slide" Target="../slides/slide10.xml"/><Relationship Id="R54f0c2e8e57a4bb7"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200d32d836a44b30" Type="http://schemas.openxmlformats.org/officeDocument/2006/relationships/slide" Target="../slides/slide11.xml"/><Relationship Id="Ra00a314399a5490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0512b185882c4795" Type="http://schemas.openxmlformats.org/officeDocument/2006/relationships/slide" Target="../slides/slide12.xml"/><Relationship Id="R29fbeecc8e064b40"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0603ff159a2b4501" Type="http://schemas.openxmlformats.org/officeDocument/2006/relationships/slide" Target="../slides/slide13.xml"/><Relationship Id="R84770fd5cb5a4223"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17a6d5dc90a24b80" Type="http://schemas.openxmlformats.org/officeDocument/2006/relationships/notesMaster" Target="../notesMasters/notesMaster1.xml"/><Relationship Id="R1e93e06867d34239"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5c786414a17c43ac" Type="http://schemas.openxmlformats.org/officeDocument/2006/relationships/slide" Target="../slides/slide15.xml"/><Relationship Id="Rd3fdc25800274af9"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bbe19ed22e394f8e" Type="http://schemas.openxmlformats.org/officeDocument/2006/relationships/slide" Target="../slides/slide16.xml"/><Relationship Id="Rf8400ef895a142e8"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4cfb419501144e91" Type="http://schemas.openxmlformats.org/officeDocument/2006/relationships/slide" Target="../slides/slide17.xml"/><Relationship Id="R5b9c1b54370048a0"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01ed1ade6e5b40d3" Type="http://schemas.openxmlformats.org/officeDocument/2006/relationships/notesMaster" Target="../notesMasters/notesMaster1.xml"/><Relationship Id="R1962c702fab4413c"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34e0acc9be4a4916" Type="http://schemas.openxmlformats.org/officeDocument/2006/relationships/slide" Target="../slides/slide19.xml"/><Relationship Id="R5dc9c194a09344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6f57f1a7b09547e9" Type="http://schemas.openxmlformats.org/officeDocument/2006/relationships/notesMaster" Target="../notesMasters/notesMaster1.xml"/><Relationship Id="Rbe15224fb7c74db8"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5b9f080c93a04530" Type="http://schemas.openxmlformats.org/officeDocument/2006/relationships/notesMaster" Target="../notesMasters/notesMaster1.xml"/><Relationship Id="R6ca32bc59b4648c4"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165d09780f684962" Type="http://schemas.openxmlformats.org/officeDocument/2006/relationships/notesMaster" Target="../notesMasters/notesMaster1.xml"/><Relationship Id="Ref8fa783c10b4bfe"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e5f12ec15d8d47ba" Type="http://schemas.openxmlformats.org/officeDocument/2006/relationships/slide" Target="../slides/slide23.xml"/><Relationship Id="Re7f53bb2c31849e5"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76edf4d53e2442c3" Type="http://schemas.openxmlformats.org/officeDocument/2006/relationships/slide" Target="../slides/slide24.xml"/><Relationship Id="Ra958670d673e4ea0"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5e47299f541149b1" Type="http://schemas.openxmlformats.org/officeDocument/2006/relationships/slide" Target="../slides/slide25.xml"/><Relationship Id="Rfbf46bd405e04d78"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1427ec1795a34efd" Type="http://schemas.openxmlformats.org/officeDocument/2006/relationships/notesMaster" Target="../notesMasters/notesMaster1.xml"/><Relationship Id="Rc067d8b8902d44f3"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915e1f3560714e3f" Type="http://schemas.openxmlformats.org/officeDocument/2006/relationships/notesMaster" Target="../notesMasters/notesMaster1.xml"/><Relationship Id="Rabc38e1144ef4dd8"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0fe7d7a94cb745fe" Type="http://schemas.openxmlformats.org/officeDocument/2006/relationships/notesMaster" Target="../notesMasters/notesMaster1.xml"/><Relationship Id="R252de51636f34ae3"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00dd58918be44ff4" Type="http://schemas.openxmlformats.org/officeDocument/2006/relationships/slide" Target="../slides/slide29.xml"/><Relationship Id="Rf358daf1918c4248"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 네 번째 강의입니다. 보험을 설명할 때에는 믿을 만한 정보를 찾아 읽는 능력이 필요합니다. 먼저 보험회사의 경영정보와 상품정보를 어디에서 확인하는지 알아보고, 정기공시와 수시공시의 기간을 구분하겠습니다.</a:t>
            </a:r>
          </a:p>
          <a:p xmlns:a="http://schemas.openxmlformats.org/drawingml/2006/main">
            <a:r>
              <a:t/>
            </a:r>
          </a:p>
          <a:p xmlns:a="http://schemas.openxmlformats.org/drawingml/2006/main">
            <a:r>
              <a:t>이어서 보험료 세액공제와 연금, 저축성보험의 과세 구조를 살펴봅니다. 세금 문제는 금액 하나만 외우면 조건을 놓치기 쉽습니다. 누가 납입했는지, 어떤 상품인지, 언제 어떤 방식으로 받는지를 함께 보세요. 세율은 별도 언급이 없으면 지방소득세를 제외한 소득세 기준으로 설명합니다.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200–247쪽.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경영공시는 보험회사의 재무 상태와 경영 현황을 공개하는 제도입니다. 고객은 보험금을 지급할 회사의 상태를 살펴볼 수 있습니다. 상품의 보장내용이 좋다는 사실과 회사의 경영상태가 건전하다는 사실은 서로 다른 정보입니다.</a:t>
            </a:r>
          </a:p>
          <a:p xmlns:a="http://schemas.openxmlformats.org/drawingml/2006/main">
            <a:r>
              <a:t/>
            </a:r>
          </a:p>
          <a:p xmlns:a="http://schemas.openxmlformats.org/drawingml/2006/main">
            <a:r>
              <a:t>상품공시는 계약을 선택하는 데 필요한 약관과 상품요약서, 사업방법서 등의 정보를 제공합니다. 현재 판매 중인 상품뿐 아니라 판매가 종료된 상품도 확인할 수 있습니다. 가입 당시 조건을 확인할 때에는 상품명뿐 아니라 판매 시기와 약관 버전도 맞추어야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200–207쪽.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연차 경영공시는 회계연도가 끝난 뒤 삼 개월 이내에 실시하는 기준입니다. 공시를 언제 시작해야 하는지와 얼마나 오래 게시해야 하는지는 다른 질문입니다. 먼저 제출 시점 삼 개월을 기억하세요.</a:t>
            </a:r>
          </a:p>
          <a:p xmlns:a="http://schemas.openxmlformats.org/drawingml/2006/main">
            <a:r>
              <a:t/>
            </a:r>
          </a:p>
          <a:p xmlns:a="http://schemas.openxmlformats.org/drawingml/2006/main">
            <a:r>
              <a:t>분기 경영공시는 해당 분기 결산 후 이 개월 이내가 기준입니다. 연차 공시보다 기간이 짧습니다. 시험에서는 연차와 분기를 바꾸거나 삼 개월과 이 개월을 뒤집어 제시할 수 있습니다.</a:t>
            </a:r>
          </a:p>
          <a:p xmlns:a="http://schemas.openxmlformats.org/drawingml/2006/main">
            <a:r>
              <a:t/>
            </a:r>
          </a:p>
          <a:p xmlns:a="http://schemas.openxmlformats.org/drawingml/2006/main">
            <a:r>
              <a:t>중요한 경영 변동사항은 정기공시 때까지 기다리는 것이 아니라 수시공시 대상인지 확인하여 즉시 알립니다. 수시공시는 중요한 사건에 대응하는 정보라는 점에서 일정에 따라 반복하는 정기공시와 구별됩니다.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200–204쪽.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연차 공시와 수시 공시는 공시일부터 삼 년 동안 게시하는 기준입니다. 삼 개월 이내에 공시한다는 말과 삼 년간 게시한다는 말은 출발점과 역할이 모두 다릅니다. 공시 시점과 보존 기간을 나누어 정리하세요.</a:t>
            </a:r>
          </a:p>
          <a:p xmlns:a="http://schemas.openxmlformats.org/drawingml/2006/main">
            <a:r>
              <a:t/>
            </a:r>
          </a:p>
          <a:p xmlns:a="http://schemas.openxmlformats.org/drawingml/2006/main">
            <a:r>
              <a:t>분기 공시는 모든 분기가 다음 분기까지만 게시되는 구조가 아닙니다. 일 분기 공시는 반기 공시 때까지, 반기와 삼 분기 공시는 연차 공시 때까지 게시하는 기준입니다. 특히 반기 공시를 다음 분기까지만이라고 외우면 틀릴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200–204쪽.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보험협회의 비교공시는 상품을 일정한 기준에서 비교하도록 돕습니다. 보험료 숫자만 비교하기 전에 성별과 나이, 가입금액, 보험기간, 보장 범위가 같은지 확인해야 합니다. 조건이 다르면 싸고 비싸다는 판단도 달라집니다.</a:t>
            </a:r>
          </a:p>
          <a:p xmlns:a="http://schemas.openxmlformats.org/drawingml/2006/main">
            <a:r>
              <a:t/>
            </a:r>
          </a:p>
          <a:p xmlns:a="http://schemas.openxmlformats.org/drawingml/2006/main">
            <a:r>
              <a:t>불만이나 분쟁이 생기면 보험회사나 금융감독원, 한국소비자원 등 사안에 맞는 절차를 확인합니다. 기관별 업무 범위는 제도 개정에 따라 달라질 수 있습니다. 비교공시를 운영하는 기관과 민원을 해결하는 절차를 하나의 역할로 섞어 이해하지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205–208쪽.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소득세의 기본 분류에서 이자, 배당, 사업, 근로, 연금, 기타의 여섯 가지는 종합소득에 속합니다. 다만 각 소득 안에서도 조건에 따라 분리과세하는 항목이 있습니다. 종합소득에 속한다는 말이 모든 금액을 언제나 합산한다는 뜻은 아닙니다.</a:t>
            </a:r>
          </a:p>
          <a:p xmlns:a="http://schemas.openxmlformats.org/drawingml/2006/main">
            <a:r>
              <a:t/>
            </a:r>
          </a:p>
          <a:p xmlns:a="http://schemas.openxmlformats.org/drawingml/2006/main">
            <a:r>
              <a:t>퇴직소득은 장기간 근무한 결과로 한꺼번에 받는 성격 등을 고려하여 다른 종합소득과 구분해 과세합니다. 이런 구조를 분류과세라고 합니다. 분리과세와 분류과세는 표현이 비슷하지만 구분해야 합니다.</a:t>
            </a:r>
          </a:p>
          <a:p xmlns:a="http://schemas.openxmlformats.org/drawingml/2006/main">
            <a:r>
              <a:t/>
            </a:r>
          </a:p>
          <a:p xmlns:a="http://schemas.openxmlformats.org/drawingml/2006/main">
            <a:r>
              <a:t>양도소득도 별도로 분류하여 과세합니다. 이번 강의에서는 보험과 관련이 큰 이자, 연금, 기타, 사업소득에 집중합니다. 돈을 받았다는 사실만으로 소득 종류가 결정되는 것이 아니라 어떤 원인으로 받았는지를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209–218쪽.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이자소득과 배당소득의 원천징수 소득세율은 십사 퍼센트입니다. 비과세나 별도 특례가 적용되는 상품은 다른 기준을 확인해야 하므로 모든 금융소득에 예외 없이 적용한다고 말하지 않습니다.</a:t>
            </a:r>
          </a:p>
          <a:p xmlns:a="http://schemas.openxmlformats.org/drawingml/2006/main">
            <a:r>
              <a:t/>
            </a:r>
          </a:p>
          <a:p xmlns:a="http://schemas.openxmlformats.org/drawingml/2006/main">
            <a:r>
              <a:t>소득세의 십 퍼센트에 해당하는 지방소득세를 더하면 일반적으로 십오 점 사 퍼센트가 됩니다. 시험에서 소득세율을 묻는지 지방소득세 포함 세율을 묻는지 확인하세요. 십사와 십오 점 사를 같은 답으로 처리하면 안 됩니다.</a:t>
            </a:r>
          </a:p>
          <a:p xmlns:a="http://schemas.openxmlformats.org/drawingml/2006/main">
            <a:r>
              <a:t/>
            </a:r>
          </a:p>
          <a:p xmlns:a="http://schemas.openxmlformats.org/drawingml/2006/main">
            <a:r>
              <a:t>연간 이자와 배당의 합계가 이천만 원을 초과하면 금융소득 종합과세 대상 여부를 확인합니다. 처음 이천만 원은 영원히 계산에서 제외하고 초과분만 생각하면 된다는 뜻은 아닙니다. 실제 세액은 비교과세 등 계산 구조를 따릅니다.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209–214쪽.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저축성보험에서 받은 보험금이나 환급금이 납입보험료를 초과하면 그 차익의 과세 여부를 살펴봅니다. 과세 대상 보험차익은 일반적으로 이자소득과 연결됩니다. 수령액 전체가 곧바로 이익이라는 뜻은 아닙니다.</a:t>
            </a:r>
          </a:p>
          <a:p xmlns:a="http://schemas.openxmlformats.org/drawingml/2006/main">
            <a:r>
              <a:t/>
            </a:r>
          </a:p>
          <a:p xmlns:a="http://schemas.openxmlformats.org/drawingml/2006/main">
            <a:r>
              <a:t>사망이나 신체 상해 때문에 지급받는 보장보험금은 저축성보험의 차익과 성격이 다릅니다. 그렇다고 모든 세금이 언제나 없다는 의미도 아닙니다. 누가 보험료를 내고 누가 보험금을 받는지에 따라 상속세나 증여세 문제는 별도로 검토합니다.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213–217쪽.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근로소득이 있는 거주자가 기본공제 대상자를 피보험자로 하는 등 요건을 갖춘 일반 보장성보험료를 납입하면 연간 백만 원 한도에서 세액공제를 적용합니다. 납입한 보험료 전액을 무제한으로 공제하는 제도가 아닙니다.</a:t>
            </a:r>
          </a:p>
          <a:p xmlns:a="http://schemas.openxmlformats.org/drawingml/2006/main">
            <a:r>
              <a:t/>
            </a:r>
          </a:p>
          <a:p xmlns:a="http://schemas.openxmlformats.org/drawingml/2006/main">
            <a:r>
              <a:t>일반 보장성보험료 공제율은 십이 퍼센트입니다. 예를 들어 요건을 갖춘 보험료를 백오십만 원 냈더라도 한도 백만 원에 십이 퍼센트를 적용한 십이만 원이 소득세 공제액 계산의 기준이 됩니다. 실제 공제는 납부할 세액 등 다른 조건도 영향을 줍니다.</a:t>
            </a:r>
          </a:p>
          <a:p xmlns:a="http://schemas.openxmlformats.org/drawingml/2006/main">
            <a:r>
              <a:t/>
            </a:r>
          </a:p>
          <a:p xmlns:a="http://schemas.openxmlformats.org/drawingml/2006/main">
            <a:r>
              <a:t>장애인전용 보장성보험료는 별도의 연 백만 원 한도와 십오 퍼센트 공제율을 확인합니다. 일반 보험에 장애인이 가입했다는 사실만으로 언제나 장애인전용 요건을 충족하는 것은 아닙니다. 상품과 피보험자 조건을 함께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218–220쪽.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보험설계사의 수입은 일반적으로 사업소득입니다. 사업소득만 있는 사람이 보장성보험료를 냈다는 이유로 근로자에게 적용하는 보험료 세액공제를 그대로 받는 것은 아닙니다. 어떤 소득을 가진 사람에게 적용되는 공제인지 먼저 확인합니다.</a:t>
            </a:r>
          </a:p>
          <a:p xmlns:a="http://schemas.openxmlformats.org/drawingml/2006/main">
            <a:r>
              <a:t/>
            </a:r>
          </a:p>
          <a:p xmlns:a="http://schemas.openxmlformats.org/drawingml/2006/main">
            <a:r>
              <a:t>가족의 보험료를 냈다고 모두 공제되는 것도 아닙니다. 기본공제 대상자의 소득과 나이 등 해당 요건을 확인해야 합니다. 장애인 관련 예외처럼 조건이 달라지는 경우도 있습니다. 계약자 명의 하나만 보거나 가족관계 하나만 보고 결론을 내리지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218–220쪽.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연금저축은 연금계좌 세액공제 제도와 연결되는 상품입니다. 요건을 갖춘 납입액에 대해 지금 세액공제를 받고, 나중에 공제받은 원금과 운용수익 등을 인출할 때 과세 구조가 적용됩니다. 지금의 공제와 미래의 과세를 함께 설명해야 합니다.</a:t>
            </a:r>
          </a:p>
          <a:p xmlns:a="http://schemas.openxmlformats.org/drawingml/2006/main">
            <a:r>
              <a:t/>
            </a:r>
          </a:p>
          <a:p xmlns:a="http://schemas.openxmlformats.org/drawingml/2006/main">
            <a:r>
              <a:t>일반 연금보험은 이름에 연금이 들어가도 연금저축과 같은 세액공제 상품이 아닙니다. 저축성보험 보험차익의 비과세 요건을 충족하는지 등을 따로 확인합니다. 두 상품은 세제의 시점과 조건이 다르므로 이름이 비슷하다고 같은 방식으로 계산하지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220–227쪽.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연금저축계좌의 세액공제 대상 납입액 한도는 연 육백만 원입니다. 팔백만 원을 연금저축에 냈다고 팔백만 원 전부가 공제 대상이 되는 것은 아닙니다. 공제 한도와 계좌에 납입할 수 있는 전체 한도도 서로 다른 개념입니다.</a:t>
            </a:r>
          </a:p>
          <a:p xmlns:a="http://schemas.openxmlformats.org/drawingml/2006/main">
            <a:r>
              <a:t/>
            </a:r>
          </a:p>
          <a:p xmlns:a="http://schemas.openxmlformats.org/drawingml/2006/main">
            <a:r>
              <a:t>연금저축과 퇴직연금계좌의 본인 부담금을 합한 세액공제 한도는 연 구백만 원입니다. 연금저축 육백만 원과 아이알피 삼백만 원을 합하여 구백만 원을 적용하는 예를 생각하면 이해하기 쉽습니다.</a:t>
            </a:r>
          </a:p>
          <a:p xmlns:a="http://schemas.openxmlformats.org/drawingml/2006/main">
            <a:r>
              <a:t/>
            </a:r>
          </a:p>
          <a:p xmlns:a="http://schemas.openxmlformats.org/drawingml/2006/main">
            <a:r>
              <a:t>공제 대상은 본인이 부담하여 납입한 금액입니다. 회사가 부담한 퇴직연금 부담금까지 개인이 낸 돈처럼 다시 공제받는 구조가 아닙니다. 연금계좌 이체 등 별도 특례는 기본 한도와 구분하여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종합소득금액 사천오백만 원 이하인 경우 등에는 십오 퍼센트 공제율을 적용합니다. 근로소득만 있는 경우에는 총급여 오천오백만 원 이하라는 별도 기준을 확인합니다. 종합소득금액과 총급여는 계산 단계가 다른 용어입니다.</a:t>
            </a:r>
          </a:p>
          <a:p xmlns:a="http://schemas.openxmlformats.org/drawingml/2006/main">
            <a:r>
              <a:t/>
            </a:r>
          </a:p>
          <a:p xmlns:a="http://schemas.openxmlformats.org/drawingml/2006/main">
            <a:r>
              <a:t>그 밖의 경우 기본 공제율은 십이 퍼센트입니다. 지방소득세 효과를 포함하여 십육 점 오 또는 십삼 점 이 퍼센트로 안내하는 경우가 있으므로 표시 기준을 확인하세요. 세액공제 계산액이 언제나 같은 금액의 현금 환급으로 돌아온다고 단정할 수는 없습니다.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계산 예제입니다. 다른 조건을 충족한 설계사의 종합소득금액이 삼천만 원이고 연금저축에 팔백만 원을 냈습니다. 기본 세액공제액은 얼마일까요? 먼저 공제 대상 납입 한도를 정하고, 그다음 소득에 따른 공제율을 적용해 보세요.</a:t>
            </a:r>
          </a:p>
          <a:p xmlns:a="http://schemas.openxmlformats.org/drawingml/2006/main">
            <a:r>
              <a:t/>
            </a:r>
          </a:p>
          <a:p xmlns:a="http://schemas.openxmlformats.org/drawingml/2006/main">
            <a:r>
              <a:t>연금저축의 한도 육백만 원에 십오 퍼센트를 곱하면 구십만 원입니다. 지방소득세는 제외한 계산이며 실제 공제는 산출세액 등 조건을 따릅니다. 이 사람이 사업소득만 있다면 일반 보장성보험료 공제를 근로자와 똑같이 추가하는 것은 잘못입니다.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연금계좌에서 세법상 연금으로 인정받아 인출하려면 일반적으로 오십오 세 이후에 연금 수령을 개시해야 합니다. 상품이 연금이라는 이름을 가졌다고 언제 인출해도 같은 세율을 적용하는 것은 아닙니다.</a:t>
            </a:r>
          </a:p>
          <a:p xmlns:a="http://schemas.openxmlformats.org/drawingml/2006/main">
            <a:r>
              <a:t/>
            </a:r>
          </a:p>
          <a:p xmlns:a="http://schemas.openxmlformats.org/drawingml/2006/main">
            <a:r>
              <a:t>일반적으로 계좌 가입일부터 오 년이 지난 뒤 수령한다는 조건도 확인합니다. 이연퇴직소득이 있는 계좌 등에는 예외가 있으므로 모든 연금계좌에 오 년을 기계적으로 적용하지 않습니다. 나이 조건과 가입기간 조건을 따로 보세요.</a:t>
            </a:r>
          </a:p>
          <a:p xmlns:a="http://schemas.openxmlformats.org/drawingml/2006/main">
            <a:r>
              <a:t/>
            </a:r>
          </a:p>
          <a:p xmlns:a="http://schemas.openxmlformats.org/drawingml/2006/main">
            <a:r>
              <a:t>해당 연도의 연금수령 한도 안에서 인출하는지도 확인합니다. 나이와 가입기간을 충족했더라도 한꺼번에 많은 금액을 빼면 초과분의 과세 방식이 달라질 수 있습니다. 인출하는 돈의 재원이 무엇인지도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기본적인 연금수령 한도는 계좌 평가액을 숫자 열하나에서 연금수령 연차를 뺀 수로 나누고 백이십 퍼센트를 곱하는 구조입니다. 수령 연차가 십일 년 이상이면 이 한도를 적용하지 않는 기준을 확인합니다. 분모에 들어가는 연차가 계약자의 나이라는 뜻은 아닙니다.</a:t>
            </a:r>
          </a:p>
          <a:p xmlns:a="http://schemas.openxmlformats.org/drawingml/2006/main">
            <a:r>
              <a:t/>
            </a:r>
          </a:p>
          <a:p xmlns:a="http://schemas.openxmlformats.org/drawingml/2006/main">
            <a:r>
              <a:t>평가액이 일억 원이고 육 년차라고 가정하면 열하나에서 여섯을 빼면 다섯입니다. 일억 원을 이 다섯으로 나눕니다. 이천만 원에 백이십 퍼센트를 곱하면 이천사백만 원입니다. 실제 계좌의 평가 기준일과 연차 계산은 해당 제도의 세부 기준으로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세액공제받은 납입액과 운용수익 등에 해당하는 사적연금의 일반적인 원천징수 소득세율은 수령 당시 나이에 따라 달라집니다. 칠십 세 미만은 오 퍼센트입니다. 지방소득세를 포함하면 오 점 오 퍼센트가 됩니다.</a:t>
            </a:r>
          </a:p>
          <a:p xmlns:a="http://schemas.openxmlformats.org/drawingml/2006/main">
            <a:r>
              <a:t/>
            </a:r>
          </a:p>
          <a:p xmlns:a="http://schemas.openxmlformats.org/drawingml/2006/main">
            <a:r>
              <a:t>칠십 세 이상 팔십 세 미만은 사 퍼센트입니다. 나이가 많아졌다고 최초에 정한 세율을 영원히 쓰는 방식으로 이해하지 마세요. 수령할 때 적용하는 연령과 과세 대상 재원을 확인합니다.</a:t>
            </a:r>
          </a:p>
          <a:p xmlns:a="http://schemas.openxmlformats.org/drawingml/2006/main">
            <a:r>
              <a:t/>
            </a:r>
          </a:p>
          <a:p xmlns:a="http://schemas.openxmlformats.org/drawingml/2006/main">
            <a:r>
              <a:t>팔십 세 이상은 삼 퍼센트입니다. 또한 이천이십육 년부터 사망할 때까지 받으며 중도 해지할 수 없는 종신계약의 해당 원천징수 기준은 삼 퍼센트입니다. 과거 자료의 종신형 사 퍼센트를 그대로 외우지 마세요. 퇴직금을 재원으로 한 연금은 별도의 퇴직소득 과세 구조를 적용합니다.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과세 대상 사적연금의 연간 합계가 천오백만 원 이하인 경우에 적용하는 분리과세 기준을 확인합니다. 국민연금 등 모든 연금 수령액을 아무 구분 없이 더하는 기준은 아닙니다. 어떤 재원의 연금이 이 판단에 들어가는지 살펴보세요.</a:t>
            </a:r>
          </a:p>
          <a:p xmlns:a="http://schemas.openxmlformats.org/drawingml/2006/main">
            <a:r>
              <a:t/>
            </a:r>
          </a:p>
          <a:p xmlns:a="http://schemas.openxmlformats.org/drawingml/2006/main">
            <a:r>
              <a:t>대상 사적연금이 천오백만 원을 초과하면 종합과세와 십오 퍼센트 분리과세 중 선택하는 구조입니다. 지방소득세는 별도입니다. 기준을 조금 넘었다고 초과한 금액에만 무조건 같은 세율을 붙이는 것으로 단순화하지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세액공제받은 납입액과 운용수익을 일반적인 연금 외 방식으로 인출하면 기타소득세 십오 퍼센트가 적용되는 구조를 확인합니다. 지방소득세를 포함하면 십육 점 오 퍼센트입니다. 부득이한 사유 등에는 다른 기준이 있으므로 해지하면 무조건 전액에 같은 세율이라는 설명은 부정확합니다.</a:t>
            </a:r>
          </a:p>
          <a:p xmlns:a="http://schemas.openxmlformats.org/drawingml/2006/main">
            <a:r>
              <a:t/>
            </a:r>
          </a:p>
          <a:p xmlns:a="http://schemas.openxmlformats.org/drawingml/2006/main">
            <a:r>
              <a:t>세액공제를 받지 않은 납입 원금은 구분하여 처리합니다. 이미 공제 혜택을 받지 않은 돈까지 공제받은 돈과 동일하게 묶으면 안 됩니다. 이연퇴직소득도 별도 퇴직소득 과세 구조를 따릅니다. 세금은 인출액의 출처를 나누어 보아야 정확해집니다.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저축성보험의 보험차익 비과세는 여러 경로의 조건을 구분해야 합니다. 첫 번째는 최초 보험료 납입일부터 만기나 해지일까지 십 년 이상이고 일인당 보험료 합계가 일억 원 이하인 경우 등의 기준입니다. 단순히 십 년만 지나면 모든 계약이 비과세라는 뜻은 아닙니다.</a:t>
            </a:r>
          </a:p>
          <a:p xmlns:a="http://schemas.openxmlformats.org/drawingml/2006/main">
            <a:r>
              <a:t/>
            </a:r>
          </a:p>
          <a:p xmlns:a="http://schemas.openxmlformats.org/drawingml/2006/main">
            <a:r>
              <a:t>두 번째는 월적립식 요건입니다. 보험기간 십 년 이상, 납입기간 오 년 이상, 월 기본보험료의 일정성, 선납기간 제한과 일인당 월 보험료 합계 한도 등을 함께 봅니다. 어느 하나만 맞는다고 충분하지 않습니다.</a:t>
            </a:r>
          </a:p>
          <a:p xmlns:a="http://schemas.openxmlformats.org/drawingml/2006/main">
            <a:r>
              <a:t/>
            </a:r>
          </a:p>
          <a:p xmlns:a="http://schemas.openxmlformats.org/drawingml/2006/main">
            <a:r>
              <a:t>세 번째는 종신형 연금보험의 별도 요건입니다. 오십오 세 이후 사망할 때까지 연금으로 수령하는 구조와 계약 관계자, 해지 제한 등을 확인합니다. 앞의 보험료 한도형과 월적립식, 종신형을 한 규칙처럼 섞지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213–217쪽.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월적립식은 보험료를 오 년 이상 납입하는 조건을 확인합니다. 전체 계약을 십 년 이상 유지한다는 조건과 납입기간 오 년은 별개의 기준입니다. 오 년만 납입하고 바로 해지해도 비과세라고 해석하면 안 됩니다.</a:t>
            </a:r>
          </a:p>
          <a:p xmlns:a="http://schemas.openxmlformats.org/drawingml/2006/main">
            <a:r>
              <a:t/>
            </a:r>
          </a:p>
          <a:p xmlns:a="http://schemas.openxmlformats.org/drawingml/2006/main">
            <a:r>
              <a:t>월 보험료는 일인당 합계 백오십만 원 이하 기준을 봅니다. 한 회사에서만 백오십만 원 이하인지 보는 것이 아니라 해당되는 계약을 합산하는 구조입니다. 계약을 여러 개로 쪼개면 한도가 계속 늘어나는 것이 아닙니다.</a:t>
            </a:r>
          </a:p>
          <a:p xmlns:a="http://schemas.openxmlformats.org/drawingml/2006/main">
            <a:r>
              <a:t/>
            </a:r>
          </a:p>
          <a:p xmlns:a="http://schemas.openxmlformats.org/drawingml/2006/main">
            <a:r>
              <a:t>기본보험료 선납기간은 육 개월 이내라는 조건이 있습니다. 매월 기본보험료가 균등한지 등 세부 조건과 허용되는 변경 범위도 확인해야 합니다. 비과세 설명을 할 때에는 가입 시점의 법령과 실제 납입 이력을 함께 대조합니다.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213–217쪽.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종신형 연금보험의 비과세 경로는 계약자와 피보험자, 수익자가 동일하고 오십오 세 이후부터 사망할 때까지 연금으로 지급하는 등의 조건을 확인합니다. 연금이라는 이름이나 종신이라는 표현만으로 자동 적용되는 것은 아닙니다.</a:t>
            </a:r>
          </a:p>
          <a:p xmlns:a="http://schemas.openxmlformats.org/drawingml/2006/main">
            <a:r>
              <a:t/>
            </a:r>
          </a:p>
          <a:p xmlns:a="http://schemas.openxmlformats.org/drawingml/2006/main">
            <a:r>
              <a:t>연금 개시 후 계약을 해지할 수 없는 구조, 사망 시 적립금 소멸과 보증기간 관련 기준, 연간 연금액 한도 등 추가 요건이 있습니다. 일부 조건만 소개하고 비과세를 확정해서 안내하면 안 됩니다. 가입 시점별 적용 기준을 회사 자료로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213–217쪽.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상속의 첫 번째 순위는 자녀나 손자녀 같은 직계비속이고, 두 번째는 부모나 조부모 같은 직계존속입니다. 같은 순위 안에서도 가까운 촌수 등 법정 기준을 적용합니다. 모든 친족이 동시에 같은 몫을 받는 구조는 아닙니다.</a:t>
            </a:r>
          </a:p>
          <a:p xmlns:a="http://schemas.openxmlformats.org/drawingml/2006/main">
            <a:r>
              <a:t/>
            </a:r>
          </a:p>
          <a:p xmlns:a="http://schemas.openxmlformats.org/drawingml/2006/main">
            <a:r>
              <a:t>세 번째는 형제자매, 네 번째는 사 촌 이내 방계혈족입니다. 사 촌이라는 숫자만 보고 사촌 형제만 떠올리지 마세요. 사 촌 이내라는 범위와 방계라는 관계를 함께 이해해야 합니다.</a:t>
            </a:r>
          </a:p>
          <a:p xmlns:a="http://schemas.openxmlformats.org/drawingml/2006/main">
            <a:r>
              <a:t/>
            </a:r>
          </a:p>
          <a:p xmlns:a="http://schemas.openxmlformats.org/drawingml/2006/main">
            <a:r>
              <a:t>배우자는 일 순위나 이 순위 상속인과 함께 상속하며, 이들이 없으면 단독상속인이 됩니다. 공동상속할 때 배우자의 법정상속분은 해당 공동상속인의 몫에 오 할을 가산합니다. 예를 들어 배우자와 자녀 둘이라면 일 점 오 대 일 대 일의 비율을 생각할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228–235쪽.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보험금의 세금을 판단할 때에는 계약서상 이름뿐 아니라 실제 보험료를 누가 부담했는지가 중요합니다. 피상속인이 부담한 보험료와 사망보험금의 관계에 따라 상속재산으로 보는 규정을 확인합니다. 수익자가 정해져 있다는 사실만으로 상속세와 무관하다고 말할 수는 없습니다.</a:t>
            </a:r>
          </a:p>
          <a:p xmlns:a="http://schemas.openxmlformats.org/drawingml/2006/main">
            <a:r>
              <a:t/>
            </a:r>
          </a:p>
          <a:p xmlns:a="http://schemas.openxmlformats.org/drawingml/2006/main">
            <a:r>
              <a:t>보험료를 부담한 사람과 보험금을 받는 사람이 다르면 증여세 문제도 살펴봅니다. 보험금이라는 이름 자체가 모든 세금을 없애 주는 것은 아닙니다. 상속세와 증여세는 관계자와 납입 재원, 지급 원인으로 판단하는 구조를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228–237쪽.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금융재산 상속공제는 금융재산에서 금융채무를 차감한 순금융재산 가액을 기준으로 봅니다. 그 금액이 이천만 원 이하이면 전액을 공제하는 구조입니다. 보험금 총액만으로 바로 계산하면 금융채무 등을 놓칠 수 있습니다.</a:t>
            </a:r>
          </a:p>
          <a:p xmlns:a="http://schemas.openxmlformats.org/drawingml/2006/main">
            <a:r>
              <a:t/>
            </a:r>
          </a:p>
          <a:p xmlns:a="http://schemas.openxmlformats.org/drawingml/2006/main">
            <a:r>
              <a:t>순금융재산이 이천만 원을 초과하고 일억 원 이하이면 이천만 원을 공제합니다. 구간에 따라 계산이 바뀌므로 모든 금액에 처음부터 이십 퍼센트를 곱하는 것은 아닙니다.</a:t>
            </a:r>
          </a:p>
          <a:p xmlns:a="http://schemas.openxmlformats.org/drawingml/2006/main">
            <a:r>
              <a:t/>
            </a:r>
          </a:p>
          <a:p xmlns:a="http://schemas.openxmlformats.org/drawingml/2006/main">
            <a:r>
              <a:t>일억 원을 초과하면 이십 퍼센트를 공제하되 최대 이억 원 한도를 적용합니다. 다른 상속공제와 전체 과세가액 계산은 별도로 확인해야 합니다. 이 숫자는 금융재산 상속공제의 기준이지 상속세율 자체가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228–235쪽.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장애인을 보험수익자로 하는 등 요건을 충족한 보험금에는 연간 사천만 원 한도의 증여세 비과세 기준이 있습니다. 모든 장애인 관련 금전 수령이 이 규정에 들어가는 것은 아니므로 수익자와 보험금의 조건을 확인합니다.</a:t>
            </a:r>
          </a:p>
          <a:p xmlns:a="http://schemas.openxmlformats.org/drawingml/2006/main">
            <a:r>
              <a:t/>
            </a:r>
          </a:p>
          <a:p xmlns:a="http://schemas.openxmlformats.org/drawingml/2006/main">
            <a:r>
              <a:t>앞에서 배운 장애인전용 보장성보험료 세액공제와는 다른 제도입니다. 하나는 보험료를 납입할 때의 소득세 공제이고, 다른 하나는 보험금을 받을 때의 증여세 규정입니다. 상품의 전용 요건도 두 제도에 똑같이 가져다 붙이지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236–237쪽.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설계사에게 지급하는 사업소득의 일반적인 원천징수 소득세율은 삼 퍼센트입니다. 회사가 지급할 때 일정 금액을 미리 떼어 납부하는 구조입니다. 이 금액이 최종적으로 부담할 종합소득세와 항상 같다는 뜻은 아닙니다.</a:t>
            </a:r>
          </a:p>
          <a:p xmlns:a="http://schemas.openxmlformats.org/drawingml/2006/main">
            <a:r>
              <a:t/>
            </a:r>
          </a:p>
          <a:p xmlns:a="http://schemas.openxmlformats.org/drawingml/2006/main">
            <a:r>
              <a:t>지방소득세를 더하면 삼 점 삼 퍼센트입니다. 수수료 백만 원의 단순 예에서는 삼만 삼천 원을 원천징수하는 구조를 생각할 수 있습니다. 실제 정산에서는 소득과 필요경비, 공제 등 조건에 따라 추가 납부나 환급이 생길 수 있습니다.</a:t>
            </a:r>
          </a:p>
          <a:p xmlns:a="http://schemas.openxmlformats.org/drawingml/2006/main">
            <a:r>
              <a:t/>
            </a:r>
          </a:p>
          <a:p xmlns:a="http://schemas.openxmlformats.org/drawingml/2006/main">
            <a:r>
              <a:t>원천징수의무자는 일반적으로 원천징수한 달의 다음 달 십일까지 납부합니다. 설계사가 자신의 종합소득세를 신고하는 기한과 회사의 원천징수세액 납부기한은 다른 절차입니다. 누가 무엇을 신고하고 납부하는지 구분하세요.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238–247쪽.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보험설계사의 사업소득 연말정산에는 신규 사업자나 직전연도 수입금액 칠천오백만 원 미만 등 대상 요건이 있습니다. 이때 수입금액과 필요경비를 뺀 소득금액을 혼동하면 안 됩니다. 회사를 옮겼다는 사실만으로 새로 사업을 시작한 것으로 보는 것도 아닙니다.</a:t>
            </a:r>
          </a:p>
          <a:p xmlns:a="http://schemas.openxmlformats.org/drawingml/2006/main">
            <a:r>
              <a:t/>
            </a:r>
          </a:p>
          <a:p xmlns:a="http://schemas.openxmlformats.org/drawingml/2006/main">
            <a:r>
              <a:t>대상자라는 사실만으로 다음 해 신고가 자동으로 모두 면제되는 것은 아닙니다. 실제로 연말정산을 했는지, 다른 종합소득이 있는지 등 조건을 확인해야 합니다. 여러 회사에서 수입이 있거나 다른 사업소득이 있다면 합산과 신고 여부를 추가로 살펴봅니다.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238–247쪽.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보험정보 공시와 보험 관련 세금을 정리했습니다. 연차 공시의 삼 개월과 삼 년은 각각 공시 시점과 게시 기간입니다. 분기 공시도 분기마다 게시 종료 시점이 같지 않다는 점을 기억하세요.</a:t>
            </a:r>
          </a:p>
          <a:p xmlns:a="http://schemas.openxmlformats.org/drawingml/2006/main">
            <a:r>
              <a:t/>
            </a:r>
          </a:p>
          <a:p xmlns:a="http://schemas.openxmlformats.org/drawingml/2006/main">
            <a:r>
              <a:t>세금은 어떤 소득인지, 누가 납입했는지, 무엇을 재원으로 받는지를 먼저 봅니다. 연금저축과 일반 연금보험의 세제는 다르고, 보험료 세액공제와 보험금의 상속세나 증여세도 다른 단계의 문제입니다.</a:t>
            </a:r>
          </a:p>
          <a:p xmlns:a="http://schemas.openxmlformats.org/drawingml/2006/main">
            <a:r>
              <a:t/>
            </a:r>
          </a:p>
          <a:p xmlns:a="http://schemas.openxmlformats.org/drawingml/2006/main">
            <a:r>
              <a:t>숫자는 적용 조건과 함께 기억합니다. 육백만 원과 구백만 원의 공제 한도, 천오백만 원의 사적연금 기준, 저축성보험 비과세의 세 경로를 설명해 보세요. 다음 시간에는 생명보험 상품의 종류와 구조를 공부하겠습니다.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200–247쪽.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84d49a5814d64282"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7c05d1467b804292" Type="http://schemas.openxmlformats.org/officeDocument/2006/relationships/theme" Target="theme/theme2.xml"/><Relationship Id="Ree32a3a4a4514ac8"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e32a3a4a4514ac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3284b71de8b64556" Type="http://schemas.openxmlformats.org/officeDocument/2006/relationships/notesSlide" Target="../notesSlides/notesSlide1.xml" /><ns0:Relationship Id="Ree74c2b01d4349f4" Type="http://schemas.openxmlformats.org/officeDocument/2006/relationships/image" Target="../media/image.png" /><ns0:Relationship Id="Rf14349219e174b9e"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95156845f7424309" Type="http://schemas.openxmlformats.org/officeDocument/2006/relationships/image" Target="../media/image2.png" /><ns0:Relationship Id="Raf41faecb6a54cac" Type="http://schemas.openxmlformats.org/officeDocument/2006/relationships/slideLayout" Target="../slideLayouts/slideLayout1.xml" /><ns0:Relationship Id="Re628594f56b74a06" Type="http://schemas.openxmlformats.org/officeDocument/2006/relationships/notesSlide" Target="../notesSlides/notesSlide2.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32fc4b2595c64ddf" Type="http://schemas.openxmlformats.org/officeDocument/2006/relationships/slideLayout" Target="../slideLayouts/slideLayout1.xml" /><ns0:Relationship Id="R55bfd62cb0134d0c" Type="http://schemas.openxmlformats.org/officeDocument/2006/relationships/notesSlide" Target="../notesSlides/notesSlide3.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221dcdeabb4d4e6f" Type="http://schemas.openxmlformats.org/officeDocument/2006/relationships/notesSlide" Target="../notesSlides/notesSlide4.xml" /><ns0:Relationship Id="Rd74f03587a0f412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452afa1da59d44f4" Type="http://schemas.openxmlformats.org/officeDocument/2006/relationships/image" Target="../media/image3.png" /><ns0:Relationship Id="R7bdc07ab1b234667" Type="http://schemas.openxmlformats.org/officeDocument/2006/relationships/notesSlide" Target="../notesSlides/notesSlide5.xml" /><ns0:Relationship Id="Recbbabddeba84206"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77ba9e79f9e34b16" Type="http://schemas.openxmlformats.org/officeDocument/2006/relationships/slideLayout" Target="../slideLayouts/slideLayout1.xml" /><ns0:Relationship Id="Rf742ccb67a3143f4" Type="http://schemas.openxmlformats.org/officeDocument/2006/relationships/notesSlide" Target="../notesSlides/notesSlide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5d99707845d54576" Type="http://schemas.openxmlformats.org/officeDocument/2006/relationships/slideLayout" Target="../slideLayouts/slideLayout1.xml" /><ns0:Relationship Id="Rbfcb4c7319a8438d" Type="http://schemas.openxmlformats.org/officeDocument/2006/relationships/notesSlide" Target="../notesSlides/notesSlide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6a2d8dcee7f24047" Type="http://schemas.openxmlformats.org/officeDocument/2006/relationships/image" Target="../media/image4.png" /><ns0:Relationship Id="R76ba3c6a3fd14f00" Type="http://schemas.openxmlformats.org/officeDocument/2006/relationships/slideLayout" Target="../slideLayouts/slideLayout1.xml" /><ns0:Relationship Id="Rc9c40a94cc4b40cc" Type="http://schemas.openxmlformats.org/officeDocument/2006/relationships/notesSlide" Target="../notesSlides/notesSlide8.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310a20bddd8a461f" Type="http://schemas.openxmlformats.org/officeDocument/2006/relationships/notesSlide" Target="../notesSlides/notesSlide9.xml" /><ns0:Relationship Id="Rd9c7853c28c1453a"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5dfd8189adcf4508" Type="http://schemas.openxmlformats.org/officeDocument/2006/relationships/slideLayout" Target="../slideLayouts/slideLayout1.xml" /><ns0:Relationship Id="R71106744a9614045" Type="http://schemas.openxmlformats.org/officeDocument/2006/relationships/image" Target="../media/image5.png" /><ns0:Relationship Id="Rdeab08b80eab4bb7" Type="http://schemas.openxmlformats.org/officeDocument/2006/relationships/notesSlide" Target="../notesSlides/notesSlide10.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37146731286c4153" Type="http://schemas.openxmlformats.org/officeDocument/2006/relationships/slideLayout" Target="../slideLayouts/slideLayout1.xml" /><ns0:Relationship Id="R62c53679d5f541d2" Type="http://schemas.openxmlformats.org/officeDocument/2006/relationships/image" Target="../media/image6.png" /><ns0:Relationship Id="Rac883702b8dc4c0c" Type="http://schemas.openxmlformats.org/officeDocument/2006/relationships/notesSlide" Target="../notesSlides/notesSlide1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4e199dc7871141f7" Type="http://schemas.openxmlformats.org/officeDocument/2006/relationships/notesSlide" Target="../notesSlides/notesSlide12.xml" /><ns0:Relationship Id="Rb4481a478ead4904"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5450e90764d94657" Type="http://schemas.openxmlformats.org/officeDocument/2006/relationships/notesSlide" Target="../notesSlides/notesSlide13.xml" /><ns0:Relationship Id="Rd14f5abf263341b7"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1e5d1bfaaefd4fb6" Type="http://schemas.openxmlformats.org/officeDocument/2006/relationships/slideLayout" Target="../slideLayouts/slideLayout1.xml" /><ns0:Relationship Id="R7bad449bbca740b2" Type="http://schemas.openxmlformats.org/officeDocument/2006/relationships/notesSlide" Target="../notesSlides/notesSlide1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476ec6a8e65641f9" Type="http://schemas.openxmlformats.org/officeDocument/2006/relationships/notesSlide" Target="../notesSlides/notesSlide15.xml" /><ns0:Relationship Id="Rf66cb34197584ef0"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3188a3dedc1b4e22" Type="http://schemas.openxmlformats.org/officeDocument/2006/relationships/notesSlide" Target="../notesSlides/notesSlide16.xml" /><ns0:Relationship Id="Rb9bfe8d051394f6e"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b8124b4f50fa4289" Type="http://schemas.openxmlformats.org/officeDocument/2006/relationships/slideLayout" Target="../slideLayouts/slideLayout1.xml" /><ns0:Relationship Id="Rd8efacaab7824f30" Type="http://schemas.openxmlformats.org/officeDocument/2006/relationships/notesSlide" Target="../notesSlides/notesSlide1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2191ed67a81b46ec" Type="http://schemas.openxmlformats.org/officeDocument/2006/relationships/slideLayout" Target="../slideLayouts/slideLayout1.xml" /><ns0:Relationship Id="Rb02f909a9b01498f" Type="http://schemas.openxmlformats.org/officeDocument/2006/relationships/notesSlide" Target="../notesSlides/notesSlide1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0e72c407310d44bc" Type="http://schemas.openxmlformats.org/officeDocument/2006/relationships/image" Target="../media/image7.png" /><ns0:Relationship Id="R5ad5526d45144d0a" Type="http://schemas.openxmlformats.org/officeDocument/2006/relationships/notesSlide" Target="../notesSlides/notesSlide19.xml" /><ns0:Relationship Id="Ref227c0531fe4809"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105add67ebc24188" Type="http://schemas.openxmlformats.org/officeDocument/2006/relationships/slideLayout" Target="../slideLayouts/slideLayout1.xml" /><ns0:Relationship Id="R5c82f585e55e4206" Type="http://schemas.openxmlformats.org/officeDocument/2006/relationships/notesSlide" Target="../notesSlides/notesSlide2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02222bf894274e53" Type="http://schemas.openxmlformats.org/officeDocument/2006/relationships/notesSlide" Target="../notesSlides/notesSlide21.xml" /><ns0:Relationship Id="R8184707c042d424f"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e420bf3a9e264aa7" Type="http://schemas.openxmlformats.org/officeDocument/2006/relationships/image" Target="../media/image8.png" /><ns0:Relationship Id="Rf033c47ee69f470a" Type="http://schemas.openxmlformats.org/officeDocument/2006/relationships/slideLayout" Target="../slideLayouts/slideLayout1.xml" /><ns0:Relationship Id="Rfd8864f783ed4b7c" Type="http://schemas.openxmlformats.org/officeDocument/2006/relationships/notesSlide" Target="../notesSlides/notesSlide22.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55c554d1307748e9" Type="http://schemas.openxmlformats.org/officeDocument/2006/relationships/slideLayout" Target="../slideLayouts/slideLayout1.xml" /><ns0:Relationship Id="R7dd304ae68c248d3" Type="http://schemas.openxmlformats.org/officeDocument/2006/relationships/notesSlide" Target="../notesSlides/notesSlide23.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830907f540a8440a" Type="http://schemas.openxmlformats.org/officeDocument/2006/relationships/image" Target="../media/image9.png" /><ns0:Relationship Id="Rcefc8cb8c21b4291" Type="http://schemas.openxmlformats.org/officeDocument/2006/relationships/slideLayout" Target="../slideLayouts/slideLayout1.xml" /><ns0:Relationship Id="Rf9cd663259cd479b" Type="http://schemas.openxmlformats.org/officeDocument/2006/relationships/notesSlide" Target="../notesSlides/notesSlide24.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21841bc6f45e46f4" Type="http://schemas.openxmlformats.org/officeDocument/2006/relationships/slideLayout" Target="../slideLayouts/slideLayout1.xml" /><ns0:Relationship Id="R4a7008c671934a5e" Type="http://schemas.openxmlformats.org/officeDocument/2006/relationships/notesSlide" Target="../notesSlides/notesSlide2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0c4c0edf10d44cd1" Type="http://schemas.openxmlformats.org/officeDocument/2006/relationships/slideLayout" Target="../slideLayouts/slideLayout1.xml" /><ns0:Relationship Id="R993299668c1e467d" Type="http://schemas.openxmlformats.org/officeDocument/2006/relationships/notesSlide" Target="../notesSlides/notesSlide2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2a72027f2db142ca" Type="http://schemas.openxmlformats.org/officeDocument/2006/relationships/slideLayout" Target="../slideLayouts/slideLayout1.xml" /><ns0:Relationship Id="R829afad76a654012" Type="http://schemas.openxmlformats.org/officeDocument/2006/relationships/notesSlide" Target="../notesSlides/notesSlide2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1ca5ef996f684a20" Type="http://schemas.openxmlformats.org/officeDocument/2006/relationships/slideLayout" Target="../slideLayouts/slideLayout1.xml" /><ns0:Relationship Id="Ra7be4c66c49e4573" Type="http://schemas.openxmlformats.org/officeDocument/2006/relationships/notesSlide" Target="../notesSlides/notesSlide2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74fdd586e942411d" Type="http://schemas.openxmlformats.org/officeDocument/2006/relationships/notesSlide" Target="../notesSlides/notesSlide29.xml" /><ns0:Relationship Id="R9509b787661e407b" Type="http://schemas.openxmlformats.org/officeDocument/2006/relationships/slideLayout" Target="../slideLayouts/slideLayout1.xml" /><ns0:Relationship Id="Rd1b77db092884c11" Type="http://schemas.openxmlformats.org/officeDocument/2006/relationships/image" Target="../media/image10.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D5E0B773-D239-4D3B-AE10-121C7A4BAE8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B39A4B00-6F1A-48C7-A9B5-0407C71FF48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29</ns1:t>
            </ns1:r>
          </ns1:p>
        </ns0:txBody>
      </ns0:sp>
      <ns0:sp>
        <ns0:nvSpPr>
          <ns0:cNvPr id="4" name="">
            <ns1:extLst>
              <ns1:ext uri="{FF2B5EF4-FFF2-40B4-BE49-F238E27FC236}">
                <ns2:creationId id="{B55EFB85-317B-4B61-B0CB-31A63113820C}"/>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ee74c2b01d4349f4"/>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0186354-E8B9-4502-8033-0DAD0A813188}"/>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보험정보를 읽고</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세금의 구조를 이해하기</ns1:t>
            </ns1:r>
          </ns1:p>
        </ns0:txBody>
      </ns0:sp>
      <ns0:sp>
        <ns0:nvSpPr>
          <ns0:cNvPr id="7" name="">
            <ns1:extLst>
              <ns1:ext uri="{FF2B5EF4-FFF2-40B4-BE49-F238E27FC236}">
                <ns2:creationId id="{8E93142D-2D8F-4AD2-9B20-63204BABAF20}"/>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B30E561-C7C5-416B-B67E-4DF038D35E73}"/>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공시와 비교</ns1:t>
            </ns1:r>
          </ns1:p>
        </ns0:txBody>
      </ns0:sp>
      <ns0:sp>
        <ns0:nvSpPr>
          <ns0:cNvPr id="9" name="">
            <ns1:extLst>
              <ns1:ext uri="{FF2B5EF4-FFF2-40B4-BE49-F238E27FC236}">
                <ns2:creationId id="{CD54B28A-A59B-40D1-9192-4EB64CE56F45}"/>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회사의 경영정보와 상품 조건</ns1:t>
            </ns1:r>
          </ns1:p>
        </ns0:txBody>
      </ns0:sp>
      <ns0:sp>
        <ns0:nvSpPr>
          <ns0:cNvPr id="10" name="">
            <ns1:extLst>
              <ns1:ext uri="{FF2B5EF4-FFF2-40B4-BE49-F238E27FC236}">
                <ns2:creationId id="{3970FF1C-762C-4786-B7F4-F992A5AB3B9A}"/>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보험과 세금</ns1:t>
            </ns1:r>
          </ns1:p>
        </ns0:txBody>
      </ns0:sp>
      <ns0:sp>
        <ns0:nvSpPr>
          <ns0:cNvPr id="11" name="">
            <ns1:extLst>
              <ns1:ext uri="{FF2B5EF4-FFF2-40B4-BE49-F238E27FC236}">
                <ns2:creationId id="{1B23240F-23DB-4504-AEF0-B58ECA9570D0}"/>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공제·과세·비과세의 적용 조건</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14659310"/>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D0A12B1-AFC3-4830-AB28-5F269C8F174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CE5B8D53-5E3F-4B85-9196-7EFD6891D1E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29</ns1:t>
            </ns1:r>
          </ns1:p>
        </ns0:txBody>
      </ns0:sp>
      <ns0:sp>
        <ns0:nvSpPr>
          <ns0:cNvPr id="4" name="">
            <ns1:extLst>
              <ns1:ext uri="{FF2B5EF4-FFF2-40B4-BE49-F238E27FC236}">
                <ns2:creationId id="{34D8C710-DC37-497C-817C-393A9ADEE00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95156845f7424309"/>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F717495C-2106-42CC-B30D-40C15BE86A6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경영공시와 상품공시</ns1:t>
            </ns1:r>
          </ns1:p>
        </ns0:txBody>
      </ns0:sp>
      <ns0:sp>
        <ns0:nvSpPr>
          <ns0:cNvPr id="7" name="">
            <ns1:extLst>
              <ns1:ext uri="{FF2B5EF4-FFF2-40B4-BE49-F238E27FC236}">
                <ns2:creationId id="{5826E104-E483-401D-8EFD-0E16C3EFFA7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23B2C60D-DF6A-48A8-9E48-2A16BDA1B7C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6FE32F2-9280-44A4-A5F1-806C18D1ADD5}"/>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DB98E0D-0FFB-4A25-9F2A-3EA50AA9602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경영공시</ns1:t>
            </ns1:r>
          </ns1:p>
        </ns0:txBody>
      </ns0:sp>
      <ns0:sp>
        <ns0:nvSpPr>
          <ns0:cNvPr id="11" name="">
            <ns1:extLst>
              <ns1:ext uri="{FF2B5EF4-FFF2-40B4-BE49-F238E27FC236}">
                <ns2:creationId id="{F6A59E1F-E145-4295-A5D4-52364ABB1C0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회사의 재무·경영 상태를 공개</ns1:t>
            </ns1:r>
          </ns1:p>
        </ns0:txBody>
      </ns0:sp>
      <ns0:sp>
        <ns0:nvSpPr>
          <ns0:cNvPr id="12" name="">
            <ns1:extLst>
              <ns1:ext uri="{FF2B5EF4-FFF2-40B4-BE49-F238E27FC236}">
                <ns2:creationId id="{D0D4809B-F9C7-4696-A1FA-4C8E62882B2F}"/>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D8B0E30E-37B5-4B24-BDA0-F6CEA76E9FD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8B6C05D-0E95-4BD8-8A25-F6164F1A491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상품공시</ns1:t>
            </ns1:r>
          </ns1:p>
        </ns0:txBody>
      </ns0:sp>
      <ns0:sp>
        <ns0:nvSpPr>
          <ns0:cNvPr id="15" name="">
            <ns1:extLst>
              <ns1:ext uri="{FF2B5EF4-FFF2-40B4-BE49-F238E27FC236}">
                <ns2:creationId id="{7B41450F-E3B8-402F-8DD4-C8EE5A9E29C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보장내용·보험료·약관 등 상품정보</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561705"/>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ED939A98-4460-48CB-8548-F489B4DED6F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14F88D3C-F426-4FAD-9B44-D9DC9FF64BA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03 / 29</ns1:t>
            </ns1:r>
          </ns1:p>
        </ns0:txBody>
      </ns0:sp>
      <ns0:sp>
        <ns0:nvSpPr>
          <ns0:cNvPr id="4" name="">
            <ns1:extLst>
              <ns1:ext uri="{FF2B5EF4-FFF2-40B4-BE49-F238E27FC236}">
                <ns2:creationId id="{9DC6AB5A-7C19-4AFB-8D3A-B9ABA772C4C8}"/>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4502AA51-86E9-4230-96E2-855341DA72C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정기공시의 제출 시점</ns1:t>
            </ns1:r>
          </ns1:p>
        </ns0:txBody>
      </ns0:sp>
      <ns0:sp>
        <ns0:nvSpPr>
          <ns0:cNvPr id="6" name="">
            <ns1:extLst>
              <ns1:ext uri="{FF2B5EF4-FFF2-40B4-BE49-F238E27FC236}">
                <ns2:creationId id="{D590263E-6C92-4994-B3E7-9BFD782B0D5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0CD41C0-DE81-4076-B370-3912931198A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04F7DB84-E9BB-4F70-9FAD-C74D3496F775}"/>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3개월 이내</ns1:t>
            </ns1:r>
          </ns1:p>
        </ns0:txBody>
      </ns0:sp>
      <ns0:sp>
        <ns0:nvSpPr>
          <ns0:cNvPr id="9" name="">
            <ns1:extLst>
              <ns1:ext uri="{FF2B5EF4-FFF2-40B4-BE49-F238E27FC236}">
                <ns2:creationId id="{3857BE18-2DE6-4991-8C95-8CBA6A8F8ABD}"/>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연도 결산 후 연차 공시</ns1:t>
            </ns1:r>
          </ns1:p>
        </ns0:txBody>
      </ns0:sp>
      <ns0:sp>
        <ns0:nvSpPr>
          <ns0:cNvPr id="10" name="">
            <ns1:extLst>
              <ns1:ext uri="{FF2B5EF4-FFF2-40B4-BE49-F238E27FC236}">
                <ns2:creationId id="{4F5D6484-65EC-4A8E-ACCE-56B031E5CBE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0857FC18-3F36-4194-AE54-D478D1889B3A}"/>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2개월 이내</ns1:t>
            </ns1:r>
          </ns1:p>
        </ns0:txBody>
      </ns0:sp>
      <ns0:sp>
        <ns0:nvSpPr>
          <ns0:cNvPr id="12" name="">
            <ns1:extLst>
              <ns1:ext uri="{FF2B5EF4-FFF2-40B4-BE49-F238E27FC236}">
                <ns2:creationId id="{95126177-5205-4336-BDF8-D7D178704443}"/>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분기 결산 후 분기 공시</ns1:t>
            </ns1:r>
          </ns1:p>
        </ns0:txBody>
      </ns0:sp>
      <ns0:sp>
        <ns0:nvSpPr>
          <ns0:cNvPr id="13" name="">
            <ns1:extLst>
              <ns1:ext uri="{FF2B5EF4-FFF2-40B4-BE49-F238E27FC236}">
                <ns2:creationId id="{0F59197F-AD03-4771-869D-5C4F776C0861}"/>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121440B4-B721-4A91-88ED-B718FFEDE1BD}"/>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즉시</ns1:t>
            </ns1:r>
          </ns1:p>
        </ns0:txBody>
      </ns0:sp>
      <ns0:sp>
        <ns0:nvSpPr>
          <ns0:cNvPr id="15" name="">
            <ns1:extLst>
              <ns1:ext uri="{FF2B5EF4-FFF2-40B4-BE49-F238E27FC236}">
                <ns2:creationId id="{AF2F280F-E439-4367-A142-91D2E1F88C71}"/>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중요한 변동사항은 수시 공시</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80630748"/>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9A38D78-02A9-42C8-B65B-3BC2ED86ED0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DE265842-01EA-4AA7-8C22-5D4FEA4018E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29</ns1:t>
            </ns1:r>
          </ns1:p>
        </ns0:txBody>
      </ns0:sp>
      <ns0:sp>
        <ns0:nvSpPr>
          <ns0:cNvPr id="4" name="">
            <ns1:extLst>
              <ns1:ext uri="{FF2B5EF4-FFF2-40B4-BE49-F238E27FC236}">
                <ns2:creationId id="{83D951DA-F4E4-4D66-8163-2E140702603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A4E19E1D-C356-48D2-BB79-68B9F8E396B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공시자료의 게시 기간</ns1:t>
            </ns1:r>
          </ns1:p>
        </ns0:txBody>
      </ns0:sp>
      <ns0:sp>
        <ns0:nvSpPr>
          <ns0:cNvPr id="6" name="">
            <ns1:extLst>
              <ns1:ext uri="{FF2B5EF4-FFF2-40B4-BE49-F238E27FC236}">
                <ns2:creationId id="{F27BBE9D-A0A8-462F-B97D-7E52FEDA3BE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5A360321-09CF-420A-9BC9-4E1B533A44D3}"/>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76B124DD-C5DA-4708-AB00-2520C1DC4603}"/>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113C68FF-6FD7-4A84-81C4-34F35C683CD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연차·수시</ns1:t>
            </ns1:r>
          </ns1:p>
        </ns0:txBody>
      </ns0:sp>
      <ns0:sp>
        <ns0:nvSpPr>
          <ns0:cNvPr id="10" name="">
            <ns1:extLst>
              <ns1:ext uri="{FF2B5EF4-FFF2-40B4-BE49-F238E27FC236}">
                <ns2:creationId id="{2ABB4730-F1E3-4E39-9F62-AF4CD26C83D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공시일부터 3년간 게시</ns1:t>
            </ns1:r>
          </ns1:p>
        </ns0:txBody>
      </ns0:sp>
      <ns0:sp>
        <ns0:nvSpPr>
          <ns0:cNvPr id="11" name="">
            <ns1:extLst>
              <ns1:ext uri="{FF2B5EF4-FFF2-40B4-BE49-F238E27FC236}">
                <ns2:creationId id="{54C863A1-2A0E-4987-B2AA-7DC78B8E0A2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C8B391F2-8422-4111-8E53-95754F82AD2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5B1B0223-71FC-41A1-B85D-191B627E4509}"/>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분기별 차이</ns1:t>
            </ns1:r>
          </ns1:p>
        </ns0:txBody>
      </ns0:sp>
      <ns0:sp>
        <ns0:nvSpPr>
          <ns0:cNvPr id="14" name="">
            <ns1:extLst>
              <ns1:ext uri="{FF2B5EF4-FFF2-40B4-BE49-F238E27FC236}">
                <ns2:creationId id="{BAA71934-4E1E-4915-9338-F7E6595AB6A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1분기: 반기까지 / 반기·3분기: 연차까지</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75334163"/>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C9AC45C6-E4B0-4673-B978-317933E42A7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3BC9F87C-88B4-4DC8-A9F8-12AB78221F0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29</ns1:t>
            </ns1:r>
          </ns1:p>
        </ns0:txBody>
      </ns0:sp>
      <ns0:sp>
        <ns0:nvSpPr>
          <ns0:cNvPr id="4" name="">
            <ns1:extLst>
              <ns1:ext uri="{FF2B5EF4-FFF2-40B4-BE49-F238E27FC236}">
                <ns2:creationId id="{DE99B8B0-97B4-499F-8BDD-C091F25A43C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452afa1da59d44f4"/>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27881193-C744-40E0-B8EA-5E891094136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비교공시와 민원 처리</ns1:t>
            </ns1:r>
          </ns1:p>
        </ns0:txBody>
      </ns0:sp>
      <ns0:sp>
        <ns0:nvSpPr>
          <ns0:cNvPr id="7" name="">
            <ns1:extLst>
              <ns1:ext uri="{FF2B5EF4-FFF2-40B4-BE49-F238E27FC236}">
                <ns2:creationId id="{62877804-0847-4D4C-969D-CAB9811D472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115F5A9F-64BB-412F-B329-ACF5D993F75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9062706D-8E9A-487A-A725-4C51CE735DE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86F1D096-1638-46EA-8634-BCF38376571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비교공시</ns1:t>
            </ns1:r>
          </ns1:p>
        </ns0:txBody>
      </ns0:sp>
      <ns0:sp>
        <ns0:nvSpPr>
          <ns0:cNvPr id="11" name="">
            <ns1:extLst>
              <ns1:ext uri="{FF2B5EF4-FFF2-40B4-BE49-F238E27FC236}">
                <ns2:creationId id="{CE8F8AFA-D1B5-4872-9C05-C559EB9577A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동일한 기준에서 상품 조건 비교</ns1:t>
            </ns1:r>
          </ns1:p>
        </ns0:txBody>
      </ns0:sp>
      <ns0:sp>
        <ns0:nvSpPr>
          <ns0:cNvPr id="12" name="">
            <ns1:extLst>
              <ns1:ext uri="{FF2B5EF4-FFF2-40B4-BE49-F238E27FC236}">
                <ns2:creationId id="{8129490D-496B-4EBF-826E-95A6DB971FCC}"/>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9A93F27E-C524-4EFF-9AB9-F8FB85ECCF6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C04C6CCB-2DC5-40A6-B7E6-DF61170E0932}"/>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민원·분쟁</ns1:t>
            </ns1:r>
          </ns1:p>
        </ns0:txBody>
      </ns0:sp>
      <ns0:sp>
        <ns0:nvSpPr>
          <ns0:cNvPr id="15" name="">
            <ns1:extLst>
              <ns1:ext uri="{FF2B5EF4-FFF2-40B4-BE49-F238E27FC236}">
                <ns2:creationId id="{7E03EB3E-A356-48D1-819A-4050652CD1F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회사·금감원 등 해당 절차와 기관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76219875"/>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FB172ED7-BE4D-420E-A999-C3BBC10FC84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2B21BD3A-0664-45CD-808E-9AAB7376C2B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29</ns1:t>
            </ns1:r>
          </ns1:p>
        </ns0:txBody>
      </ns0:sp>
      <ns0:sp>
        <ns0:nvSpPr>
          <ns0:cNvPr id="4" name="">
            <ns1:extLst>
              <ns1:ext uri="{FF2B5EF4-FFF2-40B4-BE49-F238E27FC236}">
                <ns2:creationId id="{505741F7-C753-4DD7-892A-9C6881BBDDA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FBA5B77-1876-4112-A0A6-11A5B447B4A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소득의 종류와 과세 묶음</ns1:t>
            </ns1:r>
          </ns1:p>
        </ns0:txBody>
      </ns0:sp>
      <ns0:sp>
        <ns0:nvSpPr>
          <ns0:cNvPr id="6" name="">
            <ns1:extLst>
              <ns1:ext uri="{FF2B5EF4-FFF2-40B4-BE49-F238E27FC236}">
                <ns2:creationId id="{A530D6A5-AE60-45F3-BEFB-C03834814C2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892D098-561E-4DF5-A635-4A918CA22375}"/>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DDBC0CB7-EEDF-40F5-961A-CE2FF20744B3}"/>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E47DB9DC-795D-451B-937D-5F78B2526ACC}"/>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종합소득</ns1:t>
            </ns1:r>
          </ns1:p>
        </ns0:txBody>
      </ns0:sp>
      <ns0:sp>
        <ns0:nvSpPr>
          <ns0:cNvPr id="10" name="">
            <ns1:extLst>
              <ns1:ext uri="{FF2B5EF4-FFF2-40B4-BE49-F238E27FC236}">
                <ns2:creationId id="{740BB12C-7657-4149-A3AE-2F403E698896}"/>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이자·배당·사업·근로·연금·기타</ns1:t>
            </ns1:r>
          </ns1:p>
        </ns0:txBody>
      </ns0:sp>
      <ns0:sp>
        <ns0:nvSpPr>
          <ns0:cNvPr id="11" name="">
            <ns1:extLst>
              <ns1:ext uri="{FF2B5EF4-FFF2-40B4-BE49-F238E27FC236}">
                <ns2:creationId id="{B931FA81-6440-46B7-A956-8F2FABAE29D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3D181377-3BE1-4488-BB71-BECC488D2292}"/>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5342572B-64A1-4317-A29A-058247125AD1}"/>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퇴직소득</ns1:t>
            </ns1:r>
          </ns1:p>
        </ns0:txBody>
      </ns0:sp>
      <ns0:sp>
        <ns0:nvSpPr>
          <ns0:cNvPr id="14" name="">
            <ns1:extLst>
              <ns1:ext uri="{FF2B5EF4-FFF2-40B4-BE49-F238E27FC236}">
                <ns2:creationId id="{E3BE793C-BBBD-4E14-B9F6-E9B1AD0B71C4}"/>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종합소득과 구분하여 과세</ns1:t>
            </ns1:r>
          </ns1:p>
        </ns0:txBody>
      </ns0:sp>
      <ns0:sp>
        <ns0:nvSpPr>
          <ns0:cNvPr id="15" name="">
            <ns1:extLst>
              <ns1:ext uri="{FF2B5EF4-FFF2-40B4-BE49-F238E27FC236}">
                <ns2:creationId id="{36A4FC5E-A407-4F32-B8F0-18B52C03853B}"/>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FC006812-6554-4AA6-8756-269061BFC62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353EF31E-FFB3-424F-B215-EE1B1974938B}"/>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양도소득</ns1:t>
            </ns1:r>
          </ns1:p>
        </ns0:txBody>
      </ns0:sp>
      <ns0:sp>
        <ns0:nvSpPr>
          <ns0:cNvPr id="18" name="">
            <ns1:extLst>
              <ns1:ext uri="{FF2B5EF4-FFF2-40B4-BE49-F238E27FC236}">
                <ns2:creationId id="{4F84977A-3F5C-4CA6-9A03-560FD9D889BF}"/>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종합소득과 구분하여 과세</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7302794"/>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E8BFAC1A-67EF-4029-9466-D8E9FE0181A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84A74C68-7B28-4AF0-9DD5-54898DFCB3B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07 / 29</ns1:t>
            </ns1:r>
          </ns1:p>
        </ns0:txBody>
      </ns0:sp>
      <ns0:sp>
        <ns0:nvSpPr>
          <ns0:cNvPr id="4" name="">
            <ns1:extLst>
              <ns1:ext uri="{FF2B5EF4-FFF2-40B4-BE49-F238E27FC236}">
                <ns2:creationId id="{6CEA3FF2-9123-42BE-8903-57D19C2C90A4}"/>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2030A794-3780-4981-9D43-0D19B217669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금융소득의 기본 세율과 기준</ns1:t>
            </ns1:r>
          </ns1:p>
        </ns0:txBody>
      </ns0:sp>
      <ns0:sp>
        <ns0:nvSpPr>
          <ns0:cNvPr id="6" name="">
            <ns1:extLst>
              <ns1:ext uri="{FF2B5EF4-FFF2-40B4-BE49-F238E27FC236}">
                <ns2:creationId id="{A28F6D40-AE90-40A0-AD03-BDB82552A58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7D4ECF6-54AC-468B-8EE9-3F3A06FA2AC9}"/>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9FF869C6-FF1D-488A-8F64-EC53B5402183}"/>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14%</ns1:t>
            </ns1:r>
          </ns1:p>
        </ns0:txBody>
      </ns0:sp>
      <ns0:sp>
        <ns0:nvSpPr>
          <ns0:cNvPr id="9" name="">
            <ns1:extLst>
              <ns1:ext uri="{FF2B5EF4-FFF2-40B4-BE49-F238E27FC236}">
                <ns2:creationId id="{9C1FA0AC-AE3D-4B39-A054-9FC337159E9B}"/>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일반적인 이자·배당 원천징수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소득세</ns1:t>
            </ns1:r>
          </ns1:p>
        </ns0:txBody>
      </ns0:sp>
      <ns0:sp>
        <ns0:nvSpPr>
          <ns0:cNvPr id="10" name="">
            <ns1:extLst>
              <ns1:ext uri="{FF2B5EF4-FFF2-40B4-BE49-F238E27FC236}">
                <ns2:creationId id="{778A3F83-F519-4813-9C49-D4AB2D4A9559}"/>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8BCAEF9E-8142-4C50-8F91-A439BF98A3A8}"/>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15.4%</ns1:t>
            </ns1:r>
          </ns1:p>
        </ns0:txBody>
      </ns0:sp>
      <ns0:sp>
        <ns0:nvSpPr>
          <ns0:cNvPr id="12" name="">
            <ns1:extLst>
              <ns1:ext uri="{FF2B5EF4-FFF2-40B4-BE49-F238E27FC236}">
                <ns2:creationId id="{ED796FAB-5670-4E10-B6A3-8B532B3931A6}"/>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지방소득세를 포함한 일반</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세율</ns1:t>
            </ns1:r>
          </ns1:p>
        </ns0:txBody>
      </ns0:sp>
      <ns0:sp>
        <ns0:nvSpPr>
          <ns0:cNvPr id="13" name="">
            <ns1:extLst>
              <ns1:ext uri="{FF2B5EF4-FFF2-40B4-BE49-F238E27FC236}">
                <ns2:creationId id="{00BAD141-D2FB-4A05-953E-804A68F5C807}"/>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FEA9EFFA-E1DB-42AE-96B6-7FB0DC45FF37}"/>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2천만원</ns1:t>
            </ns1:r>
          </ns1:p>
        </ns0:txBody>
      </ns0:sp>
      <ns0:sp>
        <ns0:nvSpPr>
          <ns0:cNvPr id="15" name="">
            <ns1:extLst>
              <ns1:ext uri="{FF2B5EF4-FFF2-40B4-BE49-F238E27FC236}">
                <ns2:creationId id="{835D9DCD-15A1-4726-8798-073556C9B9CB}"/>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연간 금융소득 종합과세 판단</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96668839"/>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C4E3E14-8B62-4BE7-9F17-941EAEE8EA1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CB906E1B-E86C-48FA-8F00-AF7D9AB94CB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29</ns1:t>
            </ns1:r>
          </ns1:p>
        </ns0:txBody>
      </ns0:sp>
      <ns0:sp>
        <ns0:nvSpPr>
          <ns0:cNvPr id="4" name="">
            <ns1:extLst>
              <ns1:ext uri="{FF2B5EF4-FFF2-40B4-BE49-F238E27FC236}">
                <ns2:creationId id="{CCF1D6FA-5F16-4BE4-A927-C05017E6E86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6a2d8dcee7f24047"/>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6EA830F5-8F9A-444F-9E68-DA20DA413D6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보험차익은 무엇일까요</ns1:t>
            </ns1:r>
          </ns1:p>
        </ns0:txBody>
      </ns0:sp>
      <ns0:sp>
        <ns0:nvSpPr>
          <ns0:cNvPr id="7" name="">
            <ns1:extLst>
              <ns1:ext uri="{FF2B5EF4-FFF2-40B4-BE49-F238E27FC236}">
                <ns2:creationId id="{F2092658-1D58-49A1-B244-AE7913C9D90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70D28428-5221-40B9-B0C3-6A63BD79983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0EA748D-6375-484C-8A43-B60A1E35500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BF1A7552-E844-485B-B2A2-BF5FC8B45D1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저축성보험 차익</ns1:t>
            </ns1:r>
          </ns1:p>
        </ns0:txBody>
      </ns0:sp>
      <ns0:sp>
        <ns0:nvSpPr>
          <ns0:cNvPr id="11" name="">
            <ns1:extLst>
              <ns1:ext uri="{FF2B5EF4-FFF2-40B4-BE49-F238E27FC236}">
                <ns2:creationId id="{CE580CE1-8D49-4B5A-85FB-D74C2CB98B6B}"/>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받은 금액에서 납입보험료를 차감한 이익</ns1:t>
            </ns1:r>
          </ns1:p>
        </ns0:txBody>
      </ns0:sp>
      <ns0:sp>
        <ns0:nvSpPr>
          <ns0:cNvPr id="12" name="">
            <ns1:extLst>
              <ns1:ext uri="{FF2B5EF4-FFF2-40B4-BE49-F238E27FC236}">
                <ns2:creationId id="{D273FE9B-AE80-4E82-B4EB-0E7B074CE6E5}"/>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D27C92C2-3820-459E-A859-59225B42F77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D7CD996B-2839-4CD8-A2E7-317D1B58AFA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보장보험금</ns1:t>
            </ns1:r>
          </ns1:p>
        </ns0:txBody>
      </ns0:sp>
      <ns0:sp>
        <ns0:nvSpPr>
          <ns0:cNvPr id="15" name="">
            <ns1:extLst>
              <ns1:ext uri="{FF2B5EF4-FFF2-40B4-BE49-F238E27FC236}">
                <ns2:creationId id="{163A610B-910C-4CD0-9BC9-16FF0FA0CE0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사망·상해 보험금과 과세 성격 구분</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81488863"/>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8EF81539-3091-4A75-A530-F0F304B81C3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55C053A0-C17A-4592-A670-8F2763047F8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09 / 29</ns1:t>
            </ns1:r>
          </ns1:p>
        </ns0:txBody>
      </ns0:sp>
      <ns0:sp>
        <ns0:nvSpPr>
          <ns0:cNvPr id="4" name="">
            <ns1:extLst>
              <ns1:ext uri="{FF2B5EF4-FFF2-40B4-BE49-F238E27FC236}">
                <ns2:creationId id="{8DD6C93C-9901-4D03-A5F2-B56521ECB510}"/>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ABFB1319-139A-4B6A-8AF2-7A6C5712DCC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보장성보험료 세액공제</ns1:t>
            </ns1:r>
          </ns1:p>
        </ns0:txBody>
      </ns0:sp>
      <ns0:sp>
        <ns0:nvSpPr>
          <ns0:cNvPr id="6" name="">
            <ns1:extLst>
              <ns1:ext uri="{FF2B5EF4-FFF2-40B4-BE49-F238E27FC236}">
                <ns2:creationId id="{32023BDC-7DE2-441F-9420-8845679BB99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43A33A2-EF63-4BD5-8B86-EFE1ABA2309B}"/>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A9C4238C-8291-4AE0-8F94-6E15B783C64A}"/>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연 100만원</ns1:t>
            </ns1:r>
          </ns1:p>
        </ns0:txBody>
      </ns0:sp>
      <ns0:sp>
        <ns0:nvSpPr>
          <ns0:cNvPr id="9" name="">
            <ns1:extLst>
              <ns1:ext uri="{FF2B5EF4-FFF2-40B4-BE49-F238E27FC236}">
                <ns2:creationId id="{F0F9D696-92A8-4647-8EB3-D97CBC124BD2}"/>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일반 보장성보험료 공제대상</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한도</ns1:t>
            </ns1:r>
          </ns1:p>
        </ns0:txBody>
      </ns0:sp>
      <ns0:sp>
        <ns0:nvSpPr>
          <ns0:cNvPr id="10" name="">
            <ns1:extLst>
              <ns1:ext uri="{FF2B5EF4-FFF2-40B4-BE49-F238E27FC236}">
                <ns2:creationId id="{14522097-B11C-4A2D-88E9-A48178B934DC}"/>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6C97C0EA-6697-40E8-A780-DEED37791EE7}"/>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12%</ns1:t>
            </ns1:r>
          </ns1:p>
        </ns0:txBody>
      </ns0:sp>
      <ns0:sp>
        <ns0:nvSpPr>
          <ns0:cNvPr id="12" name="">
            <ns1:extLst>
              <ns1:ext uri="{FF2B5EF4-FFF2-40B4-BE49-F238E27FC236}">
                <ns2:creationId id="{C09FB799-4002-4F62-B315-4423BEB53FED}"/>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일반 보장성보험료 공제율</ns1:t>
            </ns1:r>
          </ns1:p>
        </ns0:txBody>
      </ns0:sp>
      <ns0:sp>
        <ns0:nvSpPr>
          <ns0:cNvPr id="13" name="">
            <ns1:extLst>
              <ns1:ext uri="{FF2B5EF4-FFF2-40B4-BE49-F238E27FC236}">
                <ns2:creationId id="{CD353910-D4FD-4FD1-A835-4E25EA0D3D32}"/>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A752739F-EC37-4C0E-BE1A-059E899A59B3}"/>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15%</ns1:t>
            </ns1:r>
          </ns1:p>
        </ns0:txBody>
      </ns0:sp>
      <ns0:sp>
        <ns0:nvSpPr>
          <ns0:cNvPr id="15" name="">
            <ns1:extLst>
              <ns1:ext uri="{FF2B5EF4-FFF2-40B4-BE49-F238E27FC236}">
                <ns2:creationId id="{2706DC91-873C-406D-B095-DF2E2A3446AF}"/>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장애인전용 보장성보험료</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공제율</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4695719"/>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5462D0F-9468-4A18-8DFE-44BA0664A79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C5E0DEC4-E16B-44BA-B106-87177FAC5EF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29</ns1:t>
            </ns1:r>
          </ns1:p>
        </ns0:txBody>
      </ns0:sp>
      <ns0:sp>
        <ns0:nvSpPr>
          <ns0:cNvPr id="4" name="">
            <ns1:extLst>
              <ns1:ext uri="{FF2B5EF4-FFF2-40B4-BE49-F238E27FC236}">
                <ns2:creationId id="{D5506650-A444-4076-99B8-B4774EE94C9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71106744a9614045"/>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AD659DAD-07A9-4E1A-BB15-B42F85DF82C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공제는 납입자와 가족 요건까지</ns1:t>
            </ns1:r>
          </ns1:p>
        </ns0:txBody>
      </ns0:sp>
      <ns0:sp>
        <ns0:nvSpPr>
          <ns0:cNvPr id="7" name="">
            <ns1:extLst>
              <ns1:ext uri="{FF2B5EF4-FFF2-40B4-BE49-F238E27FC236}">
                <ns2:creationId id="{B2C0AC13-3128-4694-A586-F0DBF0233FA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F91163A1-9E4B-4DC0-AA4B-449FB88DF7BD}"/>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F3A6A1D2-D965-49C6-842F-D1CD35BF24B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633233E4-04DE-4FEB-9C3B-4C070EB13BE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근로소득자 요건</ns1:t>
            </ns1:r>
          </ns1:p>
        </ns0:txBody>
      </ns0:sp>
      <ns0:sp>
        <ns0:nvSpPr>
          <ns0:cNvPr id="11" name="">
            <ns1:extLst>
              <ns1:ext uri="{FF2B5EF4-FFF2-40B4-BE49-F238E27FC236}">
                <ns2:creationId id="{7D5C9C19-F82F-4E6E-AF1C-51BDAFCE4414}"/>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사업소득만 있는 설계사와 구분</ns1:t>
            </ns1:r>
          </ns1:p>
        </ns0:txBody>
      </ns0:sp>
      <ns0:sp>
        <ns0:nvSpPr>
          <ns0:cNvPr id="12" name="">
            <ns1:extLst>
              <ns1:ext uri="{FF2B5EF4-FFF2-40B4-BE49-F238E27FC236}">
                <ns2:creationId id="{C06F936D-EE0F-4EDB-9274-98C8FCDE8AC0}"/>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BA2F6B4C-3341-4B17-9747-70F21CA6A8F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0C9003E-FA48-4200-9392-A7EA7587369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기본공제 대상</ns1:t>
            </ns1:r>
          </ns1:p>
        </ns0:txBody>
      </ns0:sp>
      <ns0:sp>
        <ns0:nvSpPr>
          <ns0:cNvPr id="15" name="">
            <ns1:extLst>
              <ns1:ext uri="{FF2B5EF4-FFF2-40B4-BE49-F238E27FC236}">
                <ns2:creationId id="{02B34DC1-1802-43DA-B404-D2D4F2FBA9D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가족이라는 사실 외에 소득·나이 등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9149323"/>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D122D12-7C5C-40D1-AA84-34AA32E48E5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A162EFBD-1900-41A9-BC7D-46CA5ADE4AC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29</ns1:t>
            </ns1:r>
          </ns1:p>
        </ns0:txBody>
      </ns0:sp>
      <ns0:sp>
        <ns0:nvSpPr>
          <ns0:cNvPr id="4" name="">
            <ns1:extLst>
              <ns1:ext uri="{FF2B5EF4-FFF2-40B4-BE49-F238E27FC236}">
                <ns2:creationId id="{4C102A42-F02F-49DB-ADDF-64D76A23EC2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62c53679d5f541d2"/>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A64988C-E38E-4ECD-B7A8-67403019ECC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연금저축과 연금보험의 차이</ns1:t>
            </ns1:r>
          </ns1:p>
        </ns0:txBody>
      </ns0:sp>
      <ns0:sp>
        <ns0:nvSpPr>
          <ns0:cNvPr id="7" name="">
            <ns1:extLst>
              <ns1:ext uri="{FF2B5EF4-FFF2-40B4-BE49-F238E27FC236}">
                <ns2:creationId id="{B8FD9BBA-C6DA-43CA-AA80-CF40460706D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FFF51BE-DEEF-4DF6-AEBA-B7DC4C49072A}"/>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E5099B4E-057C-490C-AA02-786D18B324F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B0F592AF-0BAE-4CF8-9278-230F990DBEB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연금저축</ns1:t>
            </ns1:r>
          </ns1:p>
        </ns0:txBody>
      </ns0:sp>
      <ns0:sp>
        <ns0:nvSpPr>
          <ns0:cNvPr id="11" name="">
            <ns1:extLst>
              <ns1:ext uri="{FF2B5EF4-FFF2-40B4-BE49-F238E27FC236}">
                <ns2:creationId id="{25A6FE66-955C-4ADC-905B-B5D8511BABE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납입 때 세액공제 / 수령 때 연금 과세</ns1:t>
            </ns1:r>
          </ns1:p>
        </ns0:txBody>
      </ns0:sp>
      <ns0:sp>
        <ns0:nvSpPr>
          <ns0:cNvPr id="12" name="">
            <ns1:extLst>
              <ns1:ext uri="{FF2B5EF4-FFF2-40B4-BE49-F238E27FC236}">
                <ns2:creationId id="{3F3C78ED-BE28-4597-A7D5-3A489BD2230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A5D57249-F928-411B-91C4-C06422C8726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F448F52-B508-4BB5-BCF8-316C45388CB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일반 연금보험</ns1:t>
            </ns1:r>
          </ns1:p>
        </ns0:txBody>
      </ns0:sp>
      <ns0:sp>
        <ns0:nvSpPr>
          <ns0:cNvPr id="15" name="">
            <ns1:extLst>
              <ns1:ext uri="{FF2B5EF4-FFF2-40B4-BE49-F238E27FC236}">
                <ns2:creationId id="{03A70CB4-70E3-4783-8E12-D354A27B8634}"/>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보험차익 비과세 요건을 별도로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74910799"/>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584C7A45-B17B-4EDC-A3BD-02E3A034291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06688928-3E69-48C6-803B-B8A21335AAA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12 / 29</ns1:t>
            </ns1:r>
          </ns1:p>
        </ns0:txBody>
      </ns0:sp>
      <ns0:sp>
        <ns0:nvSpPr>
          <ns0:cNvPr id="4" name="">
            <ns1:extLst>
              <ns1:ext uri="{FF2B5EF4-FFF2-40B4-BE49-F238E27FC236}">
                <ns2:creationId id="{1ED04DA1-4225-4C2D-8B24-24ECC7E47303}"/>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ECEFF16D-3804-4E10-9F6E-6C5F518ED30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연금계좌 공제 한도</ns1:t>
            </ns1:r>
          </ns1:p>
        </ns0:txBody>
      </ns0:sp>
      <ns0:sp>
        <ns0:nvSpPr>
          <ns0:cNvPr id="6" name="">
            <ns1:extLst>
              <ns1:ext uri="{FF2B5EF4-FFF2-40B4-BE49-F238E27FC236}">
                <ns2:creationId id="{D7B02B6F-8C1E-4AEC-9D5E-5A9D46CED53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58E59AA-5201-4B1A-8FE0-66540B9AB883}"/>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C743B7AB-D33F-4D2E-AA78-AFE0ACF6239B}"/>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600만원</ns1:t>
            </ns1:r>
          </ns1:p>
        </ns0:txBody>
      </ns0:sp>
      <ns0:sp>
        <ns0:nvSpPr>
          <ns0:cNvPr id="9" name="">
            <ns1:extLst>
              <ns1:ext uri="{FF2B5EF4-FFF2-40B4-BE49-F238E27FC236}">
                <ns2:creationId id="{AE07C489-604E-4069-9E5D-9168BC539F17}"/>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 납입액 공제 한도</ns1:t>
            </ns1:r>
          </ns1:p>
        </ns0:txBody>
      </ns0:sp>
      <ns0:sp>
        <ns0:nvSpPr>
          <ns0:cNvPr id="10" name="">
            <ns1:extLst>
              <ns1:ext uri="{FF2B5EF4-FFF2-40B4-BE49-F238E27FC236}">
                <ns2:creationId id="{D8DC7507-AB35-4F12-8B34-40194D0883CB}"/>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38564024-CD75-4274-BC71-3A9BA752FCE4}"/>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900만원</ns1:t>
            </ns1:r>
          </ns1:p>
        </ns0:txBody>
      </ns0:sp>
      <ns0:sp>
        <ns0:nvSpPr>
          <ns0:cNvPr id="12" name="">
            <ns1:extLst>
              <ns1:ext uri="{FF2B5EF4-FFF2-40B4-BE49-F238E27FC236}">
                <ns2:creationId id="{1B27B07D-4867-407A-AC01-EFA6ED6A2679}"/>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연금저축과 퇴직연금계좌 합산</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한도</ns1:t>
            </ns1:r>
          </ns1:p>
        </ns0:txBody>
      </ns0:sp>
      <ns0:sp>
        <ns0:nvSpPr>
          <ns0:cNvPr id="13" name="">
            <ns1:extLst>
              <ns1:ext uri="{FF2B5EF4-FFF2-40B4-BE49-F238E27FC236}">
                <ns2:creationId id="{675B8FEB-A40C-42B0-8F79-1B5E10C721BC}"/>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B378DCD5-B6B8-42EC-89C4-BA7744D36A98}"/>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본인 납입액</ns1:t>
            </ns1:r>
          </ns1:p>
        </ns0:txBody>
      </ns0:sp>
      <ns0:sp>
        <ns0:nvSpPr>
          <ns0:cNvPr id="15" name="">
            <ns1:extLst>
              <ns1:ext uri="{FF2B5EF4-FFF2-40B4-BE49-F238E27FC236}">
                <ns2:creationId id="{4B91A6F0-06EA-481C-B2D7-9C0C28A382F5}"/>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사용자 부담금과 구분</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27394451"/>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36CA62A-80AD-4996-A6C6-D6746734710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99B35224-A745-4B85-BBE4-AC974DC2773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29</ns1:t>
            </ns1:r>
          </ns1:p>
        </ns0:txBody>
      </ns0:sp>
      <ns0:sp>
        <ns0:nvSpPr>
          <ns0:cNvPr id="4" name="">
            <ns1:extLst>
              <ns1:ext uri="{FF2B5EF4-FFF2-40B4-BE49-F238E27FC236}">
                <ns2:creationId id="{9DD572A7-B185-4035-9868-7B325974752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F7D24C3-8FC4-4980-BED6-AC411C2D577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연금계좌 세액공제율</ns1:t>
            </ns1:r>
          </ns1:p>
        </ns0:txBody>
      </ns0:sp>
      <ns0:sp>
        <ns0:nvSpPr>
          <ns0:cNvPr id="6" name="">
            <ns1:extLst>
              <ns1:ext uri="{FF2B5EF4-FFF2-40B4-BE49-F238E27FC236}">
                <ns2:creationId id="{64001934-983E-4D7F-9037-ABAD57AAD10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2AFB257-D145-4C44-9002-028F257A8912}"/>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F8BA3B3D-1F30-4385-BC67-2D01744CCAC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B7F76947-3396-4EAA-A536-8EAA27EF716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15%</ns1:t>
            </ns1:r>
          </ns1:p>
        </ns0:txBody>
      </ns0:sp>
      <ns0:sp>
        <ns0:nvSpPr>
          <ns0:cNvPr id="10" name="">
            <ns1:extLst>
              <ns1:ext uri="{FF2B5EF4-FFF2-40B4-BE49-F238E27FC236}">
                <ns2:creationId id="{9F4A3470-1743-4BF7-B7EC-FF90CB5A93C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종합소득금액 4,500만원 이하 등</ns1:t>
            </ns1:r>
          </ns1:p>
        </ns0:txBody>
      </ns0:sp>
      <ns0:sp>
        <ns0:nvSpPr>
          <ns0:cNvPr id="11" name="">
            <ns1:extLst>
              <ns1:ext uri="{FF2B5EF4-FFF2-40B4-BE49-F238E27FC236}">
                <ns2:creationId id="{315E5728-1CD5-4C39-827C-1D0A8BA90AE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D092584D-8FFE-4DBC-8777-ABB2AA5B8D3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38E66A30-02E3-4FBD-B037-89905BBD937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12%</ns1:t>
            </ns1:r>
          </ns1:p>
        </ns0:txBody>
      </ns0:sp>
      <ns0:sp>
        <ns0:nvSpPr>
          <ns0:cNvPr id="14" name="">
            <ns1:extLst>
              <ns1:ext uri="{FF2B5EF4-FFF2-40B4-BE49-F238E27FC236}">
                <ns2:creationId id="{488AFBFC-0925-46E6-8286-B45242AF88C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그 밖의 경우 / 지방소득세 별도</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70689056"/>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C5A5A776-AF7E-4C6E-9831-0A214D63990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D0C0F947-3C0C-4D68-8CE4-CC381691335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14 / 29</ns1:t>
            </ns1:r>
          </ns1:p>
        </ns0:txBody>
      </ns0:sp>
      <ns0:sp>
        <ns0:nvSpPr>
          <ns0:cNvPr id="4" name="">
            <ns1:extLst>
              <ns1:ext uri="{FF2B5EF4-FFF2-40B4-BE49-F238E27FC236}">
                <ns2:creationId id="{DDDA4A64-6DDB-4F80-9120-6315369F585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DCCE6752-6753-4FD4-8CDD-DB5B6D5D7B9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계산 예제 · 사업소득 설계사</ns1:t>
            </ns1:r>
          </ns1:p>
        </ns0:txBody>
      </ns0:sp>
      <ns0:sp>
        <ns0:nvSpPr>
          <ns0:cNvPr id="6" name="">
            <ns1:extLst>
              <ns1:ext uri="{FF2B5EF4-FFF2-40B4-BE49-F238E27FC236}">
                <ns2:creationId id="{337B328D-2C76-47A8-81B9-6A480E7E6E4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C67EAE9-35D2-41FA-A037-A0FF936DB210}"/>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EE449E24-0868-4E3F-A28F-1528519F8401}"/>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E67C8842-A292-4B15-8079-89D3C5CE85E7}"/>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사업소득금액 3천만원, 연금저축 800만원 납입 시 기본 계산은?</ns1:t>
            </ns1:r>
          </ns1:p>
        </ns0:txBody>
      </ns0:sp>
      <ns0:sp>
        <ns0:nvSpPr>
          <ns0:cNvPr id="10" name="">
            <ns1:extLst>
              <ns1:ext uri="{FF2B5EF4-FFF2-40B4-BE49-F238E27FC236}">
                <ns2:creationId id="{8C716D56-C5EE-45FC-BBA5-2F7067D78273}"/>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B283D23D-BF51-447A-ADD1-C2833673652E}"/>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9A898731-B0CC-459A-9C39-CD771A64B0E5}"/>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600만원 × 15% = 소득세 공제액 90만원</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52265632"/>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66C5B5D7-BE3C-410A-B4F5-AC0C36C1BB7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AEC555C8-55CC-4336-BFD3-A7A0E1F8B2F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15 / 29</ns1:t>
            </ns1:r>
          </ns1:p>
        </ns0:txBody>
      </ns0:sp>
      <ns0:sp>
        <ns0:nvSpPr>
          <ns0:cNvPr id="4" name="">
            <ns1:extLst>
              <ns1:ext uri="{FF2B5EF4-FFF2-40B4-BE49-F238E27FC236}">
                <ns2:creationId id="{22143628-B123-49B0-867E-1AC99D906C8E}"/>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7F1388B7-20B5-4C01-BC44-377B057BFBB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연금으로 받기 위한 기본 조건</ns1:t>
            </ns1:r>
          </ns1:p>
        </ns0:txBody>
      </ns0:sp>
      <ns0:sp>
        <ns0:nvSpPr>
          <ns0:cNvPr id="6" name="">
            <ns1:extLst>
              <ns1:ext uri="{FF2B5EF4-FFF2-40B4-BE49-F238E27FC236}">
                <ns2:creationId id="{2D107E93-1D9F-4EAF-BB30-A8F116355DA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A5B1D25-47BC-4BD1-BA11-E660FCCC9700}"/>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488BE998-8E1E-4FA6-BAE7-9EAAF4F3AB72}"/>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55세 이후</ns1:t>
            </ns1:r>
          </ns1:p>
        </ns0:txBody>
      </ns0:sp>
      <ns0:sp>
        <ns0:nvSpPr>
          <ns0:cNvPr id="9" name="">
            <ns1:extLst>
              <ns1:ext uri="{FF2B5EF4-FFF2-40B4-BE49-F238E27FC236}">
                <ns2:creationId id="{A94DEF0D-833B-46DC-8ADA-0BF4A01B8C02}"/>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 수령 개시 연령</ns1:t>
            </ns1:r>
          </ns1:p>
        </ns0:txBody>
      </ns0:sp>
      <ns0:sp>
        <ns0:nvSpPr>
          <ns0:cNvPr id="10" name="">
            <ns1:extLst>
              <ns1:ext uri="{FF2B5EF4-FFF2-40B4-BE49-F238E27FC236}">
                <ns2:creationId id="{F55FD545-A310-442A-829A-8DA906F0C4B7}"/>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4B8938B1-FBD0-46F8-9A25-CF88C50D506E}"/>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가입 5년 경과</ns1:t>
            </ns1:r>
          </ns1:p>
        </ns0:txBody>
      </ns0:sp>
      <ns0:sp>
        <ns0:nvSpPr>
          <ns0:cNvPr id="12" name="">
            <ns1:extLst>
              <ns1:ext uri="{FF2B5EF4-FFF2-40B4-BE49-F238E27FC236}">
                <ns2:creationId id="{5EBF1CF1-75CE-4944-BCCD-6A231F690BD9}"/>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일반적인 계좌 가입기간 조건</ns1:t>
            </ns1:r>
          </ns1:p>
        </ns0:txBody>
      </ns0:sp>
      <ns0:sp>
        <ns0:nvSpPr>
          <ns0:cNvPr id="13" name="">
            <ns1:extLst>
              <ns1:ext uri="{FF2B5EF4-FFF2-40B4-BE49-F238E27FC236}">
                <ns2:creationId id="{21072C5D-2ECD-443C-ACCE-0F6E089CE5EE}"/>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5581F6C3-77C8-4CD5-99CB-8130D3F98BBF}"/>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수령 한도</ns1:t>
            </ns1:r>
          </ns1:p>
        </ns0:txBody>
      </ns0:sp>
      <ns0:sp>
        <ns0:nvSpPr>
          <ns0:cNvPr id="15" name="">
            <ns1:extLst>
              <ns1:ext uri="{FF2B5EF4-FFF2-40B4-BE49-F238E27FC236}">
                <ns2:creationId id="{C8D21BF7-0A48-4CA8-BB00-2A15CF8AA838}"/>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연도별 연금수령 한도 내 인출</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43676367"/>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44F4242-9148-46A0-B7F9-915862ADC04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96F1DD5C-1472-4291-AAF4-9D12C877400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29</ns1:t>
            </ns1:r>
          </ns1:p>
        </ns0:txBody>
      </ns0:sp>
      <ns0:sp>
        <ns0:nvSpPr>
          <ns0:cNvPr id="4" name="">
            <ns1:extLst>
              <ns1:ext uri="{FF2B5EF4-FFF2-40B4-BE49-F238E27FC236}">
                <ns2:creationId id="{A580D7C7-7324-4B5A-94F5-682AC11ABA2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35E65550-2762-47B7-8C18-128FCBAE2FF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연금수령 한도 계산</ns1:t>
            </ns1:r>
          </ns1:p>
        </ns0:txBody>
      </ns0:sp>
      <ns0:sp>
        <ns0:nvSpPr>
          <ns0:cNvPr id="6" name="">
            <ns1:extLst>
              <ns1:ext uri="{FF2B5EF4-FFF2-40B4-BE49-F238E27FC236}">
                <ns2:creationId id="{5DF62309-BD54-4602-B103-A1DB650ABEC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A8838D4-CBE8-43E9-98BA-C26EE94BC6D2}"/>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37F3C676-9AE2-49A8-BA17-1C18BD96C0C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4BC4A169-97DF-4688-85B5-FECF643B39D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기본 계산</ns1:t>
            </ns1:r>
          </ns1:p>
        </ns0:txBody>
      </ns0:sp>
      <ns0:sp>
        <ns0:nvSpPr>
          <ns0:cNvPr id="10" name="">
            <ns1:extLst>
              <ns1:ext uri="{FF2B5EF4-FFF2-40B4-BE49-F238E27FC236}">
                <ns2:creationId id="{C5807195-3D4C-4392-9F62-1EBB9748387B}"/>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계좌 평가액 ÷ (11 − 수령연차) × 120%</ns1:t>
            </ns1:r>
          </ns1:p>
        </ns0:txBody>
      </ns0:sp>
      <ns0:sp>
        <ns0:nvSpPr>
          <ns0:cNvPr id="11" name="">
            <ns1:extLst>
              <ns1:ext uri="{FF2B5EF4-FFF2-40B4-BE49-F238E27FC236}">
                <ns2:creationId id="{9D695CFC-F7C4-41A7-B205-28E6895FD29B}"/>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5CD8FBBF-F725-4002-A6E8-9ACC95BA022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BC23A8A9-3D52-408D-ABF8-74552BB083BE}"/>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예시</ns1:t>
            </ns1:r>
          </ns1:p>
        </ns0:txBody>
      </ns0:sp>
      <ns0:sp>
        <ns0:nvSpPr>
          <ns0:cNvPr id="14" name="">
            <ns1:extLst>
              <ns1:ext uri="{FF2B5EF4-FFF2-40B4-BE49-F238E27FC236}">
                <ns2:creationId id="{46FC5434-FCCA-4398-9E76-B54E57632ED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평가액 1억원, 6년차이면 2,400만원</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82917051"/>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AA0A4A11-5A8E-4BF2-8B25-C34891E74D8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F8FCBE9A-63E3-4CF0-815E-DD3C08B693B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17 / 29</ns1:t>
            </ns1:r>
          </ns1:p>
        </ns0:txBody>
      </ns0:sp>
      <ns0:sp>
        <ns0:nvSpPr>
          <ns0:cNvPr id="4" name="">
            <ns1:extLst>
              <ns1:ext uri="{FF2B5EF4-FFF2-40B4-BE49-F238E27FC236}">
                <ns2:creationId id="{3A8A3F58-0F17-4089-9C90-82B8DF8BD18C}"/>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A882C346-4F9A-432A-844E-B019CD60DF2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사적연금의 원천징수 세율</ns1:t>
            </ns1:r>
          </ns1:p>
        </ns0:txBody>
      </ns0:sp>
      <ns0:sp>
        <ns0:nvSpPr>
          <ns0:cNvPr id="6" name="">
            <ns1:extLst>
              <ns1:ext uri="{FF2B5EF4-FFF2-40B4-BE49-F238E27FC236}">
                <ns2:creationId id="{CB74E597-1842-4995-9EA7-7DAB2CF8D93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05138BC-BBF4-422E-82E5-674726C6E12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22324C41-48D8-410B-B91C-F8647FB1A0CA}"/>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5%</ns1:t>
            </ns1:r>
          </ns1:p>
        </ns0:txBody>
      </ns0:sp>
      <ns0:sp>
        <ns0:nvSpPr>
          <ns0:cNvPr id="9" name="">
            <ns1:extLst>
              <ns1:ext uri="{FF2B5EF4-FFF2-40B4-BE49-F238E27FC236}">
                <ns2:creationId id="{F21BED6E-D168-4748-87CB-50B72AF95933}"/>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70세 미만</ns1:t>
            </ns1:r>
          </ns1:p>
        </ns0:txBody>
      </ns0:sp>
      <ns0:sp>
        <ns0:nvSpPr>
          <ns0:cNvPr id="10" name="">
            <ns1:extLst>
              <ns1:ext uri="{FF2B5EF4-FFF2-40B4-BE49-F238E27FC236}">
                <ns2:creationId id="{58D8CBFD-D266-4083-BBF0-80FE1D95B118}"/>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C9D37B69-0C72-4710-9AE8-2CAC9221AA32}"/>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4%</ns1:t>
            </ns1:r>
          </ns1:p>
        </ns0:txBody>
      </ns0:sp>
      <ns0:sp>
        <ns0:nvSpPr>
          <ns0:cNvPr id="12" name="">
            <ns1:extLst>
              <ns1:ext uri="{FF2B5EF4-FFF2-40B4-BE49-F238E27FC236}">
                <ns2:creationId id="{48D8C9FD-1E3D-4A6F-B33B-9CB072C920B4}"/>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70세 이상 80세 미만</ns1:t>
            </ns1:r>
          </ns1:p>
        </ns0:txBody>
      </ns0:sp>
      <ns0:sp>
        <ns0:nvSpPr>
          <ns0:cNvPr id="13" name="">
            <ns1:extLst>
              <ns1:ext uri="{FF2B5EF4-FFF2-40B4-BE49-F238E27FC236}">
                <ns2:creationId id="{7F4CD1DE-8765-4205-87F1-3600988CFB80}"/>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6D50D398-DA5E-435F-9B74-A51A991BC461}"/>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ns1:t>
            </ns1:r>
          </ns1:p>
        </ns0:txBody>
      </ns0:sp>
      <ns0:sp>
        <ns0:nvSpPr>
          <ns0:cNvPr id="15" name="">
            <ns1:extLst>
              <ns1:ext uri="{FF2B5EF4-FFF2-40B4-BE49-F238E27FC236}">
                <ns2:creationId id="{7EF6B8FA-E00E-46E1-8841-EA244063C45F}"/>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80세 이상 / 요건 충족</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종신계약</ns1:t>
            </ns1:r>
          </ns1:p>
        </ns0:txBody>
      </ns0:sp>
      <ns0:sp>
        <ns0:nvSpPr>
          <ns0:cNvPr id="16" name="">
            <ns1:extLst>
              <ns1:ext uri="{FF2B5EF4-FFF2-40B4-BE49-F238E27FC236}">
                <ns2:creationId id="{A0B0F339-2C87-42A7-B244-AB65543588AD}"/>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2026년 국세청 안내 대조 · 지방소득세 제외</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66162346"/>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A441D05-4FC1-4B5D-9ADC-6E8FA144ED4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455C5547-ADDD-4C4B-A302-02742D9C249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29</ns1:t>
            </ns1:r>
          </ns1:p>
        </ns0:txBody>
      </ns0:sp>
      <ns0:sp>
        <ns0:nvSpPr>
          <ns0:cNvPr id="4" name="">
            <ns1:extLst>
              <ns1:ext uri="{FF2B5EF4-FFF2-40B4-BE49-F238E27FC236}">
                <ns2:creationId id="{AF121603-F039-433F-B90E-CA99CA1F0A6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3E897E0C-8447-4FED-B3C6-AE71DD3A209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 1,500만원 기준의 의미</ns1:t>
            </ns1:r>
          </ns1:p>
        </ns0:txBody>
      </ns0:sp>
      <ns0:sp>
        <ns0:nvSpPr>
          <ns0:cNvPr id="6" name="">
            <ns1:extLst>
              <ns1:ext uri="{FF2B5EF4-FFF2-40B4-BE49-F238E27FC236}">
                <ns2:creationId id="{C75D24AE-C938-4957-A5F6-054B37EFBC6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3F687BE-7C64-4FAE-8609-DCEFCF365B5F}"/>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B33D9927-DE68-4D33-8D84-759EBDE7D03B}"/>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03FF1A31-7FF0-4289-A79F-85C1AAC352C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기준 이하</ns1:t>
            </ns1:r>
          </ns1:p>
        </ns0:txBody>
      </ns0:sp>
      <ns0:sp>
        <ns0:nvSpPr>
          <ns0:cNvPr id="10" name="">
            <ns1:extLst>
              <ns1:ext uri="{FF2B5EF4-FFF2-40B4-BE49-F238E27FC236}">
                <ns2:creationId id="{1E7C244B-ACEC-4BC0-8AD6-538C29747B9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대상 사적연금의 분리과세 기준 확인</ns1:t>
            </ns1:r>
          </ns1:p>
        </ns0:txBody>
      </ns0:sp>
      <ns0:sp>
        <ns0:nvSpPr>
          <ns0:cNvPr id="11" name="">
            <ns1:extLst>
              <ns1:ext uri="{FF2B5EF4-FFF2-40B4-BE49-F238E27FC236}">
                <ns2:creationId id="{CDAF7015-3A51-4394-9DCC-E89D60B948D2}"/>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1FC17602-4125-40F0-9C1D-962D23245B1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75DA8F9D-F620-4198-B248-0B2AD73FAFC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기준 초과</ns1:t>
            </ns1:r>
          </ns1:p>
        </ns0:txBody>
      </ns0:sp>
      <ns0:sp>
        <ns0:nvSpPr>
          <ns0:cNvPr id="14" name="">
            <ns1:extLst>
              <ns1:ext uri="{FF2B5EF4-FFF2-40B4-BE49-F238E27FC236}">
                <ns2:creationId id="{626352D0-8CB8-4068-8A38-328EFAA06567}"/>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종합과세 또는 15% 분리과세 선택</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95087240"/>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2421631-0B9F-4EC7-8DBF-050613EE785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0E9DEDF8-0257-4928-A9CC-E0793841CEB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29</ns1:t>
            </ns1:r>
          </ns1:p>
        </ns0:txBody>
      </ns0:sp>
      <ns0:sp>
        <ns0:nvSpPr>
          <ns0:cNvPr id="4" name="">
            <ns1:extLst>
              <ns1:ext uri="{FF2B5EF4-FFF2-40B4-BE49-F238E27FC236}">
                <ns2:creationId id="{5BC51AA0-E000-4968-B997-C6DF73F9E4F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0e72c407310d44bc"/>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92D02FAE-25B1-4232-8F04-8675DF3C020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 외 인출은 재원별로</ns1:t>
            </ns1:r>
          </ns1:p>
        </ns0:txBody>
      </ns0:sp>
      <ns0:sp>
        <ns0:nvSpPr>
          <ns0:cNvPr id="7" name="">
            <ns1:extLst>
              <ns1:ext uri="{FF2B5EF4-FFF2-40B4-BE49-F238E27FC236}">
                <ns2:creationId id="{1DAB47DA-E8D2-4094-8810-908C8ED02D8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BB9546CB-1C9E-4BE8-AAF9-14E07FDE78B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FB1B7FDB-9EFD-46A4-8EDE-BA83BF47179E}"/>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D47DCCA-44B1-46E5-9FFE-9FDDE28AFF7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공제받은 원금·수익</ns1:t>
            </ns1:r>
          </ns1:p>
        </ns0:txBody>
      </ns0:sp>
      <ns0:sp>
        <ns0:nvSpPr>
          <ns0:cNvPr id="11" name="">
            <ns1:extLst>
              <ns1:ext uri="{FF2B5EF4-FFF2-40B4-BE49-F238E27FC236}">
                <ns2:creationId id="{E4BD0491-B316-486E-BD2A-5A49AE256A0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일반적인 연금 외 수령은 기타소득 과세</ns1:t>
            </ns1:r>
          </ns1:p>
        </ns0:txBody>
      </ns0:sp>
      <ns0:sp>
        <ns0:nvSpPr>
          <ns0:cNvPr id="12" name="">
            <ns1:extLst>
              <ns1:ext uri="{FF2B5EF4-FFF2-40B4-BE49-F238E27FC236}">
                <ns2:creationId id="{A031A6AB-E100-4075-96E1-C5B0DCD5B3E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302DB7B8-04EC-47D9-AB1F-7E104C94CAA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A0AC4B44-1299-48BD-9F90-8A420A6D0965}"/>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공제 안 받은 원금</ns1:t>
            </ns1:r>
          </ns1:p>
        </ns0:txBody>
      </ns0:sp>
      <ns0:sp>
        <ns0:nvSpPr>
          <ns0:cNvPr id="15" name="">
            <ns1:extLst>
              <ns1:ext uri="{FF2B5EF4-FFF2-40B4-BE49-F238E27FC236}">
                <ns2:creationId id="{F1FA66E7-8278-42D3-8C9F-D7C74A91F74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중복 과세하지 않도록 재원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89292693"/>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C788FCF-D101-447B-89DC-E94FDFEEB1F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78DDCA67-2F0D-4D7E-8E3F-C84081B82EE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29</ns1:t>
            </ns1:r>
          </ns1:p>
        </ns0:txBody>
      </ns0:sp>
      <ns0:sp>
        <ns0:nvSpPr>
          <ns0:cNvPr id="4" name="">
            <ns1:extLst>
              <ns1:ext uri="{FF2B5EF4-FFF2-40B4-BE49-F238E27FC236}">
                <ns2:creationId id="{69B7401A-34AA-4DB7-B499-A80DD7F6C05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BB49D7F-2949-4D05-9C5B-60BF2ECBB36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저축성보험 비과세의 세 경로</ns1:t>
            </ns1:r>
          </ns1:p>
        </ns0:txBody>
      </ns0:sp>
      <ns0:sp>
        <ns0:nvSpPr>
          <ns0:cNvPr id="6" name="">
            <ns1:extLst>
              <ns1:ext uri="{FF2B5EF4-FFF2-40B4-BE49-F238E27FC236}">
                <ns2:creationId id="{46E8094B-239F-46AF-ACED-8C35956369F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E638F63-9033-43BC-8923-16B10594A0EC}"/>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A8A1A7A2-3459-4CE9-83B2-7231BABB071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7DE296CA-40D0-478A-AFC5-B8136B11BEEC}"/>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보험료 한도형</ns1:t>
            </ns1:r>
          </ns1:p>
        </ns0:txBody>
      </ns0:sp>
      <ns0:sp>
        <ns0:nvSpPr>
          <ns0:cNvPr id="10" name="">
            <ns1:extLst>
              <ns1:ext uri="{FF2B5EF4-FFF2-40B4-BE49-F238E27FC236}">
                <ns2:creationId id="{5437D06B-106E-435A-A09B-027FB396240E}"/>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10년 이상과 1인당 보험료</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1억원 등</ns1:t>
            </ns1:r>
          </ns1:p>
        </ns0:txBody>
      </ns0:sp>
      <ns0:sp>
        <ns0:nvSpPr>
          <ns0:cNvPr id="11" name="">
            <ns1:extLst>
              <ns1:ext uri="{FF2B5EF4-FFF2-40B4-BE49-F238E27FC236}">
                <ns2:creationId id="{0986CD46-EA51-4190-A7FB-67D2AA0B666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A0EBF34C-59D3-43EF-9D43-454529F6039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98E6FE50-B667-439D-A13A-14C606A0245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월적립식</ns1:t>
            </ns1:r>
          </ns1:p>
        </ns0:txBody>
      </ns0:sp>
      <ns0:sp>
        <ns0:nvSpPr>
          <ns0:cNvPr id="14" name="">
            <ns1:extLst>
              <ns1:ext uri="{FF2B5EF4-FFF2-40B4-BE49-F238E27FC236}">
                <ns2:creationId id="{E0BD8260-2801-4A40-AD66-B846EE42B6E8}"/>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10년 유지·5년 납입·월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150만원 등</ns1:t>
            </ns1:r>
          </ns1:p>
        </ns0:txBody>
      </ns0:sp>
      <ns0:sp>
        <ns0:nvSpPr>
          <ns0:cNvPr id="15" name="">
            <ns1:extLst>
              <ns1:ext uri="{FF2B5EF4-FFF2-40B4-BE49-F238E27FC236}">
                <ns2:creationId id="{E1B23D75-4FFF-4F40-9A9D-5CF720ED34C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9E023FE0-01B9-4057-8633-EF5891933D0D}"/>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09C7EF13-AA2B-4B58-BA53-D3B752FC2E92}"/>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종신형 연금</ns1:t>
            </ns1:r>
          </ns1:p>
        </ns0:txBody>
      </ns0:sp>
      <ns0:sp>
        <ns0:nvSpPr>
          <ns0:cNvPr id="18" name="">
            <ns1:extLst>
              <ns1:ext uri="{FF2B5EF4-FFF2-40B4-BE49-F238E27FC236}">
                <ns2:creationId id="{87082312-03C7-405C-9269-072BEB04DD3E}"/>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55세 이후 종신 수령 등 별도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요건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57289097"/>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4C5F5BB6-B942-4A11-A823-93FF51EECED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C7DF4115-2410-49FF-ACB1-93822DBFB88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21 / 29</ns1:t>
            </ns1:r>
          </ns1:p>
        </ns0:txBody>
      </ns0:sp>
      <ns0:sp>
        <ns0:nvSpPr>
          <ns0:cNvPr id="4" name="">
            <ns1:extLst>
              <ns1:ext uri="{FF2B5EF4-FFF2-40B4-BE49-F238E27FC236}">
                <ns2:creationId id="{C17998FB-EC45-49A4-8C18-1F0E3363100E}"/>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4E99A6F3-EFC0-4CB4-A8D0-285753DEB18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월적립식의 세부 조건</ns1:t>
            </ns1:r>
          </ns1:p>
        </ns0:txBody>
      </ns0:sp>
      <ns0:sp>
        <ns0:nvSpPr>
          <ns0:cNvPr id="6" name="">
            <ns1:extLst>
              <ns1:ext uri="{FF2B5EF4-FFF2-40B4-BE49-F238E27FC236}">
                <ns2:creationId id="{55BDABE2-2F43-4865-A26E-0B121FD1119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EC1EBFD-F9A7-4B0B-898F-38B615815A2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8D059C2C-BA42-43CC-B462-B728CDD9EF49}"/>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5년 이상</ns1:t>
            </ns1:r>
          </ns1:p>
        </ns0:txBody>
      </ns0:sp>
      <ns0:sp>
        <ns0:nvSpPr>
          <ns0:cNvPr id="9" name="">
            <ns1:extLst>
              <ns1:ext uri="{FF2B5EF4-FFF2-40B4-BE49-F238E27FC236}">
                <ns2:creationId id="{F84D7BD2-E26D-4F52-91F5-8382BD57D9C5}"/>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보험료 납입기간</ns1:t>
            </ns1:r>
          </ns1:p>
        </ns0:txBody>
      </ns0:sp>
      <ns0:sp>
        <ns0:nvSpPr>
          <ns0:cNvPr id="10" name="">
            <ns1:extLst>
              <ns1:ext uri="{FF2B5EF4-FFF2-40B4-BE49-F238E27FC236}">
                <ns2:creationId id="{E6B28333-5FB0-432D-9455-1F23F12E9D53}"/>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9C6F2BFA-9D37-483C-8902-DFA96226C60C}"/>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월 150만원</ns1:t>
            </ns1:r>
          </ns1:p>
        </ns0:txBody>
      </ns0:sp>
      <ns0:sp>
        <ns0:nvSpPr>
          <ns0:cNvPr id="12" name="">
            <ns1:extLst>
              <ns1:ext uri="{FF2B5EF4-FFF2-40B4-BE49-F238E27FC236}">
                <ns2:creationId id="{880036E8-853F-4BFB-9EFE-1377E907FF59}"/>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1인당 합계 기준</ns1:t>
            </ns1:r>
          </ns1:p>
        </ns0:txBody>
      </ns0:sp>
      <ns0:sp>
        <ns0:nvSpPr>
          <ns0:cNvPr id="13" name="">
            <ns1:extLst>
              <ns1:ext uri="{FF2B5EF4-FFF2-40B4-BE49-F238E27FC236}">
                <ns2:creationId id="{E37DE0E1-2EB9-45DB-A0C0-39139A2C7D9A}"/>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14683F0B-236C-49E5-AA70-BCC25C1F91EA}"/>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6개월 이내</ns1:t>
            </ns1:r>
          </ns1:p>
        </ns0:txBody>
      </ns0:sp>
      <ns0:sp>
        <ns0:nvSpPr>
          <ns0:cNvPr id="15" name="">
            <ns1:extLst>
              <ns1:ext uri="{FF2B5EF4-FFF2-40B4-BE49-F238E27FC236}">
                <ns2:creationId id="{FC3C8648-05A0-487C-88BF-03A9596EBAC0}"/>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기본보험료 선납기간 기준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83967552"/>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9CABF0F-6586-4C67-893C-11E66C0521A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F9F6123C-DE58-4B1C-BD09-BDFDF229C61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29</ns1:t>
            </ns1:r>
          </ns1:p>
        </ns0:txBody>
      </ns0:sp>
      <ns0:sp>
        <ns0:nvSpPr>
          <ns0:cNvPr id="4" name="">
            <ns1:extLst>
              <ns1:ext uri="{FF2B5EF4-FFF2-40B4-BE49-F238E27FC236}">
                <ns2:creationId id="{0C154747-FE75-4422-888C-FDC998D1F14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e420bf3a9e264aa7"/>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6FEFD11B-BECA-43CF-BB8E-7ED5B735E8E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종신형 연금보험의 비과세 조건</ns1:t>
            </ns1:r>
          </ns1:p>
        </ns0:txBody>
      </ns0:sp>
      <ns0:sp>
        <ns0:nvSpPr>
          <ns0:cNvPr id="7" name="">
            <ns1:extLst>
              <ns1:ext uri="{FF2B5EF4-FFF2-40B4-BE49-F238E27FC236}">
                <ns2:creationId id="{05B64DEE-A168-4BB9-83A7-B1D692972B6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0CC9032B-763A-4AF8-9385-65F0B265BAF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DC9667F-479B-48DC-86FE-D5C0ECA46D62}"/>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D23E9795-2244-4F18-A492-3C9CF55F3959}"/>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관계자와 지급</ns1:t>
            </ns1:r>
          </ns1:p>
        </ns0:txBody>
      </ns0:sp>
      <ns0:sp>
        <ns0:nvSpPr>
          <ns0:cNvPr id="11" name="">
            <ns1:extLst>
              <ns1:ext uri="{FF2B5EF4-FFF2-40B4-BE49-F238E27FC236}">
                <ns2:creationId id="{CE5F7D56-B86D-46B3-868F-778A85975C7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계약자·피보험자·수익자 동일, 55세 이후 종신 연금</ns1:t>
            </ns1:r>
          </ns1:p>
        </ns0:txBody>
      </ns0:sp>
      <ns0:sp>
        <ns0:nvSpPr>
          <ns0:cNvPr id="12" name="">
            <ns1:extLst>
              <ns1:ext uri="{FF2B5EF4-FFF2-40B4-BE49-F238E27FC236}">
                <ns2:creationId id="{89C90421-1951-4077-B2E0-1A5382B9457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F6DC790C-F1C8-4891-A9EA-15B75FBD7B9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CC95C18A-F025-479C-9AE2-6EB90C39429C}"/>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계약 구조</ns1:t>
            </ns1:r>
          </ns1:p>
        </ns0:txBody>
      </ns0:sp>
      <ns0:sp>
        <ns0:nvSpPr>
          <ns0:cNvPr id="15" name="">
            <ns1:extLst>
              <ns1:ext uri="{FF2B5EF4-FFF2-40B4-BE49-F238E27FC236}">
                <ns2:creationId id="{452B40CD-94E7-4DAA-A4D6-47C63B9E04B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연금 개시 후 해지 제한 등 추가 요건</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016755"/>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CC335E4-F269-4EB6-ACBF-2444654710E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41EDFB4A-B8C4-483B-BC10-3FB39B6E752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29</ns1:t>
            </ns1:r>
          </ns1:p>
        </ns0:txBody>
      </ns0:sp>
      <ns0:sp>
        <ns0:nvSpPr>
          <ns0:cNvPr id="4" name="">
            <ns1:extLst>
              <ns1:ext uri="{FF2B5EF4-FFF2-40B4-BE49-F238E27FC236}">
                <ns2:creationId id="{2FE31D22-4A77-40F8-B22D-5A97808B4FF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A57DC18B-1406-478E-AFD6-24F992AFC36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상속인의 순위와 배우자</ns1:t>
            </ns1:r>
          </ns1:p>
        </ns0:txBody>
      </ns0:sp>
      <ns0:sp>
        <ns0:nvSpPr>
          <ns0:cNvPr id="6" name="">
            <ns1:extLst>
              <ns1:ext uri="{FF2B5EF4-FFF2-40B4-BE49-F238E27FC236}">
                <ns2:creationId id="{741A41F8-CBB2-4DA0-B276-28A9112B579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5F0EBB3-65F1-4C0A-A898-15927253B5C5}"/>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46B76485-0E82-4B85-9E06-F67B9729660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20A65128-D250-46D9-93EB-BC924E87FC42}"/>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1·2순위</ns1:t>
            </ns1:r>
          </ns1:p>
        </ns0:txBody>
      </ns0:sp>
      <ns0:sp>
        <ns0:nvSpPr>
          <ns0:cNvPr id="10" name="">
            <ns1:extLst>
              <ns1:ext uri="{FF2B5EF4-FFF2-40B4-BE49-F238E27FC236}">
                <ns2:creationId id="{08FB6200-410F-4B66-802D-812FACA2CFD1}"/>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직계비속 / 직계존속</ns1:t>
            </ns1:r>
          </ns1:p>
        </ns0:txBody>
      </ns0:sp>
      <ns0:sp>
        <ns0:nvSpPr>
          <ns0:cNvPr id="11" name="">
            <ns1:extLst>
              <ns1:ext uri="{FF2B5EF4-FFF2-40B4-BE49-F238E27FC236}">
                <ns2:creationId id="{8860817E-EA8F-4593-8375-51EBC35E280C}"/>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EA258965-C9E2-4FC0-A0F5-4FB8529C6D21}"/>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9481CB83-25C5-46AC-9465-A77580D10CC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3·4순위</ns1:t>
            </ns1:r>
          </ns1:p>
        </ns0:txBody>
      </ns0:sp>
      <ns0:sp>
        <ns0:nvSpPr>
          <ns0:cNvPr id="14" name="">
            <ns1:extLst>
              <ns1:ext uri="{FF2B5EF4-FFF2-40B4-BE49-F238E27FC236}">
                <ns2:creationId id="{05D2D3AD-E1FA-4E67-B86F-07B14CC72CE4}"/>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형제자매 / 4촌 이내 방계혈족</ns1:t>
            </ns1:r>
          </ns1:p>
        </ns0:txBody>
      </ns0:sp>
      <ns0:sp>
        <ns0:nvSpPr>
          <ns0:cNvPr id="15" name="">
            <ns1:extLst>
              <ns1:ext uri="{FF2B5EF4-FFF2-40B4-BE49-F238E27FC236}">
                <ns2:creationId id="{2F5EBEC4-4DED-470E-9114-6AD5E6D3F60F}"/>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7A7B63C5-CAE9-4077-815E-81A3119F2299}"/>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31CCF0E6-A998-4CBC-87EE-E0137013613B}"/>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배우자</ns1:t>
            </ns1:r>
          </ns1:p>
        </ns0:txBody>
      </ns0:sp>
      <ns0:sp>
        <ns0:nvSpPr>
          <ns0:cNvPr id="18" name="">
            <ns1:extLst>
              <ns1:ext uri="{FF2B5EF4-FFF2-40B4-BE49-F238E27FC236}">
                <ns2:creationId id="{15DE89D9-7EE8-4A18-B5C7-69C21B40A375}"/>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1·2순위와 공동상속, 없으면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단독상속</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08841862"/>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6B0FB64-97F6-4ACA-8F07-B286093C6EB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5056E2D7-3B1A-4EF0-8166-90D4076699E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29</ns1:t>
            </ns1:r>
          </ns1:p>
        </ns0:txBody>
      </ns0:sp>
      <ns0:sp>
        <ns0:nvSpPr>
          <ns0:cNvPr id="4" name="">
            <ns1:extLst>
              <ns1:ext uri="{FF2B5EF4-FFF2-40B4-BE49-F238E27FC236}">
                <ns2:creationId id="{B5FCD5BD-CEFE-479E-A058-F49F4358A45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830907f540a8440a"/>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A191A0D-1CD5-4F66-936D-6C7D628D18B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보험금의 상속·증여 판단</ns1:t>
            </ns1:r>
          </ns1:p>
        </ns0:txBody>
      </ns0:sp>
      <ns0:sp>
        <ns0:nvSpPr>
          <ns0:cNvPr id="7" name="">
            <ns1:extLst>
              <ns1:ext uri="{FF2B5EF4-FFF2-40B4-BE49-F238E27FC236}">
                <ns2:creationId id="{13E74551-3B36-42DF-B2EA-07C9A192465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2876B004-2591-477D-848B-474AABE5BF1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83FBD3F2-D741-461D-A29A-E0BE9483B502}"/>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28039F90-57D2-480B-9A60-2103719BC9E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상속 관련</ns1:t>
            </ns1:r>
          </ns1:p>
        </ns0:txBody>
      </ns0:sp>
      <ns0:sp>
        <ns0:nvSpPr>
          <ns0:cNvPr id="11" name="">
            <ns1:extLst>
              <ns1:ext uri="{FF2B5EF4-FFF2-40B4-BE49-F238E27FC236}">
                <ns2:creationId id="{39612D64-13BA-430A-9E0B-B86E60FA9B4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피상속인이 실질적으로 납입한 보험료 확인</ns1:t>
            </ns1:r>
          </ns1:p>
        </ns0:txBody>
      </ns0:sp>
      <ns0:sp>
        <ns0:nvSpPr>
          <ns0:cNvPr id="12" name="">
            <ns1:extLst>
              <ns1:ext uri="{FF2B5EF4-FFF2-40B4-BE49-F238E27FC236}">
                <ns2:creationId id="{95A9839D-14A9-41B8-BE49-60CDCC9DA86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34733F8F-14FA-42F3-9D4A-33EAE2544B9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57DEB24-70C2-459F-978E-1DE3D54F55C4}"/>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증여 관련</ns1:t>
            </ns1:r>
          </ns1:p>
        </ns0:txBody>
      </ns0:sp>
      <ns0:sp>
        <ns0:nvSpPr>
          <ns0:cNvPr id="15" name="">
            <ns1:extLst>
              <ns1:ext uri="{FF2B5EF4-FFF2-40B4-BE49-F238E27FC236}">
                <ns2:creationId id="{5587A7B1-A5EC-41FE-94BA-A216E1FBCBA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 부담자와 보험금 수령자가 다른지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94245339"/>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34A836DD-B517-4D41-BD0D-75257E50C4F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93B75969-466B-4548-B931-1E4154E1298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25 / 29</ns1:t>
            </ns1:r>
          </ns1:p>
        </ns0:txBody>
      </ns0:sp>
      <ns0:sp>
        <ns0:nvSpPr>
          <ns0:cNvPr id="4" name="">
            <ns1:extLst>
              <ns1:ext uri="{FF2B5EF4-FFF2-40B4-BE49-F238E27FC236}">
                <ns2:creationId id="{F66B057C-66FF-4125-8BE0-5921F3396888}"/>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3CD93D60-BF4E-4132-8AE5-7358CF6E3C6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금융재산 상속공제</ns1:t>
            </ns1:r>
          </ns1:p>
        </ns0:txBody>
      </ns0:sp>
      <ns0:sp>
        <ns0:nvSpPr>
          <ns0:cNvPr id="6" name="">
            <ns1:extLst>
              <ns1:ext uri="{FF2B5EF4-FFF2-40B4-BE49-F238E27FC236}">
                <ns2:creationId id="{04342990-82E4-436D-9124-12F80DC0286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581BFA4-EBA7-4A8D-AC09-51F42F8BBF0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FA896101-DE46-498F-8161-1CB5E5704A1B}"/>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2천만원 이하</ns1:t>
            </ns1:r>
          </ns1:p>
        </ns0:txBody>
      </ns0:sp>
      <ns0:sp>
        <ns0:nvSpPr>
          <ns0:cNvPr id="9" name="">
            <ns1:extLst>
              <ns1:ext uri="{FF2B5EF4-FFF2-40B4-BE49-F238E27FC236}">
                <ns2:creationId id="{7F771190-C1BE-456E-83F8-AC1883401B6E}"/>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순금융재산 가액 전액</ns1:t>
            </ns1:r>
          </ns1:p>
        </ns0:txBody>
      </ns0:sp>
      <ns0:sp>
        <ns0:nvSpPr>
          <ns0:cNvPr id="10" name="">
            <ns1:extLst>
              <ns1:ext uri="{FF2B5EF4-FFF2-40B4-BE49-F238E27FC236}">
                <ns2:creationId id="{B811B3F5-FD64-4B36-BEFF-DC449F7AABB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C05CC385-3456-45F1-A7C3-C7A8E6A47710}"/>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2천만~1억원</ns1:t>
            </ns1:r>
          </ns1:p>
        </ns0:txBody>
      </ns0:sp>
      <ns0:sp>
        <ns0:nvSpPr>
          <ns0:cNvPr id="12" name="">
            <ns1:extLst>
              <ns1:ext uri="{FF2B5EF4-FFF2-40B4-BE49-F238E27FC236}">
                <ns2:creationId id="{720B34D1-D387-43A6-9296-D0D6CB759328}"/>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2천만원 공제</ns1:t>
            </ns1:r>
          </ns1:p>
        </ns0:txBody>
      </ns0:sp>
      <ns0:sp>
        <ns0:nvSpPr>
          <ns0:cNvPr id="13" name="">
            <ns1:extLst>
              <ns1:ext uri="{FF2B5EF4-FFF2-40B4-BE49-F238E27FC236}">
                <ns2:creationId id="{A9C2A8AE-FAAA-4346-AAA4-F4C29830A00E}"/>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5CB1C71C-804B-4B27-8C79-042601766AE5}"/>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1억원 초과</ns1:t>
            </ns1:r>
          </ns1:p>
        </ns0:txBody>
      </ns0:sp>
      <ns0:sp>
        <ns0:nvSpPr>
          <ns0:cNvPr id="15" name="">
            <ns1:extLst>
              <ns1:ext uri="{FF2B5EF4-FFF2-40B4-BE49-F238E27FC236}">
                <ns2:creationId id="{C2DD90FE-6BDC-4596-B010-E286D5BD781B}"/>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20% 공제, 최대 2억원</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3366747"/>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DE8463E-C09C-4075-A618-03A0019371E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BF60EE3B-33C2-4EE0-AD10-D2163334BB0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29</ns1:t>
            </ns1:r>
          </ns1:p>
        </ns0:txBody>
      </ns0:sp>
      <ns0:sp>
        <ns0:nvSpPr>
          <ns0:cNvPr id="4" name="">
            <ns1:extLst>
              <ns1:ext uri="{FF2B5EF4-FFF2-40B4-BE49-F238E27FC236}">
                <ns2:creationId id="{8D3BE055-DE19-453B-955A-E022E1BEB26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EF78995-CE21-4090-8D69-49975E99499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장애인 보험금과 증여세 특례</ns1:t>
            </ns1:r>
          </ns1:p>
        </ns0:txBody>
      </ns0:sp>
      <ns0:sp>
        <ns0:nvSpPr>
          <ns0:cNvPr id="6" name="">
            <ns1:extLst>
              <ns1:ext uri="{FF2B5EF4-FFF2-40B4-BE49-F238E27FC236}">
                <ns2:creationId id="{FC592061-CECE-45D9-BD0D-7BEA1D5765A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8AEF5E2-087C-4448-A3DA-D8964FF9664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E847D53D-03CF-44C9-8033-B1D314B786C1}"/>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51F1E59-6092-4606-9ED5-D0C818887CD6}"/>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연 4천만원</ns1:t>
            </ns1:r>
          </ns1:p>
        </ns0:txBody>
      </ns0:sp>
      <ns0:sp>
        <ns0:nvSpPr>
          <ns0:cNvPr id="10" name="">
            <ns1:extLst>
              <ns1:ext uri="{FF2B5EF4-FFF2-40B4-BE49-F238E27FC236}">
                <ns2:creationId id="{87A12375-1BC6-41C7-96F1-47B664CBACFC}"/>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요건을 갖춘 장애인 수익자의 보험금 기준</ns1:t>
            </ns1:r>
          </ns1:p>
        </ns0:txBody>
      </ns0:sp>
      <ns0:sp>
        <ns0:nvSpPr>
          <ns0:cNvPr id="11" name="">
            <ns1:extLst>
              <ns1:ext uri="{FF2B5EF4-FFF2-40B4-BE49-F238E27FC236}">
                <ns2:creationId id="{F0879FAB-2C6A-4846-9ABD-26276CB55EF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EFA7A7DE-64D5-4ABF-A4D0-B308118482B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CB6CAB05-815E-4A91-AE5B-5BBA07DE3EF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제도 구분</ns1:t>
            </ns1:r>
          </ns1:p>
        </ns0:txBody>
      </ns0:sp>
      <ns0:sp>
        <ns0:nvSpPr>
          <ns0:cNvPr id="14" name="">
            <ns1:extLst>
              <ns1:ext uri="{FF2B5EF4-FFF2-40B4-BE49-F238E27FC236}">
                <ns2:creationId id="{D449196F-8C18-4C54-8B74-3F05AEB7B24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 세액공제와 별도의 증여세 규정</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09845255"/>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3B24AE1B-37DF-4244-A2F5-2DF1A1BCBB9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D841CC11-D84F-4938-ACF2-0D104C25E7D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27 / 29</ns1:t>
            </ns1:r>
          </ns1:p>
        </ns0:txBody>
      </ns0:sp>
      <ns0:sp>
        <ns0:nvSpPr>
          <ns0:cNvPr id="4" name="">
            <ns1:extLst>
              <ns1:ext uri="{FF2B5EF4-FFF2-40B4-BE49-F238E27FC236}">
                <ns2:creationId id="{C6B92D96-2591-48FD-B854-85C8E9FD1F13}"/>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767B7F2D-6F1F-4266-BA2D-23758930858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설계사 사업소득의 원천징수</ns1:t>
            </ns1:r>
          </ns1:p>
        </ns0:txBody>
      </ns0:sp>
      <ns0:sp>
        <ns0:nvSpPr>
          <ns0:cNvPr id="6" name="">
            <ns1:extLst>
              <ns1:ext uri="{FF2B5EF4-FFF2-40B4-BE49-F238E27FC236}">
                <ns2:creationId id="{1FB0838E-0D75-4A2C-A0C4-F9957834D82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6B231DA-02EE-41C5-9B5F-7BA470DD322F}"/>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E5B295B0-074E-4A68-9EDB-376686CF38C4}"/>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ns1:t>
            </ns1:r>
          </ns1:p>
        </ns0:txBody>
      </ns0:sp>
      <ns0:sp>
        <ns0:nvSpPr>
          <ns0:cNvPr id="9" name="">
            <ns1:extLst>
              <ns1:ext uri="{FF2B5EF4-FFF2-40B4-BE49-F238E27FC236}">
                <ns2:creationId id="{7DFB7B14-7B61-4DA5-8B43-98081A5A20DB}"/>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사업소득 원천징수 소득세</ns1:t>
            </ns1:r>
          </ns1:p>
        </ns0:txBody>
      </ns0:sp>
      <ns0:sp>
        <ns0:nvSpPr>
          <ns0:cNvPr id="10" name="">
            <ns1:extLst>
              <ns1:ext uri="{FF2B5EF4-FFF2-40B4-BE49-F238E27FC236}">
                <ns2:creationId id="{F2477179-E93F-4857-BEF4-50014C4671FA}"/>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CC4A9239-93E3-4D02-8307-9B79FC90DC01}"/>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3.3%</ns1:t>
            </ns1:r>
          </ns1:p>
        </ns0:txBody>
      </ns0:sp>
      <ns0:sp>
        <ns0:nvSpPr>
          <ns0:cNvPr id="12" name="">
            <ns1:extLst>
              <ns1:ext uri="{FF2B5EF4-FFF2-40B4-BE49-F238E27FC236}">
                <ns2:creationId id="{F2A28364-5279-4B7C-AB47-4CE28C90EF4A}"/>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지방소득세 포함</ns1:t>
            </ns1:r>
          </ns1:p>
        </ns0:txBody>
      </ns0:sp>
      <ns0:sp>
        <ns0:nvSpPr>
          <ns0:cNvPr id="13" name="">
            <ns1:extLst>
              <ns1:ext uri="{FF2B5EF4-FFF2-40B4-BE49-F238E27FC236}">
                <ns2:creationId id="{98C96C6E-B773-422E-BE67-8803212B0280}"/>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4BE1CD87-7930-41FD-A060-AFDCA6F05A61}"/>
              </ns1:ext>
            </ns1:extLst>
          </ns0:cNvPr>
          <ns0:cNvSpPr>
            <ns1:spLocks noGrp="1"/>
          </ns0:cNvSpPr>
          <ns0:nvPr/>
        </ns0:nvSpPr>
        <ns0:spPr>
          <ns1:xfrm>
            <ns1:off x="8391525" y="2438400"/>
            <ns1:ext cx="3105150" cy="471964"/>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다음 달 10일</ns1:t>
            </ns1:r>
          </ns1:p>
        </ns0:txBody>
      </ns0:sp>
      <ns0:sp>
        <ns0:nvSpPr>
          <ns0:cNvPr id="15" name="">
            <ns1:extLst>
              <ns1:ext uri="{FF2B5EF4-FFF2-40B4-BE49-F238E27FC236}">
                <ns2:creationId id="{B3AF8FDC-C136-42EE-AC53-F54385803831}"/>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원천징수세액의 일반적인</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납부기한</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09114197"/>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B01E428-C7FB-4302-9F88-7E863687F73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A8FAEB6B-4D31-433A-867C-4F7163EB24C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29</ns1:t>
            </ns1:r>
          </ns1:p>
        </ns0:txBody>
      </ns0:sp>
      <ns0:sp>
        <ns0:nvSpPr>
          <ns0:cNvPr id="4" name="">
            <ns1:extLst>
              <ns1:ext uri="{FF2B5EF4-FFF2-40B4-BE49-F238E27FC236}">
                <ns2:creationId id="{3B2A0308-F742-4A97-BE9C-263334263FE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696A8045-C9E4-4A5F-B222-34D1DF5B93D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사업소득 연말정산과 신고</ns1:t>
            </ns1:r>
          </ns1:p>
        </ns0:txBody>
      </ns0:sp>
      <ns0:sp>
        <ns0:nvSpPr>
          <ns0:cNvPr id="6" name="">
            <ns1:extLst>
              <ns1:ext uri="{FF2B5EF4-FFF2-40B4-BE49-F238E27FC236}">
                <ns2:creationId id="{18DCE1F3-0878-4511-8FD9-F4EE6A604BC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E31EC60-BF28-4494-861F-425FF5CAB2B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FF21AE3-1C42-47D3-8E87-DD79F0D63C51}"/>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8B8DAFC-88FB-4177-8865-9617F92A700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대상 요건</ns1:t>
            </ns1:r>
          </ns1:p>
        </ns0:txBody>
      </ns0:sp>
      <ns0:sp>
        <ns0:nvSpPr>
          <ns0:cNvPr id="10" name="">
            <ns1:extLst>
              <ns1:ext uri="{FF2B5EF4-FFF2-40B4-BE49-F238E27FC236}">
                <ns2:creationId id="{FF8E6213-82DC-486C-916D-7F8EE223A68A}"/>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신규 사업자 또는 직전연도 수입 7,500만원 미만 등</ns1:t>
            </ns1:r>
          </ns1:p>
        </ns0:txBody>
      </ns0:sp>
      <ns0:sp>
        <ns0:nvSpPr>
          <ns0:cNvPr id="11" name="">
            <ns1:extLst>
              <ns1:ext uri="{FF2B5EF4-FFF2-40B4-BE49-F238E27FC236}">
                <ns2:creationId id="{65FA8544-27E7-442C-AFFD-B3025CEA2B7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DB07A10D-E609-4D1A-9EED-8FF9108A8AE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779C8D1F-3A8B-4E11-8523-AE7C76AE1BD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신고 여부</ns1:t>
            </ns1:r>
          </ns1:p>
        </ns0:txBody>
      </ns0:sp>
      <ns0:sp>
        <ns0:nvSpPr>
          <ns0:cNvPr id="14" name="">
            <ns1:extLst>
              <ns1:ext uri="{FF2B5EF4-FFF2-40B4-BE49-F238E27FC236}">
                <ns2:creationId id="{5CE8F8AE-AAC0-4299-ADBA-54647D8D2983}"/>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다른 소득과 실제 연말정산 여부까지 확인</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24043570"/>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C85D96C-1DAA-4861-9F89-0937415BC18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4강</ns1:t>
            </ns1:r>
          </ns1:p>
        </ns0:txBody>
      </ns0:sp>
      <ns0:sp>
        <ns0:nvSpPr>
          <ns0:cNvPr id="3" name="">
            <ns1:extLst>
              <ns1:ext uri="{FF2B5EF4-FFF2-40B4-BE49-F238E27FC236}">
                <ns2:creationId id="{120CEDB2-4D58-4889-B003-EA9E48A5F00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29</ns1:t>
            </ns1:r>
          </ns1:p>
        </ns0:txBody>
      </ns0:sp>
      <ns0:sp>
        <ns0:nvSpPr>
          <ns0:cNvPr id="4" name="">
            <ns1:extLst>
              <ns1:ext uri="{FF2B5EF4-FFF2-40B4-BE49-F238E27FC236}">
                <ns2:creationId id="{6C0341D1-CA54-41F6-842A-8EB48185449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d1b77db092884c11"/>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708601B1-11CB-4E6E-ADB0-B7C8DF8EC3C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4강 핵심 정리</ns1:t>
            </ns1:r>
          </ns1:p>
        </ns0:txBody>
      </ns0:sp>
      <ns0:sp>
        <ns0:nvSpPr>
          <ns0:cNvPr id="7" name="">
            <ns1:extLst>
              <ns1:ext uri="{FF2B5EF4-FFF2-40B4-BE49-F238E27FC236}">
                <ns2:creationId id="{76E4FCBD-82FB-4841-A554-54787E53893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ED1E7C6-1638-4AF1-AD11-B2E3988354F4}"/>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5357C9B9-CC80-4562-BE55-5D8978296F1B}"/>
              </ns1:ext>
            </ns1:extLst>
          </ns0:cNvPr>
          <ns0:cNvSpPr>
            <ns1:spLocks noGrp="1"/>
          </ns0:cNvSpPr>
          <ns0:nvPr/>
        </ns0:nvSpPr>
        <ns0:spPr>
          <ns1:xfrm>
            <ns1:off x="457200" y="1819275"/>
            <ns1:ext cx="47625" cy="1285875"/>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F9B5715D-764F-47D6-BDEE-511518869E4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공시 기간</ns1:t>
            </ns1:r>
          </ns1:p>
        </ns0:txBody>
      </ns0:sp>
      <ns0:sp>
        <ns0:nvSpPr>
          <ns0:cNvPr id="11" name="">
            <ns1:extLst>
              <ns1:ext uri="{FF2B5EF4-FFF2-40B4-BE49-F238E27FC236}">
                <ns2:creationId id="{D9A22AB8-A9A8-4ED1-919D-6BEFAE8D3F2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공시 시점과 게시 기간을 분리</ns1:t>
            </ns1:r>
          </ns1:p>
        </ns0:txBody>
      </ns0:sp>
      <ns0:sp>
        <ns0:nvSpPr>
          <ns0:cNvPr id="12" name="">
            <ns1:extLst>
              <ns1:ext uri="{FF2B5EF4-FFF2-40B4-BE49-F238E27FC236}">
                <ns2:creationId id="{539B38D9-0AD0-4EA2-B6E9-9E08EA9B8E0F}"/>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3BDFCF0D-A471-454C-81ED-6A9C9C1CFB38}"/>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A9E910E-8EEC-4E7A-8E57-CDABB28A05B7}"/>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세제 조건</ns1:t>
            </ns1:r>
          </ns1:p>
        </ns0:txBody>
      </ns0:sp>
      <ns0:sp>
        <ns0:nvSpPr>
          <ns0:cNvPr id="15" name="">
            <ns1:extLst>
              <ns1:ext uri="{FF2B5EF4-FFF2-40B4-BE49-F238E27FC236}">
                <ns2:creationId id="{47C21516-877F-4D82-ACB3-001054E56BCC}"/>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소득 종류·납입자·수령 재원 확인</ns1:t>
            </ns1:r>
          </ns1:p>
        </ns0:txBody>
      </ns0:sp>
      <ns0:sp>
        <ns0:nvSpPr>
          <ns0:cNvPr id="16" name="">
            <ns1:extLst>
              <ns1:ext uri="{FF2B5EF4-FFF2-40B4-BE49-F238E27FC236}">
                <ns2:creationId id="{C073A4FC-6398-4DFB-B076-C17C3ED02A55}"/>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139B2B66-D71C-40B5-B21D-D8E31B2C22F5}"/>
              </ns1:ext>
            </ns1:extLst>
          </ns0:cNvPr>
          <ns0:cNvSpPr>
            <ns1:spLocks noGrp="1"/>
          </ns0:cNvSpPr>
          <ns0:nvPr/>
        </ns0:nvSpPr>
        <ns0:spPr>
          <ns1:xfrm>
            <ns1:off x="457200" y="4733925"/>
            <ns1:ext cx="47625" cy="1285875"/>
          </ns1:xfrm>
          <ns1:prstGeom prst="roundRect">
            <ns1:avLst>
              <ns1:gd name="adj" fmla="val 50000"/>
            </ns1:avLst>
          </ns1:prstGeom>
          <ns1:solidFill>
            <ns1:srgbClr val="176BC5"/>
          </ns1:solidFill>
          <ns1:ln w="0">
            <ns1:noFill/>
          </ns1:ln>
        </ns0:spPr>
        <ns0:txBody>
          <ns1:bodyPr/>
          <ns1:p/>
        </ns0:txBody>
      </ns0:sp>
      <ns0:sp>
        <ns0:nvSpPr>
          <ns0:cNvPr id="18" name="">
            <ns1:extLst>
              <ns1:ext uri="{FF2B5EF4-FFF2-40B4-BE49-F238E27FC236}">
                <ns2:creationId id="{71FA1A52-E223-4EF5-96D5-0585B2F84C8B}"/>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숫자의 기준</ns1:t>
            </ns1:r>
          </ns1:p>
        </ns0:txBody>
      </ns0:sp>
      <ns0:sp>
        <ns0:nvSpPr>
          <ns0:cNvPr id="19" name="">
            <ns1:extLst>
              <ns1:ext uri="{FF2B5EF4-FFF2-40B4-BE49-F238E27FC236}">
                <ns2:creationId id="{23DB57F7-A5D6-4A2F-A545-00BD6FA7A954}"/>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세율·한도·합산 범위까지 연결</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7910402"/>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2026-10-06T08:33:04.8560000Z</dcterms:created>
  <dcterms:modified xsi:type="dcterms:W3CDTF">2026-10-06T08:33:04.8560000Z</dcterms:modified>
</coreProperties>
</file>